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48245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54B0E-C0DA-4024-8009-08526F579CCC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DED9-D664-4B66-A49E-1A0C824A6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3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7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9F12B-012B-511E-E1AF-940C15C4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53C70-2C6D-7EF6-9D8B-F252F2B7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70DFB-2757-20B9-7E69-B0B0CE96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2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0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0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9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7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8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6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252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62" y="1691479"/>
            <a:ext cx="8193792" cy="41934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91440" indent="-114300">
              <a:lnSpc>
                <a:spcPts val="1720"/>
              </a:lnSpc>
              <a:defRPr/>
            </a:pPr>
            <a:r>
              <a:rPr lang="en-US" sz="1200" dirty="0"/>
              <a:t>   While the forklift operator was positioning the pipes into the storage rack the (Banksmen) attempted to manually stop a rolling pipe, a slip of hand on the pipe caused the subsequent pipe to impact his hand resulting to fracture injury. He had his left arm caught in-between the two pipes.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Usage of sub-standard pipe, causing uncontrolled pipe movement.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Failure to adhere to the Red Zone area putting himself in the line of fire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The yard is filled with scrap pipes making the work area congested.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Injured person tried to stop a rolling pipe by hand, not following the procedure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Reflective Question: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</a:t>
            </a:r>
            <a:r>
              <a:rPr lang="en-US" sz="1200" dirty="0"/>
              <a:t>How do you ensure hazards have been controlled or eliminated?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How do you ensure RED Zone areas are not entered during operations?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How do you ensure awareness of line of fire is cascaded effectively?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How do you ensure supervision is effective to prevent line of fire situation?</a:t>
            </a:r>
            <a:endParaRPr lang="en-OM" sz="12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Driller &amp; Rig Manager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1" y="6212558"/>
            <a:ext cx="804608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Keep yourself &amp; </a:t>
            </a:r>
            <a:r>
              <a:rPr lang="en-US" sz="1600" b="1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others out of line of fire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C86B389-36A8-0664-F365-543675AB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642914"/>
              </p:ext>
            </p:extLst>
          </p:nvPr>
        </p:nvGraphicFramePr>
        <p:xfrm>
          <a:off x="433681" y="505042"/>
          <a:ext cx="11553338" cy="64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29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1024521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040674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442720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334674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Date:</a:t>
                      </a:r>
                    </a:p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Time: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29.08.2025 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08:45 Am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Incident title: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PIM#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LTI#13</a:t>
                      </a:r>
                      <a:endParaRPr lang="en-US" sz="1200" b="1" kern="1200" noProof="0" dirty="0">
                        <a:solidFill>
                          <a:schemeClr val="accent1"/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accent1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1181256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                             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Risk Category: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</a:rPr>
                        <a:t>Injury / Asset Damaged</a:t>
                      </a: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accent1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Hand &amp; Finger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accent1"/>
                          </a:solidFill>
                          <a:latin typeface="+mn-lt"/>
                          <a:ea typeface="MS PGothic" pitchFamily="34" charset="-128"/>
                          <a:cs typeface="+mn-cs"/>
                        </a:rPr>
                        <a:t>Hand Fracture (LWC)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Actual Severity:</a:t>
                      </a:r>
                    </a:p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Potential severity: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3P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C3P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Activity:</a:t>
                      </a:r>
                    </a:p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Location: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Offloading Pipes </a:t>
                      </a:r>
                    </a:p>
                    <a:p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Nimr</a:t>
                      </a:r>
                      <a:endParaRPr kumimoji="0" lang="en-US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CE1A44A-2987-B1BD-2E9F-C78FA8F40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634" y="1715165"/>
            <a:ext cx="2955490" cy="1713835"/>
          </a:xfrm>
          <a:prstGeom prst="rect">
            <a:avLst/>
          </a:prstGeom>
        </p:spPr>
      </p:pic>
      <p:grpSp>
        <p:nvGrpSpPr>
          <p:cNvPr id="7" name="Group 131">
            <a:extLst>
              <a:ext uri="{FF2B5EF4-FFF2-40B4-BE49-F238E27FC236}">
                <a16:creationId xmlns:a16="http://schemas.microsoft.com/office/drawing/2014/main" id="{064C25F5-7249-7773-92E3-4B4A788D53DE}"/>
              </a:ext>
            </a:extLst>
          </p:cNvPr>
          <p:cNvGrpSpPr>
            <a:grpSpLocks/>
          </p:cNvGrpSpPr>
          <p:nvPr/>
        </p:nvGrpSpPr>
        <p:grpSpPr bwMode="auto">
          <a:xfrm>
            <a:off x="8903634" y="3156743"/>
            <a:ext cx="350238" cy="544513"/>
            <a:chOff x="3504" y="544"/>
            <a:chExt cx="2287" cy="1855"/>
          </a:xfrm>
        </p:grpSpPr>
        <p:sp>
          <p:nvSpPr>
            <p:cNvPr id="8" name="Line 129">
              <a:extLst>
                <a:ext uri="{FF2B5EF4-FFF2-40B4-BE49-F238E27FC236}">
                  <a16:creationId xmlns:a16="http://schemas.microsoft.com/office/drawing/2014/main" id="{E67B8CEC-51D8-0F8A-9E84-BEE0DA15C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Segoe UI"/>
                <a:cs typeface="Segoe UI"/>
              </a:endParaRPr>
            </a:p>
          </p:txBody>
        </p:sp>
        <p:sp>
          <p:nvSpPr>
            <p:cNvPr id="10" name="Line 130">
              <a:extLst>
                <a:ext uri="{FF2B5EF4-FFF2-40B4-BE49-F238E27FC236}">
                  <a16:creationId xmlns:a16="http://schemas.microsoft.com/office/drawing/2014/main" id="{F892E269-A840-8B91-3CD3-9898D3C7FE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Segoe UI"/>
                <a:cs typeface="Segoe U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5316A77-59D1-6BD8-7208-ACF6F14AFB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00" t="8706" r="6337"/>
          <a:stretch>
            <a:fillRect/>
          </a:stretch>
        </p:blipFill>
        <p:spPr>
          <a:xfrm>
            <a:off x="8903634" y="3783107"/>
            <a:ext cx="3083385" cy="1981200"/>
          </a:xfrm>
          <a:prstGeom prst="rect">
            <a:avLst/>
          </a:prstGeom>
        </p:spPr>
      </p:pic>
      <p:sp>
        <p:nvSpPr>
          <p:cNvPr id="12" name="Freeform 132">
            <a:extLst>
              <a:ext uri="{FF2B5EF4-FFF2-40B4-BE49-F238E27FC236}">
                <a16:creationId xmlns:a16="http://schemas.microsoft.com/office/drawing/2014/main" id="{F0609666-5F4B-832A-416E-D3A5EAA7D6E9}"/>
              </a:ext>
            </a:extLst>
          </p:cNvPr>
          <p:cNvSpPr>
            <a:spLocks/>
          </p:cNvSpPr>
          <p:nvPr/>
        </p:nvSpPr>
        <p:spPr bwMode="auto">
          <a:xfrm>
            <a:off x="8778077" y="5609785"/>
            <a:ext cx="475795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162069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92974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46C9F667-5584-47B8-B468-9B9F240D6D74}"/>
</file>

<file path=customXml/itemProps2.xml><?xml version="1.0" encoding="utf-8"?>
<ds:datastoreItem xmlns:ds="http://schemas.openxmlformats.org/officeDocument/2006/customXml" ds:itemID="{E3786A3B-D764-4461-8BA9-6CCA6A979498}"/>
</file>

<file path=customXml/itemProps3.xml><?xml version="1.0" encoding="utf-8"?>
<ds:datastoreItem xmlns:ds="http://schemas.openxmlformats.org/officeDocument/2006/customXml" ds:itemID="{1D03967A-29BF-4FC6-BA8A-0A030E960A5E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384</Words>
  <Application>Microsoft Office PowerPoint</Application>
  <PresentationFormat>Widescreen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Gill Sans</vt:lpstr>
      <vt:lpstr>Segoe UI</vt:lpstr>
      <vt:lpstr>Tahoma</vt:lpstr>
      <vt:lpstr>Times New Roman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Alert LTI13_ while offloading pipes banksman suffred Hand fracture </dc:title>
  <dc:creator>Rawahi, Ahmed MSE34</dc:creator>
  <cp:lastModifiedBy>Rawahi, Ahmed MSE34</cp:lastModifiedBy>
  <cp:revision>7</cp:revision>
  <dcterms:created xsi:type="dcterms:W3CDTF">2026-01-07T11:35:52Z</dcterms:created>
  <dcterms:modified xsi:type="dcterms:W3CDTF">2026-01-11T09:38:57Z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