
<file path=[Content_Types].xml><?xml version="1.0" encoding="utf-8"?>
<Types xmlns="http://schemas.openxmlformats.org/package/2006/content-types">
  <Default Extension="jfif" ContentType="image/jpeg"/>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147482480" r:id="rId2"/>
    <p:sldId id="2147482481"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7" d="100"/>
          <a:sy n="107" d="100"/>
        </p:scale>
        <p:origin x="672"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notesMaster" Target="notesMasters/notesMaster1.xml"/><Relationship Id="rId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5B8320-9351-4CA4-A877-E50AA1EFEC7F}" type="datetimeFigureOut">
              <a:rPr lang="en-US" smtClean="0"/>
              <a:t>24/12/2025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E462C7-A11A-4F9D-9043-FB66A3D9D299}" type="slidenum">
              <a:rPr lang="en-US" smtClean="0"/>
              <a:t>‹#›</a:t>
            </a:fld>
            <a:endParaRPr lang="en-US"/>
          </a:p>
        </p:txBody>
      </p:sp>
    </p:spTree>
    <p:extLst>
      <p:ext uri="{BB962C8B-B14F-4D97-AF65-F5344CB8AC3E}">
        <p14:creationId xmlns:p14="http://schemas.microsoft.com/office/powerpoint/2010/main" val="1676389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eaLnBrk="0" fontAlgn="base" hangingPunct="0">
              <a:spcBef>
                <a:spcPct val="30000"/>
              </a:spcBef>
              <a:spcAft>
                <a:spcPct val="0"/>
              </a:spcAft>
              <a:defRPr/>
            </a:pPr>
            <a:r>
              <a:rPr lang="en-US" dirty="0">
                <a:solidFill>
                  <a:srgbClr val="000000"/>
                </a:solidFill>
                <a:latin typeface="Times New Roman" pitchFamily="18" charset="0"/>
              </a:rPr>
              <a:t>Ensure all dates and titles are input </a:t>
            </a:r>
          </a:p>
          <a:p>
            <a:pPr defTabSz="933237"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3237"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defTabSz="933237"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3237"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Imagine you have to audit other companies to see if they could have the same issues.</a:t>
            </a:r>
          </a:p>
          <a:p>
            <a:pPr defTabSz="933237"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3237"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These questions should start with: Do you ensure…………………?</a:t>
            </a:r>
            <a:endParaRPr lang="en-US" dirty="0">
              <a:solidFill>
                <a:srgbClr val="000000"/>
              </a:solidFill>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24/12/2025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379309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24/12/2025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26658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24/12/2025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032558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1B9F12B-012B-511E-E1AF-940C15C48F38}"/>
              </a:ext>
            </a:extLst>
          </p:cNvPr>
          <p:cNvSpPr>
            <a:spLocks noGrp="1"/>
          </p:cNvSpPr>
          <p:nvPr>
            <p:ph type="dt" sz="half" idx="10"/>
          </p:nvPr>
        </p:nvSpPr>
        <p:spPr/>
        <p:txBody>
          <a:bodyPr/>
          <a:lstStyle/>
          <a:p>
            <a:fld id="{44F6AEF2-20D4-7547-BF78-1F3F36FB60DC}" type="datetimeFigureOut">
              <a:rPr lang="en-US" smtClean="0"/>
              <a:pPr/>
              <a:t>24/12/2025</a:t>
            </a:fld>
            <a:endParaRPr lang="en-US" dirty="0"/>
          </a:p>
        </p:txBody>
      </p:sp>
      <p:sp>
        <p:nvSpPr>
          <p:cNvPr id="8" name="Footer Placeholder 7">
            <a:extLst>
              <a:ext uri="{FF2B5EF4-FFF2-40B4-BE49-F238E27FC236}">
                <a16:creationId xmlns:a16="http://schemas.microsoft.com/office/drawing/2014/main" id="{12153C70-2C6D-7EF6-9D8B-F252F2B79470}"/>
              </a:ext>
            </a:extLst>
          </p:cNvPr>
          <p:cNvSpPr>
            <a:spLocks noGrp="1"/>
          </p:cNvSpPr>
          <p:nvPr>
            <p:ph type="ftr" sz="quarter" idx="11"/>
          </p:nvPr>
        </p:nvSpPr>
        <p:spPr/>
        <p:txBody>
          <a:bodyPr/>
          <a:lstStyle/>
          <a:p>
            <a:r>
              <a:rPr lang="en-US"/>
              <a:t>Confidential - Not to be shared outside of PDO/PDO contractors </a:t>
            </a:r>
          </a:p>
          <a:p>
            <a:endParaRPr lang="en-US" dirty="0"/>
          </a:p>
        </p:txBody>
      </p:sp>
      <p:sp>
        <p:nvSpPr>
          <p:cNvPr id="9" name="Slide Number Placeholder 8">
            <a:extLst>
              <a:ext uri="{FF2B5EF4-FFF2-40B4-BE49-F238E27FC236}">
                <a16:creationId xmlns:a16="http://schemas.microsoft.com/office/drawing/2014/main" id="{5F370DFB-2757-20B9-7E69-B0B0CE960C83}"/>
              </a:ext>
            </a:extLst>
          </p:cNvPr>
          <p:cNvSpPr>
            <a:spLocks noGrp="1"/>
          </p:cNvSpPr>
          <p:nvPr>
            <p:ph type="sldNum" sz="quarter" idx="12"/>
          </p:nvPr>
        </p:nvSpPr>
        <p:spPr/>
        <p:txBody>
          <a:body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831407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24/12/2025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76557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24/12/2025</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145610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24/12/2025</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016980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24/12/2025</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473760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24/12/2025</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569757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24/12/2025</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552164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24/12/2025</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544277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24/12/2025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14199014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f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89977" y="1506030"/>
            <a:ext cx="7709620" cy="4441216"/>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What happened?</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While the Diver was trying to replace the damaged tie back ropes for the SBM2 floating hose, his left foot got caught between the two floating hoses which moved due to the sea swell. This resulted in a fracture of 3 small toes and a dislocation of the small toe, all on his left foot.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Calibri" panose="020F0502020204030204"/>
                <a:ea typeface="宋体" panose="02010600030101010101" pitchFamily="2" charset="-122"/>
                <a:cs typeface="+mn-cs"/>
              </a:rPr>
              <a:t>Why it happened/Finding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Tahoma" pitchFamily="34" charset="0"/>
              </a:rPr>
              <a:t>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Tahoma" pitchFamily="34" charset="0"/>
              </a:rPr>
              <a:t>Diver was seated on top of the moving floating hose</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Tahoma" pitchFamily="34" charset="0"/>
              </a:rPr>
              <a:t> Change in weather &amp; Sea swell affected the movement of the floating hoses</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Tahoma" pitchFamily="34" charset="0"/>
              </a:rPr>
              <a:t> The two floating hoses came together trapping the Diver’s foot</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Tahoma"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Tahoma"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Calibri" panose="020F0502020204030204"/>
                <a:ea typeface="宋体" panose="02010600030101010101" pitchFamily="2" charset="-122"/>
                <a:cs typeface="+mn-cs"/>
              </a:rPr>
              <a:t>Reflective Questions </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Tahoma"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Tahoma" pitchFamily="34" charset="0"/>
              </a:rPr>
              <a:t> Do you ensure all work task is risk assessed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Tahoma" pitchFamily="34" charset="0"/>
              </a:rPr>
              <a:t> Do you ensure the Dynamic risks imposed by weather are always monitored?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Do you ensure environmental conditions are risk assessed before starting work?</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Do you know the correct posture for your task?</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Do you ensure adequate planning for non-routine tasks?</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Do you call the PDO Emergency number when required?</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Tahom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Tahoma"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227558" y="0"/>
            <a:ext cx="11845491" cy="536110"/>
          </a:xfrm>
          <a:prstGeom prst="rect">
            <a:avLst/>
          </a:prstGeom>
          <a:solidFill>
            <a:srgbClr val="FFC000"/>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24A316"/>
                </a:solidFill>
                <a:effectLst/>
                <a:uLnTx/>
                <a:uFillTx/>
                <a:latin typeface="Calibri" panose="020F0502020204030204"/>
                <a:ea typeface="Tahoma" panose="020B0604030504040204" pitchFamily="34" charset="0"/>
                <a:cs typeface="Calibri" panose="020F0502020204030204" pitchFamily="34" charset="0"/>
              </a:rPr>
              <a:t>PDO Second Alert</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Tahoma" panose="020B0604030504040204" pitchFamily="34" charset="0"/>
                <a:cs typeface="Tahoma" panose="020B0604030504040204" pitchFamily="34" charset="0"/>
              </a:rPr>
              <a:t>     </a:t>
            </a:r>
          </a:p>
        </p:txBody>
      </p:sp>
      <p:sp>
        <p:nvSpPr>
          <p:cNvPr id="2" name="Rectangle 1">
            <a:extLst>
              <a:ext uri="{FF2B5EF4-FFF2-40B4-BE49-F238E27FC236}">
                <a16:creationId xmlns:a16="http://schemas.microsoft.com/office/drawing/2014/main" id="{BA7F71CD-3996-A9F3-4122-6BA4FE48D313}"/>
              </a:ext>
            </a:extLst>
          </p:cNvPr>
          <p:cNvSpPr/>
          <p:nvPr/>
        </p:nvSpPr>
        <p:spPr>
          <a:xfrm>
            <a:off x="489976" y="1105920"/>
            <a:ext cx="6814756"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Calibri" panose="020F0502020204030204"/>
                <a:ea typeface="+mn-ea"/>
                <a:cs typeface="Arial" panose="020B0604020202020204" pitchFamily="34" charset="0"/>
              </a:rPr>
              <a:t>Target Audience: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Logistics, Operation &amp; Construction </a:t>
            </a:r>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Calibri" pitchFamily="34" charset="0"/>
            </a:endParaRPr>
          </a:p>
        </p:txBody>
      </p:sp>
      <p:sp>
        <p:nvSpPr>
          <p:cNvPr id="3" name="TextBox 2">
            <a:extLst>
              <a:ext uri="{FF2B5EF4-FFF2-40B4-BE49-F238E27FC236}">
                <a16:creationId xmlns:a16="http://schemas.microsoft.com/office/drawing/2014/main" id="{E2CA2360-3AD5-3443-5500-84A16CBAF2A8}"/>
              </a:ext>
            </a:extLst>
          </p:cNvPr>
          <p:cNvSpPr txBox="1"/>
          <p:nvPr/>
        </p:nvSpPr>
        <p:spPr>
          <a:xfrm>
            <a:off x="367111" y="6036561"/>
            <a:ext cx="7770091" cy="400110"/>
          </a:xfrm>
          <a:prstGeom prst="rect">
            <a:avLst/>
          </a:prstGeom>
          <a:solidFill>
            <a:schemeClr val="accent5"/>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00"/>
                </a:solidFill>
                <a:effectLst/>
                <a:uLnTx/>
                <a:uFillTx/>
                <a:latin typeface="Calibri" panose="020F0502020204030204"/>
                <a:ea typeface="MS PGothic" pitchFamily="34" charset="-128"/>
                <a:cs typeface="+mn-cs"/>
              </a:rPr>
              <a:t>Always ensure weather related risks are assessed before starting work</a:t>
            </a:r>
          </a:p>
        </p:txBody>
      </p:sp>
      <p:graphicFrame>
        <p:nvGraphicFramePr>
          <p:cNvPr id="17" name="Table 16">
            <a:extLst>
              <a:ext uri="{FF2B5EF4-FFF2-40B4-BE49-F238E27FC236}">
                <a16:creationId xmlns:a16="http://schemas.microsoft.com/office/drawing/2014/main" id="{598D0EC2-F421-CFED-9301-4E305B203863}"/>
              </a:ext>
            </a:extLst>
          </p:cNvPr>
          <p:cNvGraphicFramePr>
            <a:graphicFrameLocks noGrp="1"/>
          </p:cNvGraphicFramePr>
          <p:nvPr/>
        </p:nvGraphicFramePr>
        <p:xfrm>
          <a:off x="467918" y="592415"/>
          <a:ext cx="11553338" cy="457200"/>
        </p:xfrm>
        <a:graphic>
          <a:graphicData uri="http://schemas.openxmlformats.org/drawingml/2006/table">
            <a:tbl>
              <a:tblPr firstRow="1" bandRow="1">
                <a:tableStyleId>{F5AB1C69-6EDB-4FF4-983F-18BD219EF322}</a:tableStyleId>
              </a:tblPr>
              <a:tblGrid>
                <a:gridCol w="645229">
                  <a:extLst>
                    <a:ext uri="{9D8B030D-6E8A-4147-A177-3AD203B41FA5}">
                      <a16:colId xmlns:a16="http://schemas.microsoft.com/office/drawing/2014/main" val="2915212829"/>
                    </a:ext>
                  </a:extLst>
                </a:gridCol>
                <a:gridCol w="1024521">
                  <a:extLst>
                    <a:ext uri="{9D8B030D-6E8A-4147-A177-3AD203B41FA5}">
                      <a16:colId xmlns:a16="http://schemas.microsoft.com/office/drawing/2014/main" val="1263731317"/>
                    </a:ext>
                  </a:extLst>
                </a:gridCol>
                <a:gridCol w="1040674">
                  <a:extLst>
                    <a:ext uri="{9D8B030D-6E8A-4147-A177-3AD203B41FA5}">
                      <a16:colId xmlns:a16="http://schemas.microsoft.com/office/drawing/2014/main" val="3493424009"/>
                    </a:ext>
                  </a:extLst>
                </a:gridCol>
                <a:gridCol w="894080">
                  <a:extLst>
                    <a:ext uri="{9D8B030D-6E8A-4147-A177-3AD203B41FA5}">
                      <a16:colId xmlns:a16="http://schemas.microsoft.com/office/drawing/2014/main" val="578596613"/>
                    </a:ext>
                  </a:extLst>
                </a:gridCol>
                <a:gridCol w="1717040">
                  <a:extLst>
                    <a:ext uri="{9D8B030D-6E8A-4147-A177-3AD203B41FA5}">
                      <a16:colId xmlns:a16="http://schemas.microsoft.com/office/drawing/2014/main" val="710035722"/>
                    </a:ext>
                  </a:extLst>
                </a:gridCol>
                <a:gridCol w="1595120">
                  <a:extLst>
                    <a:ext uri="{9D8B030D-6E8A-4147-A177-3AD203B41FA5}">
                      <a16:colId xmlns:a16="http://schemas.microsoft.com/office/drawing/2014/main" val="1371902183"/>
                    </a:ext>
                  </a:extLst>
                </a:gridCol>
                <a:gridCol w="1442720">
                  <a:extLst>
                    <a:ext uri="{9D8B030D-6E8A-4147-A177-3AD203B41FA5}">
                      <a16:colId xmlns:a16="http://schemas.microsoft.com/office/drawing/2014/main" val="1814095484"/>
                    </a:ext>
                  </a:extLst>
                </a:gridCol>
                <a:gridCol w="585096">
                  <a:extLst>
                    <a:ext uri="{9D8B030D-6E8A-4147-A177-3AD203B41FA5}">
                      <a16:colId xmlns:a16="http://schemas.microsoft.com/office/drawing/2014/main" val="2001367833"/>
                    </a:ext>
                  </a:extLst>
                </a:gridCol>
                <a:gridCol w="1021977">
                  <a:extLst>
                    <a:ext uri="{9D8B030D-6E8A-4147-A177-3AD203B41FA5}">
                      <a16:colId xmlns:a16="http://schemas.microsoft.com/office/drawing/2014/main" val="2964666558"/>
                    </a:ext>
                  </a:extLst>
                </a:gridCol>
                <a:gridCol w="1586881">
                  <a:extLst>
                    <a:ext uri="{9D8B030D-6E8A-4147-A177-3AD203B41FA5}">
                      <a16:colId xmlns:a16="http://schemas.microsoft.com/office/drawing/2014/main" val="695451150"/>
                    </a:ext>
                  </a:extLst>
                </a:gridCol>
              </a:tblGrid>
              <a:tr h="370840">
                <a:tc>
                  <a:txBody>
                    <a:bodyPr/>
                    <a:lstStyle/>
                    <a:p>
                      <a:pPr algn="r"/>
                      <a:r>
                        <a:rPr kumimoji="0" lang="en-GB" sz="1200" b="1" u="none" strike="noStrike" kern="1200" cap="none" spc="0" normalizeH="0" baseline="0" noProof="0" dirty="0">
                          <a:ln>
                            <a:noFill/>
                          </a:ln>
                          <a:solidFill>
                            <a:prstClr val="black"/>
                          </a:solidFill>
                          <a:effectLst/>
                          <a:uLnTx/>
                          <a:uFillTx/>
                        </a:rPr>
                        <a:t>Date:</a:t>
                      </a:r>
                    </a:p>
                    <a:p>
                      <a:pPr algn="r"/>
                      <a:r>
                        <a:rPr kumimoji="0" lang="en-GB" sz="1200" b="1" u="none" strike="noStrike" kern="1200" cap="none" spc="0" normalizeH="0" baseline="0" noProof="0" dirty="0">
                          <a:ln>
                            <a:noFill/>
                          </a:ln>
                          <a:solidFill>
                            <a:prstClr val="black"/>
                          </a:solidFill>
                          <a:effectLst/>
                          <a:uLnTx/>
                          <a:uFillTx/>
                        </a:rPr>
                        <a:t>Time:</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200" b="1" u="none" strike="noStrike" kern="1200" cap="none" spc="0" normalizeH="0" baseline="0" noProof="0" dirty="0">
                          <a:ln>
                            <a:noFill/>
                          </a:ln>
                          <a:solidFill>
                            <a:srgbClr val="4472C4"/>
                          </a:solidFill>
                          <a:effectLst/>
                          <a:uLnTx/>
                          <a:uFillTx/>
                        </a:rPr>
                        <a:t>03/03/2025 09:10</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en-US" sz="1200" b="1" u="none" strike="noStrike" kern="1200" cap="none" spc="0" normalizeH="0" baseline="0" noProof="0" dirty="0">
                          <a:ln>
                            <a:noFill/>
                          </a:ln>
                          <a:solidFill>
                            <a:prstClr val="black"/>
                          </a:solidFill>
                          <a:effectLst/>
                          <a:uLnTx/>
                          <a:uFillTx/>
                        </a:rPr>
                        <a:t>Incident title: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noProof="0" dirty="0">
                          <a:ln>
                            <a:noFill/>
                          </a:ln>
                          <a:solidFill>
                            <a:prstClr val="black"/>
                          </a:solidFill>
                          <a:effectLst/>
                          <a:uLnTx/>
                          <a:uFillTx/>
                        </a:rPr>
                        <a:t>PIM#</a:t>
                      </a:r>
                      <a:endParaRPr kumimoji="0" lang="en-GB" sz="1200" b="1" i="0" u="none" strike="noStrike" kern="1200" cap="none" spc="0" normalizeH="0" baseline="0" noProof="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u="none" strike="noStrike" kern="1200" cap="none" spc="0" normalizeH="0" baseline="0" noProof="0" dirty="0">
                          <a:ln>
                            <a:noFill/>
                          </a:ln>
                          <a:solidFill>
                            <a:srgbClr val="4472C4"/>
                          </a:solidFill>
                          <a:effectLst/>
                          <a:uLnTx/>
                          <a:uFillTx/>
                        </a:rPr>
                        <a:t>LTI#02 1174545                              </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prstClr val="black"/>
                          </a:solidFill>
                          <a:effectLst/>
                          <a:uLnTx/>
                          <a:uFillTx/>
                        </a:rPr>
                        <a:t>Risk Category: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rPr>
                        <a:t>Injury / Asset Damaged</a:t>
                      </a:r>
                      <a:r>
                        <a:rPr lang="en-US" sz="1200" b="1" kern="1200" noProof="0" dirty="0">
                          <a:solidFill>
                            <a:schemeClr val="tx1"/>
                          </a:solidFill>
                          <a:latin typeface="+mn-lt"/>
                        </a:rPr>
                        <a:t>:</a:t>
                      </a:r>
                      <a:endParaRPr lang="en-US" sz="1200" b="1" kern="1200" dirty="0">
                        <a:solidFill>
                          <a:schemeClr val="tx1"/>
                        </a:solidFill>
                        <a:latin typeface="Gill Sans"/>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u="none" strike="noStrike" kern="1200" cap="none" spc="0" normalizeH="0" baseline="0" noProof="0" dirty="0">
                          <a:ln>
                            <a:noFill/>
                          </a:ln>
                          <a:solidFill>
                            <a:srgbClr val="4472C4"/>
                          </a:solidFill>
                          <a:effectLst/>
                          <a:uLnTx/>
                          <a:uFillTx/>
                        </a:rPr>
                        <a:t>Caught Between</a:t>
                      </a:r>
                    </a:p>
                    <a:p>
                      <a:r>
                        <a:rPr kumimoji="0" lang="en-US" sz="1200" b="1" u="none" strike="noStrike" kern="1200" cap="none" spc="0" normalizeH="0" baseline="0" noProof="0" dirty="0">
                          <a:ln>
                            <a:noFill/>
                          </a:ln>
                          <a:solidFill>
                            <a:srgbClr val="4472C4"/>
                          </a:solidFill>
                          <a:effectLst/>
                          <a:uLnTx/>
                          <a:uFillTx/>
                          <a:latin typeface="+mn-lt"/>
                        </a:rPr>
                        <a:t>Foot injury</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en-US" sz="1200" b="1" u="none" strike="noStrike" kern="1200" cap="none" spc="0" normalizeH="0" baseline="0" noProof="0" dirty="0">
                          <a:ln>
                            <a:noFill/>
                          </a:ln>
                          <a:solidFill>
                            <a:prstClr val="black"/>
                          </a:solidFill>
                          <a:effectLst/>
                          <a:uLnTx/>
                          <a:uFillTx/>
                        </a:rPr>
                        <a:t>Actual Severity:</a:t>
                      </a:r>
                    </a:p>
                    <a:p>
                      <a:pPr algn="r"/>
                      <a:r>
                        <a:rPr kumimoji="0" lang="en-US" sz="1200" b="1" u="none" strike="noStrike" kern="1200" cap="none" spc="0" normalizeH="0" baseline="0" noProof="0" dirty="0">
                          <a:ln>
                            <a:noFill/>
                          </a:ln>
                          <a:solidFill>
                            <a:prstClr val="black"/>
                          </a:solidFill>
                          <a:effectLst/>
                          <a:uLnTx/>
                          <a:uFillTx/>
                        </a:rPr>
                        <a:t>Potential severity: </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200" b="1" u="none" strike="noStrike" kern="1200" cap="none" spc="0" normalizeH="0" baseline="0" noProof="0" dirty="0">
                          <a:ln>
                            <a:noFill/>
                          </a:ln>
                          <a:solidFill>
                            <a:srgbClr val="4472C4"/>
                          </a:solidFill>
                          <a:effectLst/>
                          <a:uLnTx/>
                          <a:uFillTx/>
                          <a:latin typeface="+mn-lt"/>
                        </a:rPr>
                        <a:t>3P</a:t>
                      </a:r>
                    </a:p>
                    <a:p>
                      <a:r>
                        <a:rPr kumimoji="0" lang="en-GB" sz="1200" b="1" u="none" strike="noStrike" kern="1200" cap="none" spc="0" normalizeH="0" baseline="0" noProof="0" dirty="0">
                          <a:ln>
                            <a:noFill/>
                          </a:ln>
                          <a:solidFill>
                            <a:srgbClr val="4472C4"/>
                          </a:solidFill>
                          <a:effectLst/>
                          <a:uLnTx/>
                          <a:uFillTx/>
                          <a:latin typeface="+mn-lt"/>
                        </a:rPr>
                        <a:t>B3P</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0" lang="en-GB" sz="1200" b="1" u="none" strike="noStrike" kern="1200" cap="none" spc="0" normalizeH="0" baseline="0" dirty="0">
                          <a:ln>
                            <a:noFill/>
                          </a:ln>
                          <a:solidFill>
                            <a:prstClr val="black"/>
                          </a:solidFill>
                          <a:effectLst/>
                          <a:uLnTx/>
                          <a:uFillTx/>
                        </a:rPr>
                        <a:t>Activity:</a:t>
                      </a:r>
                    </a:p>
                    <a:p>
                      <a:pPr marL="0" algn="r" defTabSz="914400" rtl="0" eaLnBrk="1" latinLnBrk="0" hangingPunct="1"/>
                      <a:r>
                        <a:rPr kumimoji="0" lang="en-GB" sz="1200" b="1" u="none" strike="noStrike" kern="1200" cap="none" spc="0" normalizeH="0" baseline="0" dirty="0">
                          <a:ln>
                            <a:noFill/>
                          </a:ln>
                          <a:solidFill>
                            <a:prstClr val="black"/>
                          </a:solidFill>
                          <a:effectLst/>
                          <a:uLnTx/>
                          <a:uFillTx/>
                        </a:rPr>
                        <a:t>Location:</a:t>
                      </a:r>
                      <a:endParaRPr kumimoji="0" lang="en-US" sz="1200" b="1" i="0" u="none" strike="noStrike" kern="1200" cap="none" spc="0" normalizeH="0" baseline="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200" b="1" u="none" strike="noStrike" kern="1200" cap="none" spc="0" normalizeH="0" baseline="0" dirty="0">
                          <a:ln>
                            <a:noFill/>
                          </a:ln>
                          <a:solidFill>
                            <a:srgbClr val="4472C4"/>
                          </a:solidFill>
                          <a:effectLst/>
                          <a:uLnTx/>
                          <a:uFillTx/>
                          <a:latin typeface="+mn-lt"/>
                          <a:ea typeface="+mn-ea"/>
                          <a:cs typeface="+mn-cs"/>
                        </a:rPr>
                        <a:t>Marine Maintenance</a:t>
                      </a:r>
                      <a:endParaRPr kumimoji="0" lang="en-US" sz="1200" b="1" u="none" strike="noStrike" kern="1200" cap="none" spc="0" normalizeH="0" baseline="0" dirty="0">
                        <a:ln>
                          <a:noFill/>
                        </a:ln>
                        <a:solidFill>
                          <a:srgbClr val="4472C4"/>
                        </a:solidFill>
                        <a:effectLst/>
                        <a:uLnTx/>
                        <a:uFillTx/>
                        <a:latin typeface="+mn-lt"/>
                        <a:ea typeface="+mn-ea"/>
                        <a:cs typeface="+mn-cs"/>
                      </a:endParaRPr>
                    </a:p>
                    <a:p>
                      <a:r>
                        <a:rPr kumimoji="0" lang="en-US" sz="1200" b="1" u="none" strike="noStrike" kern="1200" cap="none" spc="0" normalizeH="0" baseline="0" dirty="0">
                          <a:ln>
                            <a:noFill/>
                          </a:ln>
                          <a:solidFill>
                            <a:srgbClr val="4472C4"/>
                          </a:solidFill>
                          <a:effectLst/>
                          <a:uLnTx/>
                          <a:uFillTx/>
                          <a:latin typeface="+mn-lt"/>
                          <a:ea typeface="+mn-ea"/>
                          <a:cs typeface="+mn-cs"/>
                        </a:rPr>
                        <a:t>MAF</a:t>
                      </a:r>
                      <a:endParaRPr kumimoji="0" lang="en-GB" sz="1200" b="1" u="none" strike="noStrike" kern="1200" cap="none" spc="0" normalizeH="0" baseline="0" dirty="0">
                        <a:ln>
                          <a:noFill/>
                        </a:ln>
                        <a:solidFill>
                          <a:srgbClr val="4472C4"/>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4084804"/>
                  </a:ext>
                </a:extLst>
              </a:tr>
            </a:tbl>
          </a:graphicData>
        </a:graphic>
      </p:graphicFrame>
      <p:pic>
        <p:nvPicPr>
          <p:cNvPr id="18" name="Picture 17">
            <a:extLst>
              <a:ext uri="{FF2B5EF4-FFF2-40B4-BE49-F238E27FC236}">
                <a16:creationId xmlns:a16="http://schemas.microsoft.com/office/drawing/2014/main" id="{8FDC97A7-4A69-4204-9EAD-A22EAD0417BB}"/>
              </a:ext>
            </a:extLst>
          </p:cNvPr>
          <p:cNvPicPr>
            <a:picLocks noChangeAspect="1"/>
          </p:cNvPicPr>
          <p:nvPr/>
        </p:nvPicPr>
        <p:blipFill rotWithShape="1">
          <a:blip r:embed="rId3"/>
          <a:srcRect l="-2979" t="51503" r="6943" b="-4659"/>
          <a:stretch/>
        </p:blipFill>
        <p:spPr>
          <a:xfrm>
            <a:off x="8199596" y="3787045"/>
            <a:ext cx="3843717" cy="2972855"/>
          </a:xfrm>
          <a:prstGeom prst="rect">
            <a:avLst/>
          </a:prstGeom>
        </p:spPr>
      </p:pic>
      <p:pic>
        <p:nvPicPr>
          <p:cNvPr id="14" name="Picture 13" descr="A person sitting on a log in the water&#10;&#10;Description automatically generated">
            <a:extLst>
              <a:ext uri="{FF2B5EF4-FFF2-40B4-BE49-F238E27FC236}">
                <a16:creationId xmlns:a16="http://schemas.microsoft.com/office/drawing/2014/main" id="{D596B901-8303-4F16-9D77-BD169D9BB766}"/>
              </a:ext>
            </a:extLst>
          </p:cNvPr>
          <p:cNvPicPr>
            <a:picLocks noChangeAspect="1"/>
          </p:cNvPicPr>
          <p:nvPr/>
        </p:nvPicPr>
        <p:blipFill rotWithShape="1">
          <a:blip r:embed="rId4"/>
          <a:srcRect l="16066" t="12478" r="9413" b="14536"/>
          <a:stretch/>
        </p:blipFill>
        <p:spPr>
          <a:xfrm>
            <a:off x="8294648" y="1244600"/>
            <a:ext cx="3748666" cy="2460166"/>
          </a:xfrm>
          <a:prstGeom prst="rect">
            <a:avLst/>
          </a:prstGeom>
        </p:spPr>
      </p:pic>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1590205" y="3079235"/>
            <a:ext cx="336550" cy="544513"/>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6" name="TextBox 5">
            <a:extLst>
              <a:ext uri="{FF2B5EF4-FFF2-40B4-BE49-F238E27FC236}">
                <a16:creationId xmlns:a16="http://schemas.microsoft.com/office/drawing/2014/main" id="{5FA402B2-2E0A-40B5-95AD-6246333ED790}"/>
              </a:ext>
            </a:extLst>
          </p:cNvPr>
          <p:cNvSpPr txBox="1"/>
          <p:nvPr/>
        </p:nvSpPr>
        <p:spPr>
          <a:xfrm>
            <a:off x="8324383" y="5874144"/>
            <a:ext cx="3696873" cy="584775"/>
          </a:xfrm>
          <a:prstGeom prst="rect">
            <a:avLst/>
          </a:prstGeom>
          <a:solidFill>
            <a:srgbClr val="000000">
              <a:alpha val="3098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E7E6E6"/>
                </a:solidFill>
                <a:effectLst/>
                <a:uLnTx/>
                <a:uFillTx/>
                <a:latin typeface="Calibri" panose="020F0502020204030204"/>
                <a:ea typeface="+mn-ea"/>
                <a:cs typeface="+mn-cs"/>
              </a:rPr>
              <a:t>Conduct maintenance tasks in calm weather</a:t>
            </a:r>
            <a:endParaRPr kumimoji="0" lang="en-US" sz="1600" b="1" i="0" u="none" strike="noStrike" kern="1200" cap="none" spc="0" normalizeH="0" baseline="0" noProof="0" dirty="0">
              <a:ln>
                <a:noFill/>
              </a:ln>
              <a:solidFill>
                <a:srgbClr val="E7E6E6"/>
              </a:solidFill>
              <a:effectLst/>
              <a:uLnTx/>
              <a:uFillTx/>
              <a:latin typeface="Calibri" panose="020F0502020204030204"/>
              <a:ea typeface="+mn-ea"/>
              <a:cs typeface="+mn-cs"/>
            </a:endParaRPr>
          </a:p>
        </p:txBody>
      </p:sp>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564056" y="5892360"/>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7810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Management Reflective Questions</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sp>
        <p:nvSpPr>
          <p:cNvPr id="7" name="Rectangle 6">
            <a:extLst>
              <a:ext uri="{FF2B5EF4-FFF2-40B4-BE49-F238E27FC236}">
                <a16:creationId xmlns:a16="http://schemas.microsoft.com/office/drawing/2014/main" id="{4D883F2B-B3CE-4AB4-AB99-0AA90A5717A9}"/>
              </a:ext>
            </a:extLst>
          </p:cNvPr>
          <p:cNvSpPr/>
          <p:nvPr/>
        </p:nvSpPr>
        <p:spPr>
          <a:xfrm>
            <a:off x="581024" y="1761343"/>
            <a:ext cx="10928195" cy="3370153"/>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pitchFamily="34" charset="0"/>
                <a:ea typeface="+mn-ea"/>
                <a:cs typeface="+mn-cs"/>
              </a:rPr>
              <a:t>Confirm the following:</a:t>
            </a:r>
            <a:endParaRPr kumimoji="0" lang="en-US" sz="1800" b="0" i="0" u="none" strike="noStrike" kern="1200" cap="none" spc="0" normalizeH="0" baseline="0" noProof="0" dirty="0">
              <a:ln>
                <a:noFill/>
              </a:ln>
              <a:solidFill>
                <a:prstClr val="black"/>
              </a:solidFill>
              <a:effectLst/>
              <a:uLnTx/>
              <a:uFillTx/>
              <a:latin typeface="Tahoma"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pitchFamily="2" charset="2"/>
              </a:rPr>
              <a:t> Do your personnel know the PDO emergency number and when to call?</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pitchFamily="2" charset="2"/>
              </a:rPr>
              <a:t> Are all hazardous tasks covered in your risk register?</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pitchFamily="2" charset="2"/>
              </a:rPr>
              <a:t> How does your organization plan non-routine work?</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pitchFamily="2" charset="2"/>
              </a:rPr>
              <a:t>Does your organization sufficiently assess environmental and weather-related risks?</a:t>
            </a: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FF0000"/>
                </a:solidFill>
                <a:effectLst/>
                <a:uLnTx/>
                <a:uFillTx/>
                <a:latin typeface="Calibri" panose="020F0502020204030204" pitchFamily="34" charset="0"/>
                <a:ea typeface="+mn-ea"/>
                <a:cs typeface="+mn-cs"/>
                <a:sym typeface="Wingdings" panose="05000000000000000000" pitchFamily="2" charset="2"/>
              </a:rPr>
              <a:t>* If the answer is NO to any of the above questions, please ensure you take action to correct this finding</a:t>
            </a:r>
            <a:endParaRPr kumimoji="0" lang="en-US" sz="16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4472C4"/>
              </a:solidFill>
              <a:effectLst/>
              <a:uLnTx/>
              <a:uFillTx/>
              <a:latin typeface="Calibri" panose="020F0502020204030204" pitchFamily="34" charset="0"/>
              <a:ea typeface="+mn-ea"/>
              <a:cs typeface="+mn-cs"/>
              <a:sym typeface="Wingdings" pitchFamily="2" charset="2"/>
            </a:endParaRPr>
          </a:p>
        </p:txBody>
      </p:sp>
      <p:sp>
        <p:nvSpPr>
          <p:cNvPr id="3" name="Rectangle 2">
            <a:extLst>
              <a:ext uri="{FF2B5EF4-FFF2-40B4-BE49-F238E27FC236}">
                <a16:creationId xmlns:a16="http://schemas.microsoft.com/office/drawing/2014/main" id="{5A944EF1-80D1-A39C-1934-A07D24943ABB}"/>
              </a:ext>
            </a:extLst>
          </p:cNvPr>
          <p:cNvSpPr/>
          <p:nvPr/>
        </p:nvSpPr>
        <p:spPr>
          <a:xfrm>
            <a:off x="581024" y="864729"/>
            <a:ext cx="1102995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ahoma" panose="020B0604030504040204" pitchFamily="34" charset="0"/>
                <a:ea typeface="+mn-ea"/>
                <a:cs typeface="+mn-cs"/>
              </a:rPr>
              <a:t>As a learning from this incident and ensure continual improvement all contract managers must review their HSE risk management against the questions asked below        </a:t>
            </a:r>
          </a:p>
        </p:txBody>
      </p:sp>
    </p:spTree>
    <p:extLst>
      <p:ext uri="{BB962C8B-B14F-4D97-AF65-F5344CB8AC3E}">
        <p14:creationId xmlns:p14="http://schemas.microsoft.com/office/powerpoint/2010/main" val="239668871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92956</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BCA88B28-A3AF-424B-BD16-B369E61DCE05}"/>
</file>

<file path=customXml/itemProps2.xml><?xml version="1.0" encoding="utf-8"?>
<ds:datastoreItem xmlns:ds="http://schemas.openxmlformats.org/officeDocument/2006/customXml" ds:itemID="{413625B8-9277-475F-8F54-FF6BB896B1D5}"/>
</file>

<file path=customXml/itemProps3.xml><?xml version="1.0" encoding="utf-8"?>
<ds:datastoreItem xmlns:ds="http://schemas.openxmlformats.org/officeDocument/2006/customXml" ds:itemID="{D6620FB2-68ED-46FE-8696-8101F74445BA}"/>
</file>

<file path=docProps/app.xml><?xml version="1.0" encoding="utf-8"?>
<Properties xmlns="http://schemas.openxmlformats.org/officeDocument/2006/extended-properties" xmlns:vt="http://schemas.openxmlformats.org/officeDocument/2006/docPropsVTypes">
  <TotalTime>16</TotalTime>
  <Words>580</Words>
  <Application>Microsoft Office PowerPoint</Application>
  <PresentationFormat>Widescreen</PresentationFormat>
  <Paragraphs>73</Paragraphs>
  <Slides>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MS PGothic</vt:lpstr>
      <vt:lpstr>Aptos</vt:lpstr>
      <vt:lpstr>Arial</vt:lpstr>
      <vt:lpstr>Calibri</vt:lpstr>
      <vt:lpstr>Gill Sans</vt:lpstr>
      <vt:lpstr>Tahoma</vt:lpstr>
      <vt:lpstr>Times New Roman</vt:lpstr>
      <vt:lpstr>1_Office Theme</vt:lpstr>
      <vt:lpstr>PowerPoint Presentation</vt:lpstr>
      <vt:lpstr>   Management Reflective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2nd Alert LTI_02 _Diver foot injury</dc:title>
  <dc:creator>Rawahi, Ahmed MSE34</dc:creator>
  <cp:lastModifiedBy>Rawahi, Ahmed MSE34</cp:lastModifiedBy>
  <cp:revision>3</cp:revision>
  <dcterms:created xsi:type="dcterms:W3CDTF">2025-07-13T11:58:10Z</dcterms:created>
  <dcterms:modified xsi:type="dcterms:W3CDTF">2025-12-24T09:59:57Z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