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6" r:id="rId2"/>
    <p:sldId id="1677605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BE909-3ECB-4E83-93DE-0693C2BC6FBC}" type="datetimeFigureOut">
              <a:rPr lang="en-US" smtClean="0"/>
              <a:t>09/12/2025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73FB0-DDF9-47F4-9EDB-A46199DD904B}" type="slidenum">
              <a:rPr lang="en-US" smtClean="0"/>
              <a:t>‹#›</a:t>
            </a:fld>
            <a:endParaRPr lang="en-US"/>
          </a:p>
        </p:txBody>
      </p:sp>
    </p:spTree>
    <p:extLst>
      <p:ext uri="{BB962C8B-B14F-4D97-AF65-F5344CB8AC3E}">
        <p14:creationId xmlns:p14="http://schemas.microsoft.com/office/powerpoint/2010/main" val="1124986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50" eaLnBrk="0" fontAlgn="base" hangingPunct="0">
              <a:spcBef>
                <a:spcPct val="30000"/>
              </a:spcBef>
              <a:spcAft>
                <a:spcPct val="0"/>
              </a:spcAft>
              <a:defRPr/>
            </a:pPr>
            <a:r>
              <a:rPr lang="en-US" dirty="0">
                <a:solidFill>
                  <a:srgbClr val="000000"/>
                </a:solidFill>
                <a:latin typeface="Times New Roman" panose="02020603050405020304" pitchFamily="18" charset="0"/>
              </a:rPr>
              <a:t>Ensure all dates and titles are input </a:t>
            </a:r>
          </a:p>
          <a:p>
            <a:pPr defTabSz="933450" eaLnBrk="0" fontAlgn="base" hangingPunct="0">
              <a:spcBef>
                <a:spcPct val="30000"/>
              </a:spcBef>
              <a:spcAft>
                <a:spcPct val="0"/>
              </a:spcAft>
              <a:defRPr/>
            </a:pPr>
            <a:endParaRPr lang="en-US" dirty="0">
              <a:solidFill>
                <a:srgbClr val="0033CC"/>
              </a:solidFill>
              <a:cs typeface="Calibri" panose="020F0502020204030204" pitchFamily="34" charset="0"/>
              <a:sym typeface="Wingdings" panose="05000000000000000000" pitchFamily="2" charset="2"/>
            </a:endParaRPr>
          </a:p>
          <a:p>
            <a:pPr defTabSz="933450" eaLnBrk="0" fontAlgn="base" hangingPunct="0">
              <a:spcBef>
                <a:spcPct val="30000"/>
              </a:spcBef>
              <a:spcAft>
                <a:spcPct val="0"/>
              </a:spcAft>
              <a:defRPr/>
            </a:pPr>
            <a:r>
              <a:rPr lang="en-US" dirty="0">
                <a:solidFill>
                  <a:srgbClr val="0033CC"/>
                </a:solidFill>
                <a:cs typeface="Calibri" panose="020F0502020204030204" pitchFamily="34" charset="0"/>
                <a:sym typeface="Wingdings" panose="05000000000000000000" pitchFamily="2" charset="2"/>
              </a:rPr>
              <a:t>Make a list of closed questions (only ‘yes’ or ‘no’ as an answer) to ask others if they have the same issues based on the management or HSE-MS failings or shortfalls identified in the investigation. </a:t>
            </a:r>
          </a:p>
          <a:p>
            <a:pPr defTabSz="933450" eaLnBrk="0" fontAlgn="base" hangingPunct="0">
              <a:spcBef>
                <a:spcPct val="30000"/>
              </a:spcBef>
              <a:spcAft>
                <a:spcPct val="0"/>
              </a:spcAft>
              <a:defRPr/>
            </a:pPr>
            <a:endParaRPr lang="en-US" dirty="0">
              <a:solidFill>
                <a:srgbClr val="0033CC"/>
              </a:solidFill>
              <a:cs typeface="Calibri" panose="020F0502020204030204" pitchFamily="34" charset="0"/>
              <a:sym typeface="Wingdings" panose="05000000000000000000" pitchFamily="2" charset="2"/>
            </a:endParaRPr>
          </a:p>
          <a:p>
            <a:pPr defTabSz="933450" eaLnBrk="0" fontAlgn="base" hangingPunct="0">
              <a:spcBef>
                <a:spcPct val="30000"/>
              </a:spcBef>
              <a:spcAft>
                <a:spcPct val="0"/>
              </a:spcAft>
              <a:defRPr/>
            </a:pPr>
            <a:r>
              <a:rPr lang="en-US" dirty="0">
                <a:solidFill>
                  <a:srgbClr val="0033CC"/>
                </a:solidFill>
                <a:cs typeface="Calibri" panose="020F0502020204030204" pitchFamily="34" charset="0"/>
                <a:sym typeface="Wingdings" panose="05000000000000000000" pitchFamily="2" charset="2"/>
              </a:rPr>
              <a:t>Imagine you have to audit other companies to see if they could have the same issues.</a:t>
            </a:r>
          </a:p>
          <a:p>
            <a:pPr defTabSz="933450" eaLnBrk="0" fontAlgn="base" hangingPunct="0">
              <a:spcBef>
                <a:spcPct val="30000"/>
              </a:spcBef>
              <a:spcAft>
                <a:spcPct val="0"/>
              </a:spcAft>
              <a:defRPr/>
            </a:pPr>
            <a:endParaRPr lang="en-US" dirty="0">
              <a:solidFill>
                <a:srgbClr val="0033CC"/>
              </a:solidFill>
              <a:cs typeface="Calibri" panose="020F0502020204030204" pitchFamily="34" charset="0"/>
              <a:sym typeface="Wingdings" panose="05000000000000000000" pitchFamily="2" charset="2"/>
            </a:endParaRPr>
          </a:p>
          <a:p>
            <a:pPr defTabSz="933450" eaLnBrk="0" fontAlgn="base" hangingPunct="0">
              <a:spcBef>
                <a:spcPct val="30000"/>
              </a:spcBef>
              <a:spcAft>
                <a:spcPct val="0"/>
              </a:spcAft>
              <a:defRPr/>
            </a:pPr>
            <a:r>
              <a:rPr lang="en-US" dirty="0">
                <a:solidFill>
                  <a:srgbClr val="0033CC"/>
                </a:solidFill>
                <a:cs typeface="Calibri" panose="020F0502020204030204" pitchFamily="34" charset="0"/>
                <a:sym typeface="Wingdings" panose="05000000000000000000"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09/12/2025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75421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09/12/2025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601111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09/12/2025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606071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96000" y="394405"/>
            <a:ext cx="10800000" cy="792000"/>
          </a:xfrm>
        </p:spPr>
        <p:txBody>
          <a:bodyPr/>
          <a:lstStyle>
            <a:lvl1pPr algn="ctr">
              <a:defRPr sz="3200">
                <a:solidFill>
                  <a:schemeClr val="tx1">
                    <a:lumMod val="85000"/>
                    <a:lumOff val="15000"/>
                  </a:schemeClr>
                </a:solidFill>
                <a:latin typeface="+mj-lt"/>
              </a:defRPr>
            </a:lvl1pPr>
          </a:lstStyle>
          <a:p>
            <a:r>
              <a:rPr lang="en-US" dirty="0"/>
              <a:t>Click to add title</a:t>
            </a:r>
          </a:p>
        </p:txBody>
      </p:sp>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extLst>
      <p:ext uri="{BB962C8B-B14F-4D97-AF65-F5344CB8AC3E}">
        <p14:creationId xmlns:p14="http://schemas.microsoft.com/office/powerpoint/2010/main" val="87733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09/12/2025</a:t>
            </a:fld>
            <a:endParaRPr lang="en-US" dirty="0"/>
          </a:p>
        </p:txBody>
      </p:sp>
      <p:sp>
        <p:nvSpPr>
          <p:cNvPr id="8" name="Footer Placeholder 7"/>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2452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09/12/2025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65249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09/12/2025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390571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09/12/2025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99888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09/12/2025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254511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09/12/2025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3768582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09/12/2025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380185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09/12/2025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398736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t>09/12/2025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t>‹#›</a:t>
            </a:fld>
            <a:endParaRPr lang="en-US" dirty="0"/>
          </a:p>
        </p:txBody>
      </p:sp>
      <p:pic>
        <p:nvPicPr>
          <p:cNvPr id="7" name="Picture 6"/>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p:cNvGrpSpPr/>
          <p:nvPr userDrawn="1"/>
        </p:nvGrpSpPr>
        <p:grpSpPr>
          <a:xfrm>
            <a:off x="9289915" y="6117536"/>
            <a:ext cx="2340722" cy="740868"/>
            <a:chOff x="9289915" y="6117536"/>
            <a:chExt cx="2340722" cy="740868"/>
          </a:xfrm>
        </p:grpSpPr>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923353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9D4B06B-A9FF-A065-E850-46230E0C48C1}"/>
              </a:ext>
            </a:extLst>
          </p:cNvPr>
          <p:cNvPicPr>
            <a:picLocks noChangeAspect="1"/>
          </p:cNvPicPr>
          <p:nvPr/>
        </p:nvPicPr>
        <p:blipFill>
          <a:blip r:embed="rId3"/>
          <a:stretch>
            <a:fillRect/>
          </a:stretch>
        </p:blipFill>
        <p:spPr>
          <a:xfrm>
            <a:off x="9094607" y="4016592"/>
            <a:ext cx="2846070" cy="2061372"/>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87393" y="1396292"/>
            <a:ext cx="7671881" cy="4895507"/>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mn-cs"/>
              </a:rPr>
              <a:t>What happened?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A steel fixer was engaged in covering rebar bundles with an HDPE Sheet as part of routine activity. While attempting to pull the sheet into its correct position, he lost his balance, and fell onto the ground, landing heavily on his left wrist, resulting in a fracture on his left-hand forearm.</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rPr>
              <a:t>Why it happened/Finding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Tahoma" pitchFamily="34" charset="0"/>
              </a:rPr>
              <a:t>HDPE sheets were  placed over the plastic sheeting, which appears to be for extra protection of the steel rebars. HDPE sheets are typically not a standard requirement for this purpose.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Tahoma" pitchFamily="34" charset="0"/>
              </a:rPr>
              <a:t>A steel fixer was using worn-out hand gloves, which compromised their grip protection.</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Tahoma" pitchFamily="34" charset="0"/>
              </a:rPr>
              <a:t>Supervision during task execution was ineffective.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Tahoma" pitchFamily="34" charset="0"/>
              </a:rPr>
              <a:t> The steel fixer has normalized the risk associated with the task, possibly due to its routine nature.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rPr>
              <a:t>Reflective Questions:</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Tahoma" pitchFamily="34" charset="0"/>
              </a:rPr>
              <a:t>Do you always use gloves with enhanced grip to minimize the risk of losing control of slippery materials?</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Tahoma" pitchFamily="34" charset="0"/>
              </a:rPr>
              <a:t> Do you implement a mandatory two-person rule for heavy or difficult manual handling tasks?</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Tahoma" pitchFamily="34" charset="0"/>
              </a:rPr>
              <a:t>Do charge-hands/supervisors know that they are responsible for verifying that the correct PPE and handling methods are employed based on the specific material being handled?</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Tahoma" pitchFamily="34" charset="0"/>
              </a:rPr>
              <a:t>How do you ensure effective communication and coordination for safe teamwork?</a:t>
            </a:r>
          </a:p>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endParaRPr kumimoji="0" lang="en-US" sz="1050" b="0" i="0" u="none" strike="noStrike" kern="1200" cap="none" spc="0" normalizeH="0" baseline="0" noProof="0" dirty="0">
              <a:ln>
                <a:noFill/>
              </a:ln>
              <a:solidFill>
                <a:prstClr val="black"/>
              </a:solidFill>
              <a:effectLst/>
              <a:uLnTx/>
              <a:uFillTx/>
              <a:latin typeface="Calibri"/>
              <a:ea typeface="+mn-ea"/>
              <a:cs typeface="Tahoma"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a:ea typeface="Tahoma" panose="020B0604030504040204" pitchFamily="34" charset="0"/>
                <a:cs typeface="Calibri" panose="020F050202020403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BA7F71CD-3996-A9F3-4122-6BA4FE48D313}"/>
              </a:ext>
            </a:extLst>
          </p:cNvPr>
          <p:cNvSpPr/>
          <p:nvPr/>
        </p:nvSpPr>
        <p:spPr>
          <a:xfrm>
            <a:off x="489975" y="1033136"/>
            <a:ext cx="11450702"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Calibri"/>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a:ea typeface="+mn-ea"/>
                <a:cs typeface="+mn-cs"/>
              </a:rPr>
              <a:t>Logistics, Operation &amp; Construction </a:t>
            </a:r>
            <a:endParaRPr kumimoji="0" lang="en-US" sz="1800" b="1" i="0" u="none" strike="noStrike" kern="1200" cap="none" spc="0" normalizeH="0" baseline="0" noProof="0" dirty="0">
              <a:ln>
                <a:noFill/>
              </a:ln>
              <a:solidFill>
                <a:srgbClr val="FF0000"/>
              </a:solidFill>
              <a:effectLst/>
              <a:uLnTx/>
              <a:uFillTx/>
              <a:latin typeface="Calibri"/>
              <a:ea typeface="+mn-ea"/>
              <a:cs typeface="Calibri" pitchFamily="34" charset="0"/>
            </a:endParaRPr>
          </a:p>
        </p:txBody>
      </p:sp>
      <p:graphicFrame>
        <p:nvGraphicFramePr>
          <p:cNvPr id="17" name="Table 16">
            <a:extLst>
              <a:ext uri="{FF2B5EF4-FFF2-40B4-BE49-F238E27FC236}">
                <a16:creationId xmlns:a16="http://schemas.microsoft.com/office/drawing/2014/main" id="{598D0EC2-F421-CFED-9301-4E305B203863}"/>
              </a:ext>
            </a:extLst>
          </p:cNvPr>
          <p:cNvGraphicFramePr>
            <a:graphicFrameLocks noGrp="1"/>
          </p:cNvGraphicFramePr>
          <p:nvPr/>
        </p:nvGraphicFramePr>
        <p:xfrm>
          <a:off x="428422" y="539869"/>
          <a:ext cx="11763576" cy="457200"/>
        </p:xfrm>
        <a:graphic>
          <a:graphicData uri="http://schemas.openxmlformats.org/drawingml/2006/table">
            <a:tbl>
              <a:tblPr firstRow="1" bandRow="1">
                <a:tableStyleId>{F5AB1C69-6EDB-4FF4-983F-18BD219EF322}</a:tableStyleId>
              </a:tblPr>
              <a:tblGrid>
                <a:gridCol w="655101">
                  <a:extLst>
                    <a:ext uri="{9D8B030D-6E8A-4147-A177-3AD203B41FA5}">
                      <a16:colId xmlns:a16="http://schemas.microsoft.com/office/drawing/2014/main" val="2915212829"/>
                    </a:ext>
                  </a:extLst>
                </a:gridCol>
                <a:gridCol w="1040196">
                  <a:extLst>
                    <a:ext uri="{9D8B030D-6E8A-4147-A177-3AD203B41FA5}">
                      <a16:colId xmlns:a16="http://schemas.microsoft.com/office/drawing/2014/main" val="1263731317"/>
                    </a:ext>
                  </a:extLst>
                </a:gridCol>
                <a:gridCol w="1056597">
                  <a:extLst>
                    <a:ext uri="{9D8B030D-6E8A-4147-A177-3AD203B41FA5}">
                      <a16:colId xmlns:a16="http://schemas.microsoft.com/office/drawing/2014/main" val="3493424009"/>
                    </a:ext>
                  </a:extLst>
                </a:gridCol>
                <a:gridCol w="907759">
                  <a:extLst>
                    <a:ext uri="{9D8B030D-6E8A-4147-A177-3AD203B41FA5}">
                      <a16:colId xmlns:a16="http://schemas.microsoft.com/office/drawing/2014/main" val="578596613"/>
                    </a:ext>
                  </a:extLst>
                </a:gridCol>
                <a:gridCol w="1743311">
                  <a:extLst>
                    <a:ext uri="{9D8B030D-6E8A-4147-A177-3AD203B41FA5}">
                      <a16:colId xmlns:a16="http://schemas.microsoft.com/office/drawing/2014/main" val="710035722"/>
                    </a:ext>
                  </a:extLst>
                </a:gridCol>
                <a:gridCol w="1619526">
                  <a:extLst>
                    <a:ext uri="{9D8B030D-6E8A-4147-A177-3AD203B41FA5}">
                      <a16:colId xmlns:a16="http://schemas.microsoft.com/office/drawing/2014/main" val="1371902183"/>
                    </a:ext>
                  </a:extLst>
                </a:gridCol>
                <a:gridCol w="1464793">
                  <a:extLst>
                    <a:ext uri="{9D8B030D-6E8A-4147-A177-3AD203B41FA5}">
                      <a16:colId xmlns:a16="http://schemas.microsoft.com/office/drawing/2014/main" val="1814095484"/>
                    </a:ext>
                  </a:extLst>
                </a:gridCol>
                <a:gridCol w="656880">
                  <a:extLst>
                    <a:ext uri="{9D8B030D-6E8A-4147-A177-3AD203B41FA5}">
                      <a16:colId xmlns:a16="http://schemas.microsoft.com/office/drawing/2014/main" val="2001367833"/>
                    </a:ext>
                  </a:extLst>
                </a:gridCol>
                <a:gridCol w="838240">
                  <a:extLst>
                    <a:ext uri="{9D8B030D-6E8A-4147-A177-3AD203B41FA5}">
                      <a16:colId xmlns:a16="http://schemas.microsoft.com/office/drawing/2014/main" val="2964666558"/>
                    </a:ext>
                  </a:extLst>
                </a:gridCol>
                <a:gridCol w="1781173">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11-05-2025 14:30</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LTI#07 1177759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Slips, Trips and Falls</a:t>
                      </a:r>
                    </a:p>
                    <a:p>
                      <a:r>
                        <a:rPr kumimoji="0" lang="en-US" sz="1200" b="1" u="none" strike="noStrike" kern="1200" cap="none" spc="0" normalizeH="0" baseline="0" noProof="0" dirty="0">
                          <a:ln>
                            <a:noFill/>
                          </a:ln>
                          <a:solidFill>
                            <a:srgbClr val="4472C4"/>
                          </a:solidFill>
                          <a:effectLst/>
                          <a:uLnTx/>
                          <a:uFillTx/>
                          <a:latin typeface="+mn-lt"/>
                        </a:rPr>
                        <a:t>Arm Injury</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3P</a:t>
                      </a:r>
                    </a:p>
                    <a:p>
                      <a:r>
                        <a:rPr kumimoji="0" lang="en-GB" sz="1200" b="1" u="none" strike="noStrike" kern="1200" cap="none" spc="0" normalizeH="0" baseline="0" noProof="0" dirty="0">
                          <a:ln>
                            <a:noFill/>
                          </a:ln>
                          <a:solidFill>
                            <a:srgbClr val="4472C4"/>
                          </a:solidFill>
                          <a:effectLst/>
                          <a:uLnTx/>
                          <a:uFillTx/>
                          <a:latin typeface="+mn-lt"/>
                        </a:rPr>
                        <a:t>C3P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0" lang="en-US" sz="1200" b="1" u="none" strike="noStrike" kern="1200" cap="none" spc="0" normalizeH="0" baseline="0" dirty="0">
                          <a:ln>
                            <a:noFill/>
                          </a:ln>
                          <a:solidFill>
                            <a:srgbClr val="4472C4"/>
                          </a:solidFill>
                          <a:effectLst/>
                          <a:uLnTx/>
                          <a:uFillTx/>
                          <a:latin typeface="+mn-lt"/>
                          <a:ea typeface="+mn-ea"/>
                          <a:cs typeface="+mn-cs"/>
                        </a:rPr>
                        <a:t>Covering Rebar Bundles</a:t>
                      </a:r>
                    </a:p>
                    <a:p>
                      <a:r>
                        <a:rPr kumimoji="0" lang="en-US" sz="1200" b="1" u="none" strike="noStrike" kern="1200" cap="none" spc="0" normalizeH="0" baseline="0" dirty="0">
                          <a:ln>
                            <a:noFill/>
                          </a:ln>
                          <a:solidFill>
                            <a:srgbClr val="4472C4"/>
                          </a:solidFill>
                          <a:effectLst/>
                          <a:uLnTx/>
                          <a:uFillTx/>
                          <a:latin typeface="+mn-lt"/>
                          <a:ea typeface="+mn-ea"/>
                          <a:cs typeface="+mn-cs"/>
                        </a:rPr>
                        <a:t>Qarn Alam</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14" name="Picture 13" descr="IMG_20250512_111008">
            <a:extLst>
              <a:ext uri="{FF2B5EF4-FFF2-40B4-BE49-F238E27FC236}">
                <a16:creationId xmlns:a16="http://schemas.microsoft.com/office/drawing/2014/main" id="{321BEAC6-128F-F19D-C5F5-740CA00905A8}"/>
              </a:ext>
            </a:extLst>
          </p:cNvPr>
          <p:cNvPicPr>
            <a:picLocks noChangeAspect="1"/>
          </p:cNvPicPr>
          <p:nvPr/>
        </p:nvPicPr>
        <p:blipFill>
          <a:blip r:embed="rId4"/>
          <a:srcRect l="4219" r="13033" b="-878"/>
          <a:stretch>
            <a:fillRect/>
          </a:stretch>
        </p:blipFill>
        <p:spPr>
          <a:xfrm>
            <a:off x="9088821" y="1589754"/>
            <a:ext cx="2846070" cy="2345690"/>
          </a:xfrm>
          <a:prstGeom prst="rect">
            <a:avLst/>
          </a:prstGeom>
        </p:spPr>
      </p:pic>
      <p:grpSp>
        <p:nvGrpSpPr>
          <p:cNvPr id="18" name="Group 131">
            <a:extLst>
              <a:ext uri="{FF2B5EF4-FFF2-40B4-BE49-F238E27FC236}">
                <a16:creationId xmlns:a16="http://schemas.microsoft.com/office/drawing/2014/main" id="{34B79F86-AF0F-E1FF-A369-211C2288EACC}"/>
              </a:ext>
            </a:extLst>
          </p:cNvPr>
          <p:cNvGrpSpPr/>
          <p:nvPr/>
        </p:nvGrpSpPr>
        <p:grpSpPr bwMode="auto">
          <a:xfrm>
            <a:off x="11736499" y="3333212"/>
            <a:ext cx="336550" cy="544513"/>
            <a:chOff x="3504" y="544"/>
            <a:chExt cx="2287" cy="1855"/>
          </a:xfrm>
        </p:grpSpPr>
        <p:sp>
          <p:nvSpPr>
            <p:cNvPr id="19" name="Line 129">
              <a:extLst>
                <a:ext uri="{FF2B5EF4-FFF2-40B4-BE49-F238E27FC236}">
                  <a16:creationId xmlns:a16="http://schemas.microsoft.com/office/drawing/2014/main" id="{8C2377C5-7F10-0BCD-CF9A-B74698A793A2}"/>
                </a:ext>
              </a:extLst>
            </p:cNvPr>
            <p:cNvSpPr>
              <a:spLocks noChangeShapeType="1"/>
            </p:cNvSpPr>
            <p:nvPr/>
          </p:nvSpPr>
          <p:spPr bwMode="auto">
            <a:xfrm>
              <a:off x="3504" y="568"/>
              <a:ext cx="2287" cy="1831"/>
            </a:xfrm>
            <a:prstGeom prst="line">
              <a:avLst/>
            </a:prstGeom>
            <a:noFill/>
            <a:ln w="133350">
              <a:solidFill>
                <a:srgbClr val="FF00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 name="Line 130">
              <a:extLst>
                <a:ext uri="{FF2B5EF4-FFF2-40B4-BE49-F238E27FC236}">
                  <a16:creationId xmlns:a16="http://schemas.microsoft.com/office/drawing/2014/main" id="{BCFCF404-664B-7313-A4B5-B85BC0B33214}"/>
                </a:ext>
              </a:extLst>
            </p:cNvPr>
            <p:cNvSpPr>
              <a:spLocks noChangeShapeType="1"/>
            </p:cNvSpPr>
            <p:nvPr/>
          </p:nvSpPr>
          <p:spPr bwMode="auto">
            <a:xfrm flipV="1">
              <a:off x="3528" y="544"/>
              <a:ext cx="2144" cy="1807"/>
            </a:xfrm>
            <a:prstGeom prst="line">
              <a:avLst/>
            </a:prstGeom>
            <a:noFill/>
            <a:ln w="133350">
              <a:solidFill>
                <a:srgbClr val="FF00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22" name="Freeform 132">
            <a:extLst>
              <a:ext uri="{FF2B5EF4-FFF2-40B4-BE49-F238E27FC236}">
                <a16:creationId xmlns:a16="http://schemas.microsoft.com/office/drawing/2014/main" id="{7B5DEBD0-5F0D-B7EF-5F97-DBACA1F128FF}"/>
              </a:ext>
            </a:extLst>
          </p:cNvPr>
          <p:cNvSpPr/>
          <p:nvPr/>
        </p:nvSpPr>
        <p:spPr bwMode="auto">
          <a:xfrm>
            <a:off x="11648361" y="559002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 name="TextBox 2">
            <a:extLst>
              <a:ext uri="{FF2B5EF4-FFF2-40B4-BE49-F238E27FC236}">
                <a16:creationId xmlns:a16="http://schemas.microsoft.com/office/drawing/2014/main" id="{E2CA2360-3AD5-3443-5500-84A16CBAF2A8}"/>
              </a:ext>
            </a:extLst>
          </p:cNvPr>
          <p:cNvSpPr txBox="1"/>
          <p:nvPr/>
        </p:nvSpPr>
        <p:spPr>
          <a:xfrm>
            <a:off x="487393" y="6136854"/>
            <a:ext cx="8282548" cy="369332"/>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a:ea typeface="+mn-ea"/>
                <a:cs typeface="+mn-cs"/>
              </a:rPr>
              <a:t>Always replace worn or damaged PPE, even during low-risk activities.</a:t>
            </a: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anose="020B0600070205080204" pitchFamily="34" charset="-128"/>
              </a:rPr>
            </a:br>
            <a:br>
              <a:rPr lang="en-GB" sz="2200" b="1" dirty="0">
                <a:solidFill>
                  <a:srgbClr val="00B050"/>
                </a:solidFill>
                <a:ea typeface="MS PGothic" panose="020B0600070205080204" pitchFamily="34" charset="-128"/>
              </a:rPr>
            </a:br>
            <a:br>
              <a:rPr lang="en-GB" sz="2200" b="1" dirty="0">
                <a:solidFill>
                  <a:srgbClr val="00B050"/>
                </a:solidFill>
                <a:ea typeface="MS PGothic" panose="020B0600070205080204" pitchFamily="34" charset="-128"/>
              </a:rPr>
            </a:br>
            <a:r>
              <a:rPr lang="en-GB" sz="2700" b="1" dirty="0">
                <a:solidFill>
                  <a:srgbClr val="00B050"/>
                </a:solidFill>
                <a:ea typeface="MS PGothic" panose="020B0600070205080204" pitchFamily="34" charset="-128"/>
              </a:rPr>
              <a:t>Management Self-audit </a:t>
            </a:r>
            <a:br>
              <a:rPr lang="en-GB" sz="2700" b="1" dirty="0">
                <a:solidFill>
                  <a:srgbClr val="00B050"/>
                </a:solidFill>
                <a:ea typeface="MS PGothic" panose="020B0600070205080204" pitchFamily="34" charset="-128"/>
              </a:rPr>
            </a:br>
            <a:br>
              <a:rPr lang="en-GB" sz="2200" b="1" dirty="0">
                <a:solidFill>
                  <a:srgbClr val="00B050"/>
                </a:solidFill>
                <a:ea typeface="MS PGothic" panose="020B0600070205080204" pitchFamily="34" charset="-128"/>
              </a:rPr>
            </a:br>
            <a:endParaRPr lang="en-US" dirty="0"/>
          </a:p>
        </p:txBody>
      </p:sp>
      <p:sp>
        <p:nvSpPr>
          <p:cNvPr id="6" name="Rectangle 5"/>
          <p:cNvSpPr/>
          <p:nvPr/>
        </p:nvSpPr>
        <p:spPr>
          <a:xfrm>
            <a:off x="581024" y="864729"/>
            <a:ext cx="1102995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As a learning from this incident and ensure continual improvement all contract managers must review their HSE risk management against the questions asked below        </a:t>
            </a:r>
          </a:p>
        </p:txBody>
      </p:sp>
      <p:sp>
        <p:nvSpPr>
          <p:cNvPr id="7" name="Rectangle 6"/>
          <p:cNvSpPr/>
          <p:nvPr/>
        </p:nvSpPr>
        <p:spPr>
          <a:xfrm>
            <a:off x="609133" y="1829119"/>
            <a:ext cx="10928195" cy="352404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Confirm the following:</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a:p>
            <a:pPr marL="342900"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rPr>
              <a:t>Are the risks associated with routine activities identified?</a:t>
            </a:r>
          </a:p>
          <a:p>
            <a:pPr marL="342900"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rPr>
              <a:t>Are all hazards and controls communicated and understood by the workforce?</a:t>
            </a:r>
          </a:p>
          <a:p>
            <a:pPr marL="342900"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rPr>
              <a:t>Is it ensured that the workforce uses the correct personal protective equipment (PPE) for the task at hand?</a:t>
            </a:r>
          </a:p>
          <a:p>
            <a:pPr marL="342900"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rPr>
              <a:t>Are all activities within the industrial area effectively supervised?</a:t>
            </a:r>
          </a:p>
          <a:p>
            <a:pPr marL="342900"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rPr>
              <a:t>Is there a regular inspection process in place to identify and correct risk normalization behaviour?</a:t>
            </a:r>
            <a:endParaRPr kumimoji="0" lang="en-US" sz="1600" b="1"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anose="05000000000000000000" pitchFamily="2" charset="2"/>
              </a:rPr>
              <a:t>* If the answer is NO to any of the above questions, please ensure you take action to correct this finding</a:t>
            </a:r>
            <a:endParaRPr kumimoji="0" lang="en-US"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anose="05000000000000000000" pitchFamily="2" charset="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92957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DFEC1FCC-BCE3-485F-8713-34E10E2526F8}"/>
</file>

<file path=customXml/itemProps2.xml><?xml version="1.0" encoding="utf-8"?>
<ds:datastoreItem xmlns:ds="http://schemas.openxmlformats.org/officeDocument/2006/customXml" ds:itemID="{FC57DE2C-DFD2-4BE1-94CB-C9C1D3D06E90}"/>
</file>

<file path=customXml/itemProps3.xml><?xml version="1.0" encoding="utf-8"?>
<ds:datastoreItem xmlns:ds="http://schemas.openxmlformats.org/officeDocument/2006/customXml" ds:itemID="{8D5676A1-C61F-43FD-B8B3-ECE5FD265488}"/>
</file>

<file path=docProps/app.xml><?xml version="1.0" encoding="utf-8"?>
<Properties xmlns="http://schemas.openxmlformats.org/officeDocument/2006/extended-properties" xmlns:vt="http://schemas.openxmlformats.org/officeDocument/2006/docPropsVTypes">
  <TotalTime>1</TotalTime>
  <Words>647</Words>
  <Application>Microsoft Office PowerPoint</Application>
  <PresentationFormat>Widescreen</PresentationFormat>
  <Paragraphs>70</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MS PGothic</vt:lpstr>
      <vt:lpstr>Aptos</vt:lpstr>
      <vt:lpstr>Arial</vt:lpstr>
      <vt:lpstr>Calibri</vt:lpstr>
      <vt:lpstr>Gill Sans</vt:lpstr>
      <vt:lpstr>Tahoma</vt:lpstr>
      <vt:lpstr>Times New Roman</vt:lpstr>
      <vt:lpstr>Wingdings</vt:lpstr>
      <vt:lpstr>1_Office Theme</vt:lpstr>
      <vt:lpstr>PowerPoint Presentation</vt:lpstr>
      <vt:lpstr>   Management Self-audit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LTI_07_Steel fixer fell while puling HDPE sheet</dc:title>
  <dc:creator>Rawahi, Ahmed MSE34</dc:creator>
  <cp:lastModifiedBy>Masroori, Ahmed MSE31</cp:lastModifiedBy>
  <cp:revision>3</cp:revision>
  <dcterms:created xsi:type="dcterms:W3CDTF">2025-07-13T12:02:53Z</dcterms:created>
  <dcterms:modified xsi:type="dcterms:W3CDTF">2025-12-09T03:56:30Z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