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56" r:id="rId2"/>
    <p:sldId id="214748247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7082B-568D-4C20-8482-0CFCDDE27F63}" type="datetimeFigureOut">
              <a:rPr lang="en-US" smtClean="0"/>
              <a:t>24/12/2025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E0A00-FEF5-4AC3-B8BD-D5669C997EB5}" type="slidenum">
              <a:rPr lang="en-US" smtClean="0"/>
              <a:t>‹#›</a:t>
            </a:fld>
            <a:endParaRPr lang="en-US"/>
          </a:p>
        </p:txBody>
      </p:sp>
    </p:spTree>
    <p:extLst>
      <p:ext uri="{BB962C8B-B14F-4D97-AF65-F5344CB8AC3E}">
        <p14:creationId xmlns:p14="http://schemas.microsoft.com/office/powerpoint/2010/main" val="65853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3237"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3237"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2444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08384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7579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7248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681171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511092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22586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16868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339087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14685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24/12/2025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408530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24/12/2025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419372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20559" y="1506030"/>
            <a:ext cx="7671881" cy="457432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What happened?</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On 13 May 2025, at approximately 13:40 hours, a Mechanical crew were performing HDPE liner pulling for ANZ-61 the pipe shifted from the support and fell on the ground trapping worker left leg between the HDPE liner &amp; the ground causing fracture to his left leg. Worker was oiling the liner before the liner entering the CS pipe. The IP rushed to PAC clinic where he got initial treatment &amp; transferred to hospital for X-ray. The X-ray revealed that the IP has fracture.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Why it happened/Finding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The CS pipe was not properly anchored, and the use of a wooden piece on top of a roller created an unstable setup.</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The Permit Holder allowed work to proceed with unsafe equipment positioning.</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The Involved Person was positioned in the line of fire while applying lubrication, exposing them to potential injury.</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Inadequate planning for a unique task led to unclear instructions and gaps in hazard identification.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panose="020F0502020204030204"/>
                <a:ea typeface="宋体" panose="02010600030101010101" pitchFamily="2" charset="-122"/>
                <a:cs typeface="+mn-cs"/>
              </a:rPr>
              <a:t>Reflective Questions: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Do you ensure that all equipment and materials used are fit for purpose and appropriately secured?</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Do you ensure that method statements clearly cover all critical steps, including proper securing and anchoring of pipes?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Do you ensure that workers are positioned outside the line of fire during pulling or lifting operations?</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defRPr/>
            </a:pPr>
            <a:r>
              <a:rPr kumimoji="0" lang="en-US" alt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rPr>
              <a:t>Do you ensure that unique or first-time tasks are supported with detailed work methods and proper risk assessments to identify and control potential hazards.</a:t>
            </a:r>
            <a:endParaRPr kumimoji="0" lang="en-US" sz="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Tahoma"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a:ea typeface="Tahoma" panose="020B0604030504040204" pitchFamily="34" charset="0"/>
                <a:cs typeface="Calibri" panose="020F050202020403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BA7F71CD-3996-A9F3-4122-6BA4FE48D313}"/>
              </a:ext>
            </a:extLst>
          </p:cNvPr>
          <p:cNvSpPr/>
          <p:nvPr/>
        </p:nvSpPr>
        <p:spPr>
          <a:xfrm>
            <a:off x="489976" y="1007066"/>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Calibri" panose="020F0502020204030204"/>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Logistics, Operation &amp; Construction </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Calibri" pitchFamily="34" charset="0"/>
            </a:endParaRPr>
          </a:p>
        </p:txBody>
      </p:sp>
      <p:sp>
        <p:nvSpPr>
          <p:cNvPr id="3" name="TextBox 2">
            <a:extLst>
              <a:ext uri="{FF2B5EF4-FFF2-40B4-BE49-F238E27FC236}">
                <a16:creationId xmlns:a16="http://schemas.microsoft.com/office/drawing/2014/main" id="{E2CA2360-3AD5-3443-5500-84A16CBAF2A8}"/>
              </a:ext>
            </a:extLst>
          </p:cNvPr>
          <p:cNvSpPr txBox="1"/>
          <p:nvPr/>
        </p:nvSpPr>
        <p:spPr>
          <a:xfrm>
            <a:off x="227558" y="5875629"/>
            <a:ext cx="7990612" cy="646331"/>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S PGothic" pitchFamily="34" charset="-128"/>
                <a:cs typeface="+mn-cs"/>
              </a:rPr>
              <a:t>Always plan properly, secure equipment, identify hazards, stay out of the line of fire, and never proceed with unsafe setups</a:t>
            </a:r>
          </a:p>
        </p:txBody>
      </p:sp>
      <p:graphicFrame>
        <p:nvGraphicFramePr>
          <p:cNvPr id="17" name="Table 16">
            <a:extLst>
              <a:ext uri="{FF2B5EF4-FFF2-40B4-BE49-F238E27FC236}">
                <a16:creationId xmlns:a16="http://schemas.microsoft.com/office/drawing/2014/main" id="{598D0EC2-F421-CFED-9301-4E305B203863}"/>
              </a:ext>
            </a:extLst>
          </p:cNvPr>
          <p:cNvGraphicFramePr>
            <a:graphicFrameLocks noGrp="1"/>
          </p:cNvGraphicFramePr>
          <p:nvPr>
            <p:extLst>
              <p:ext uri="{D42A27DB-BD31-4B8C-83A1-F6EECF244321}">
                <p14:modId xmlns:p14="http://schemas.microsoft.com/office/powerpoint/2010/main" val="2547396376"/>
              </p:ext>
            </p:extLst>
          </p:nvPr>
        </p:nvGraphicFramePr>
        <p:xfrm>
          <a:off x="428423" y="503533"/>
          <a:ext cx="11677852" cy="457200"/>
        </p:xfrm>
        <a:graphic>
          <a:graphicData uri="http://schemas.openxmlformats.org/drawingml/2006/table">
            <a:tbl>
              <a:tblPr firstRow="1" bandRow="1">
                <a:tableStyleId>{F5AB1C69-6EDB-4FF4-983F-18BD219EF322}</a:tableStyleId>
              </a:tblPr>
              <a:tblGrid>
                <a:gridCol w="650327">
                  <a:extLst>
                    <a:ext uri="{9D8B030D-6E8A-4147-A177-3AD203B41FA5}">
                      <a16:colId xmlns:a16="http://schemas.microsoft.com/office/drawing/2014/main" val="2915212829"/>
                    </a:ext>
                  </a:extLst>
                </a:gridCol>
                <a:gridCol w="1032616">
                  <a:extLst>
                    <a:ext uri="{9D8B030D-6E8A-4147-A177-3AD203B41FA5}">
                      <a16:colId xmlns:a16="http://schemas.microsoft.com/office/drawing/2014/main" val="1263731317"/>
                    </a:ext>
                  </a:extLst>
                </a:gridCol>
                <a:gridCol w="1048897">
                  <a:extLst>
                    <a:ext uri="{9D8B030D-6E8A-4147-A177-3AD203B41FA5}">
                      <a16:colId xmlns:a16="http://schemas.microsoft.com/office/drawing/2014/main" val="3493424009"/>
                    </a:ext>
                  </a:extLst>
                </a:gridCol>
                <a:gridCol w="901144">
                  <a:extLst>
                    <a:ext uri="{9D8B030D-6E8A-4147-A177-3AD203B41FA5}">
                      <a16:colId xmlns:a16="http://schemas.microsoft.com/office/drawing/2014/main" val="578596613"/>
                    </a:ext>
                  </a:extLst>
                </a:gridCol>
                <a:gridCol w="1730607">
                  <a:extLst>
                    <a:ext uri="{9D8B030D-6E8A-4147-A177-3AD203B41FA5}">
                      <a16:colId xmlns:a16="http://schemas.microsoft.com/office/drawing/2014/main" val="710035722"/>
                    </a:ext>
                  </a:extLst>
                </a:gridCol>
                <a:gridCol w="1607724">
                  <a:extLst>
                    <a:ext uri="{9D8B030D-6E8A-4147-A177-3AD203B41FA5}">
                      <a16:colId xmlns:a16="http://schemas.microsoft.com/office/drawing/2014/main" val="1371902183"/>
                    </a:ext>
                  </a:extLst>
                </a:gridCol>
                <a:gridCol w="1454119">
                  <a:extLst>
                    <a:ext uri="{9D8B030D-6E8A-4147-A177-3AD203B41FA5}">
                      <a16:colId xmlns:a16="http://schemas.microsoft.com/office/drawing/2014/main" val="1814095484"/>
                    </a:ext>
                  </a:extLst>
                </a:gridCol>
                <a:gridCol w="652093">
                  <a:extLst>
                    <a:ext uri="{9D8B030D-6E8A-4147-A177-3AD203B41FA5}">
                      <a16:colId xmlns:a16="http://schemas.microsoft.com/office/drawing/2014/main" val="2001367833"/>
                    </a:ext>
                  </a:extLst>
                </a:gridCol>
                <a:gridCol w="962025">
                  <a:extLst>
                    <a:ext uri="{9D8B030D-6E8A-4147-A177-3AD203B41FA5}">
                      <a16:colId xmlns:a16="http://schemas.microsoft.com/office/drawing/2014/main" val="2964666558"/>
                    </a:ext>
                  </a:extLst>
                </a:gridCol>
                <a:gridCol w="1638300">
                  <a:extLst>
                    <a:ext uri="{9D8B030D-6E8A-4147-A177-3AD203B41FA5}">
                      <a16:colId xmlns:a16="http://schemas.microsoft.com/office/drawing/2014/main" val="695451150"/>
                    </a:ext>
                  </a:extLst>
                </a:gridCol>
              </a:tblGrid>
              <a:tr h="370840">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13-05-2025 13:40</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LTI#08 1177808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latin typeface="+mn-lt"/>
                        </a:rPr>
                        <a:t>Struck Hit by </a:t>
                      </a:r>
                    </a:p>
                    <a:p>
                      <a:r>
                        <a:rPr kumimoji="0" lang="en-US" sz="1200" b="1" u="none" strike="noStrike" kern="1200" cap="none" spc="0" normalizeH="0" baseline="0" noProof="0" dirty="0">
                          <a:ln>
                            <a:noFill/>
                          </a:ln>
                          <a:solidFill>
                            <a:srgbClr val="4472C4"/>
                          </a:solidFill>
                          <a:effectLst/>
                          <a:uLnTx/>
                          <a:uFillTx/>
                          <a:latin typeface="+mn-lt"/>
                        </a:rPr>
                        <a:t>Leg Injury ( Struck by )</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3P</a:t>
                      </a:r>
                    </a:p>
                    <a:p>
                      <a:r>
                        <a:rPr kumimoji="0" lang="en-GB" sz="1200" b="1" u="none" strike="noStrike" kern="1200" cap="none" spc="0" normalizeH="0" baseline="0" noProof="0" dirty="0">
                          <a:ln>
                            <a:noFill/>
                          </a:ln>
                          <a:solidFill>
                            <a:srgbClr val="4472C4"/>
                          </a:solidFill>
                          <a:effectLst/>
                          <a:uLnTx/>
                          <a:uFillTx/>
                          <a:latin typeface="+mn-lt"/>
                        </a:rPr>
                        <a:t>C3P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100" b="1" u="none" strike="noStrike" kern="1200" cap="none" spc="0" normalizeH="0" baseline="0" dirty="0">
                          <a:ln>
                            <a:noFill/>
                          </a:ln>
                          <a:solidFill>
                            <a:srgbClr val="4472C4"/>
                          </a:solidFill>
                          <a:effectLst/>
                          <a:uLnTx/>
                          <a:uFillTx/>
                          <a:latin typeface="+mn-lt"/>
                          <a:ea typeface="+mn-ea"/>
                          <a:cs typeface="+mn-cs"/>
                        </a:rPr>
                        <a:t>Flowline Construction</a:t>
                      </a:r>
                    </a:p>
                    <a:p>
                      <a:r>
                        <a:rPr kumimoji="0" lang="en-US" sz="1200" b="1" u="none" strike="noStrike" kern="1200" cap="none" spc="0" normalizeH="0" baseline="0" dirty="0">
                          <a:ln>
                            <a:noFill/>
                          </a:ln>
                          <a:solidFill>
                            <a:srgbClr val="4472C4"/>
                          </a:solidFill>
                          <a:effectLst/>
                          <a:uLnTx/>
                          <a:uFillTx/>
                          <a:latin typeface="+mn-lt"/>
                          <a:ea typeface="+mn-ea"/>
                          <a:cs typeface="+mn-cs"/>
                        </a:rPr>
                        <a:t>Bahja</a:t>
                      </a:r>
                      <a:endParaRPr kumimoji="0" lang="en-GB" sz="1200" b="1" u="none" strike="noStrike" kern="1200" cap="none" spc="0" normalizeH="0" baseline="0" dirty="0">
                        <a:ln>
                          <a:noFill/>
                        </a:ln>
                        <a:solidFill>
                          <a:srgbClr val="4472C4"/>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grpSp>
        <p:nvGrpSpPr>
          <p:cNvPr id="11" name="Group 10">
            <a:extLst>
              <a:ext uri="{FF2B5EF4-FFF2-40B4-BE49-F238E27FC236}">
                <a16:creationId xmlns:a16="http://schemas.microsoft.com/office/drawing/2014/main" id="{54EBA91D-D671-3323-EF05-0DAB2AD52985}"/>
              </a:ext>
            </a:extLst>
          </p:cNvPr>
          <p:cNvGrpSpPr/>
          <p:nvPr/>
        </p:nvGrpSpPr>
        <p:grpSpPr>
          <a:xfrm>
            <a:off x="8249532" y="1335481"/>
            <a:ext cx="4067358" cy="4589253"/>
            <a:chOff x="7527815" y="1297197"/>
            <a:chExt cx="3762680" cy="4263605"/>
          </a:xfrm>
        </p:grpSpPr>
        <p:grpSp>
          <p:nvGrpSpPr>
            <p:cNvPr id="9" name="Group 8">
              <a:extLst>
                <a:ext uri="{FF2B5EF4-FFF2-40B4-BE49-F238E27FC236}">
                  <a16:creationId xmlns:a16="http://schemas.microsoft.com/office/drawing/2014/main" id="{CC8EAAB1-7FEB-AB96-FD22-E76F216D488A}"/>
                </a:ext>
              </a:extLst>
            </p:cNvPr>
            <p:cNvGrpSpPr/>
            <p:nvPr/>
          </p:nvGrpSpPr>
          <p:grpSpPr>
            <a:xfrm>
              <a:off x="7527815" y="1297197"/>
              <a:ext cx="3762680" cy="4263605"/>
              <a:chOff x="8664036" y="2147220"/>
              <a:chExt cx="3762680" cy="4263605"/>
            </a:xfrm>
          </p:grpSpPr>
          <p:grpSp>
            <p:nvGrpSpPr>
              <p:cNvPr id="7" name="Group 6">
                <a:extLst>
                  <a:ext uri="{FF2B5EF4-FFF2-40B4-BE49-F238E27FC236}">
                    <a16:creationId xmlns:a16="http://schemas.microsoft.com/office/drawing/2014/main" id="{293908FC-493B-CC6C-73B0-058751DEC01E}"/>
                  </a:ext>
                </a:extLst>
              </p:cNvPr>
              <p:cNvGrpSpPr/>
              <p:nvPr/>
            </p:nvGrpSpPr>
            <p:grpSpPr>
              <a:xfrm>
                <a:off x="8664036" y="2147220"/>
                <a:ext cx="3527964" cy="4263605"/>
                <a:chOff x="8294647" y="1506030"/>
                <a:chExt cx="3748667" cy="4263605"/>
              </a:xfrm>
            </p:grpSpPr>
            <p:pic>
              <p:nvPicPr>
                <p:cNvPr id="13" name="Picture 12">
                  <a:extLst>
                    <a:ext uri="{FF2B5EF4-FFF2-40B4-BE49-F238E27FC236}">
                      <a16:creationId xmlns:a16="http://schemas.microsoft.com/office/drawing/2014/main" id="{55009D77-6A65-3797-42AA-28755EA88EF0}"/>
                    </a:ext>
                  </a:extLst>
                </p:cNvPr>
                <p:cNvPicPr>
                  <a:picLocks noChangeAspect="1"/>
                </p:cNvPicPr>
                <p:nvPr/>
              </p:nvPicPr>
              <p:blipFill>
                <a:blip r:embed="rId3"/>
                <a:stretch>
                  <a:fillRect/>
                </a:stretch>
              </p:blipFill>
              <p:spPr>
                <a:xfrm>
                  <a:off x="8294647" y="1506030"/>
                  <a:ext cx="3748667" cy="2121592"/>
                </a:xfrm>
                <a:prstGeom prst="rect">
                  <a:avLst/>
                </a:prstGeom>
              </p:spPr>
            </p:pic>
            <p:pic>
              <p:nvPicPr>
                <p:cNvPr id="16" name="Picture 15">
                  <a:extLst>
                    <a:ext uri="{FF2B5EF4-FFF2-40B4-BE49-F238E27FC236}">
                      <a16:creationId xmlns:a16="http://schemas.microsoft.com/office/drawing/2014/main" id="{64B8A26B-9F6A-6213-F8E9-F721CD1E6E95}"/>
                    </a:ext>
                  </a:extLst>
                </p:cNvPr>
                <p:cNvPicPr>
                  <a:picLocks noChangeAspect="1"/>
                </p:cNvPicPr>
                <p:nvPr/>
              </p:nvPicPr>
              <p:blipFill>
                <a:blip r:embed="rId4"/>
                <a:stretch>
                  <a:fillRect/>
                </a:stretch>
              </p:blipFill>
              <p:spPr>
                <a:xfrm>
                  <a:off x="8294647" y="3715105"/>
                  <a:ext cx="3748667" cy="2054530"/>
                </a:xfrm>
                <a:prstGeom prst="rect">
                  <a:avLst/>
                </a:prstGeom>
              </p:spPr>
            </p:pic>
          </p:grpSp>
          <p:pic>
            <p:nvPicPr>
              <p:cNvPr id="8" name="Picture 7">
                <a:extLst>
                  <a:ext uri="{FF2B5EF4-FFF2-40B4-BE49-F238E27FC236}">
                    <a16:creationId xmlns:a16="http://schemas.microsoft.com/office/drawing/2014/main" id="{C64D5BE7-B31A-E073-49B8-61977096273C}"/>
                  </a:ext>
                </a:extLst>
              </p:cNvPr>
              <p:cNvPicPr>
                <a:picLocks noChangeAspect="1"/>
              </p:cNvPicPr>
              <p:nvPr/>
            </p:nvPicPr>
            <p:blipFill>
              <a:blip r:embed="rId5"/>
              <a:stretch>
                <a:fillRect/>
              </a:stretch>
            </p:blipFill>
            <p:spPr>
              <a:xfrm>
                <a:off x="11957283" y="3405419"/>
                <a:ext cx="469433" cy="676715"/>
              </a:xfrm>
              <a:prstGeom prst="rect">
                <a:avLst/>
              </a:prstGeom>
            </p:spPr>
          </p:pic>
        </p:grpSp>
        <p:pic>
          <p:nvPicPr>
            <p:cNvPr id="10" name="Picture 9">
              <a:extLst>
                <a:ext uri="{FF2B5EF4-FFF2-40B4-BE49-F238E27FC236}">
                  <a16:creationId xmlns:a16="http://schemas.microsoft.com/office/drawing/2014/main" id="{EE67091A-56E1-B606-0C20-4A3288F21E26}"/>
                </a:ext>
              </a:extLst>
            </p:cNvPr>
            <p:cNvPicPr>
              <a:picLocks noChangeAspect="1"/>
            </p:cNvPicPr>
            <p:nvPr/>
          </p:nvPicPr>
          <p:blipFill>
            <a:blip r:embed="rId6"/>
            <a:stretch>
              <a:fillRect/>
            </a:stretch>
          </p:blipFill>
          <p:spPr>
            <a:xfrm>
              <a:off x="10442507" y="4636753"/>
              <a:ext cx="566977" cy="566977"/>
            </a:xfrm>
            <a:prstGeom prst="rect">
              <a:avLst/>
            </a:prstGeom>
          </p:spPr>
        </p:pic>
      </p:grpSp>
      <p:sp>
        <p:nvSpPr>
          <p:cNvPr id="12" name="TextBox 11">
            <a:extLst>
              <a:ext uri="{FF2B5EF4-FFF2-40B4-BE49-F238E27FC236}">
                <a16:creationId xmlns:a16="http://schemas.microsoft.com/office/drawing/2014/main" id="{4C787303-33F6-CAA3-1116-83B1EF6BD65C}"/>
              </a:ext>
            </a:extLst>
          </p:cNvPr>
          <p:cNvSpPr txBox="1"/>
          <p:nvPr/>
        </p:nvSpPr>
        <p:spPr>
          <a:xfrm>
            <a:off x="8218170" y="5616957"/>
            <a:ext cx="3939366" cy="307777"/>
          </a:xfrm>
          <a:prstGeom prst="rect">
            <a:avLst/>
          </a:prstGeom>
          <a:solidFill>
            <a:srgbClr val="F2F2F2">
              <a:alpha val="50196"/>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Using elevated sleeper to compensate the height</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3F194C-D021-48CC-7DD0-BAE4CF988A2C}"/>
              </a:ext>
            </a:extLst>
          </p:cNvPr>
          <p:cNvSpPr txBox="1"/>
          <p:nvPr/>
        </p:nvSpPr>
        <p:spPr>
          <a:xfrm>
            <a:off x="8249532" y="3299596"/>
            <a:ext cx="3813636" cy="307777"/>
          </a:xfrm>
          <a:prstGeom prst="rect">
            <a:avLst/>
          </a:prstGeom>
          <a:solidFill>
            <a:srgbClr val="F2F2F2">
              <a:alpha val="50196"/>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Carbon Steel pipe kept on the wooden logs</a:t>
            </a: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Reflective Questions</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06944" y="634395"/>
            <a:ext cx="10928195"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ahoma" pitchFamily="34" charset="0"/>
                <a:ea typeface="+mn-ea"/>
                <a:cs typeface="+mn-cs"/>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31901" y="1622022"/>
            <a:ext cx="11209579" cy="2423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pitchFamily="34" charset="0"/>
                <a:ea typeface="+mn-ea"/>
                <a:cs typeface="+mn-cs"/>
              </a:rPr>
              <a:t>Confirm the following:</a:t>
            </a:r>
            <a:endParaRPr kumimoji="0" lang="en-US" sz="1800" b="0" i="0" u="none" strike="noStrike" kern="1200" cap="none" spc="0" normalizeH="0" baseline="0" noProof="0" dirty="0">
              <a:ln>
                <a:noFill/>
              </a:ln>
              <a:solidFill>
                <a:prstClr val="black"/>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altLang="en-US" sz="1600" b="1"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Do you ensure that Method Statements for HDPE Liner pulling activity is capturing about elevated sleepers &amp; effective  anchoring requirements.?</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altLang="en-US" sz="1600" b="1"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Do you ensure that workers are not exposed to the line of fire during the pulling activity.</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altLang="en-US" sz="1600" b="1"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Do you ensure that MOC is clearly understood and practiced by the filed team? the  Permit Holders fully understand the scop?</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defRPr/>
            </a:pPr>
            <a:r>
              <a:rPr kumimoji="0" lang="en-US" sz="1600" b="1" i="0" u="none" strike="noStrike" kern="1200" cap="none" spc="0" normalizeH="0" baseline="0" noProof="0" dirty="0">
                <a:ln>
                  <a:noFill/>
                </a:ln>
                <a:solidFill>
                  <a:srgbClr val="0033CC"/>
                </a:solidFill>
                <a:effectLst/>
                <a:uLnTx/>
                <a:uFillTx/>
                <a:latin typeface="Calibri" panose="020F0502020204030204" pitchFamily="34" charset="0"/>
                <a:ea typeface="+mn-ea"/>
                <a:cs typeface="+mn-cs"/>
              </a:rPr>
              <a:t>Do you ensure that workers understand the importance of not taking shortcuts and strictly follow approved procedures?</a:t>
            </a:r>
          </a:p>
        </p:txBody>
      </p:sp>
    </p:spTree>
    <p:extLst>
      <p:ext uri="{BB962C8B-B14F-4D97-AF65-F5344CB8AC3E}">
        <p14:creationId xmlns:p14="http://schemas.microsoft.com/office/powerpoint/2010/main" val="1386663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92959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77F98E27-45AA-4678-BA64-5AF09441FD35}"/>
</file>

<file path=customXml/itemProps2.xml><?xml version="1.0" encoding="utf-8"?>
<ds:datastoreItem xmlns:ds="http://schemas.openxmlformats.org/officeDocument/2006/customXml" ds:itemID="{90B96433-17E6-4982-9603-6908174A1E56}"/>
</file>

<file path=customXml/itemProps3.xml><?xml version="1.0" encoding="utf-8"?>
<ds:datastoreItem xmlns:ds="http://schemas.openxmlformats.org/officeDocument/2006/customXml" ds:itemID="{86877013-9211-45BC-B37E-60BC3C870B73}"/>
</file>

<file path=docProps/app.xml><?xml version="1.0" encoding="utf-8"?>
<Properties xmlns="http://schemas.openxmlformats.org/officeDocument/2006/extended-properties" xmlns:vt="http://schemas.openxmlformats.org/officeDocument/2006/docPropsVTypes">
  <TotalTime>7</TotalTime>
  <Words>700</Words>
  <Application>Microsoft Office PowerPoint</Application>
  <PresentationFormat>Widescreen</PresentationFormat>
  <Paragraphs>64</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MS PGothic</vt:lpstr>
      <vt:lpstr>Aptos</vt:lpstr>
      <vt:lpstr>Arial</vt:lpstr>
      <vt:lpstr>Calibri</vt:lpstr>
      <vt:lpstr>Gill Sans</vt:lpstr>
      <vt:lpstr>Tahoma</vt:lpstr>
      <vt:lpstr>Times New Roman</vt:lpstr>
      <vt:lpstr>1_Office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LTI_08 HDPE pipe fell on Helper foot</dc:title>
  <dc:creator>Rawahi, Ahmed MSE34</dc:creator>
  <cp:lastModifiedBy>Rawahi, Ahmed MSE34</cp:lastModifiedBy>
  <cp:revision>4</cp:revision>
  <dcterms:created xsi:type="dcterms:W3CDTF">2025-07-13T12:04:25Z</dcterms:created>
  <dcterms:modified xsi:type="dcterms:W3CDTF">2025-12-24T11:00:04Z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