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97" r:id="rId2"/>
    <p:sldId id="21474824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4EC33-542C-4BD0-A669-875A5974CB63}" type="datetimeFigureOut">
              <a:rPr lang="en-US" smtClean="0"/>
              <a:t>07/01/2026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E42EC-253A-4F80-AA9A-ADBAE790865A}" type="slidenum">
              <a:rPr lang="en-US" smtClean="0"/>
              <a:t>‹#›</a:t>
            </a:fld>
            <a:endParaRPr lang="en-US"/>
          </a:p>
        </p:txBody>
      </p:sp>
    </p:spTree>
    <p:extLst>
      <p:ext uri="{BB962C8B-B14F-4D97-AF65-F5344CB8AC3E}">
        <p14:creationId xmlns:p14="http://schemas.microsoft.com/office/powerpoint/2010/main" val="417750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4393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79462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5682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1766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5117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885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7754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8675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1443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0131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3246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69557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9977" y="1413469"/>
            <a:ext cx="8557518" cy="457048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What happened?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On 28th May 2025 at approximately 14:30 hours, an incident occurred during the installation of HDPE liner in a water pit by a subcontractor crew. The non routine activity involved a combination of both manual handling techniques and the use of a backhoe loader to position and deploy the liner into water pit. During the pulling operation, a wooden anchor piece, which had been temporarily fastened at the one corner of the HDPE liner to assist with mechanical pulling, failed under tension. The sudden release of the wooden piece caused it to rebound violently, striking the permit holder on the right leg, resulting in a right leg fracture.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Why it happened/Finding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a:ea typeface="+mn-ea"/>
                <a:cs typeface="Tahoma" pitchFamily="34" charset="0"/>
              </a:rPr>
              <a:t> </a:t>
            </a:r>
            <a:r>
              <a:rPr kumimoji="0" lang="en-US" sz="1400" b="0" i="0" u="none" strike="noStrike" kern="1200" cap="none" spc="0" normalizeH="0" baseline="0" noProof="0" dirty="0">
                <a:ln>
                  <a:noFill/>
                </a:ln>
                <a:solidFill>
                  <a:srgbClr val="000000"/>
                </a:solidFill>
                <a:effectLst/>
                <a:uLnTx/>
                <a:uFillTx/>
                <a:latin typeface="Calibri"/>
                <a:ea typeface="+mn-ea"/>
                <a:cs typeface="+mn-cs"/>
              </a:rPr>
              <a:t>Permit Holder was standing in the line of fire during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The work is executed as  a stopgap measure for installation of HDPE.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Permit holder failed to identify the hazards related to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Sub standard &amp; deteriorated tools are used for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There was supervisor at the incident location, but no intervention took place.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Reflective Questions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you ensure to use the right tools for the task?</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you ensure all the activities are well planned &amp; risk assessed before commencing the task?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you ensure to </a:t>
            </a:r>
            <a:r>
              <a:rPr kumimoji="0" lang="en-GB" sz="1400" b="0" i="0" u="none" strike="noStrike" kern="1200" cap="none" spc="0" normalizeH="0" baseline="0" noProof="0" dirty="0">
                <a:ln>
                  <a:noFill/>
                </a:ln>
                <a:solidFill>
                  <a:srgbClr val="000000"/>
                </a:solidFill>
                <a:effectLst/>
                <a:uLnTx/>
                <a:uFillTx/>
                <a:latin typeface="Calibri"/>
                <a:ea typeface="+mn-ea"/>
                <a:cs typeface="+mn-cs"/>
              </a:rPr>
              <a:t>intervene when observing unsafe acts and conditions?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you ensure to follow the SOP/Method statement for the task?</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Do you ensure crew members are aware of line of fire for the engaged task?</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007066"/>
            <a:ext cx="11442048"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Calibri"/>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a:ea typeface="+mn-ea"/>
              <a:cs typeface="Calibri"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605793" y="6024609"/>
            <a:ext cx="7770091" cy="400110"/>
          </a:xfrm>
          <a:prstGeom prst="rect">
            <a:avLst/>
          </a:prstGeom>
          <a:solidFill>
            <a:schemeClr val="accent5"/>
          </a:solidFill>
        </p:spPr>
        <p:txBody>
          <a:bodyPr wrap="square" rtlCol="0">
            <a:spAutoFit/>
          </a:bodyPr>
          <a:lstStyle/>
          <a:p>
            <a:pPr marL="0" marR="2921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be alert and ever place your self in the line of fire</a:t>
            </a:r>
          </a:p>
        </p:txBody>
      </p:sp>
      <p:pic>
        <p:nvPicPr>
          <p:cNvPr id="5" name="Picture 4">
            <a:extLst>
              <a:ext uri="{FF2B5EF4-FFF2-40B4-BE49-F238E27FC236}">
                <a16:creationId xmlns:a16="http://schemas.microsoft.com/office/drawing/2014/main" id="{2586DE3E-7B57-D1DE-97AA-854FE1B5AC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4272" y="6626152"/>
            <a:ext cx="5590517" cy="377985"/>
          </a:xfrm>
          <a:prstGeom prst="rect">
            <a:avLst/>
          </a:prstGeom>
        </p:spPr>
      </p:pic>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nvGraphicFramePr>
        <p:xfrm>
          <a:off x="197827" y="482641"/>
          <a:ext cx="11845489" cy="457200"/>
        </p:xfrm>
        <a:graphic>
          <a:graphicData uri="http://schemas.openxmlformats.org/drawingml/2006/table">
            <a:tbl>
              <a:tblPr firstRow="1" bandRow="1">
                <a:tableStyleId>{F5AB1C69-6EDB-4FF4-983F-18BD219EF322}</a:tableStyleId>
              </a:tblPr>
              <a:tblGrid>
                <a:gridCol w="661545">
                  <a:extLst>
                    <a:ext uri="{9D8B030D-6E8A-4147-A177-3AD203B41FA5}">
                      <a16:colId xmlns:a16="http://schemas.microsoft.com/office/drawing/2014/main" val="2915212829"/>
                    </a:ext>
                  </a:extLst>
                </a:gridCol>
                <a:gridCol w="1050428">
                  <a:extLst>
                    <a:ext uri="{9D8B030D-6E8A-4147-A177-3AD203B41FA5}">
                      <a16:colId xmlns:a16="http://schemas.microsoft.com/office/drawing/2014/main" val="1263731317"/>
                    </a:ext>
                  </a:extLst>
                </a:gridCol>
                <a:gridCol w="1066990">
                  <a:extLst>
                    <a:ext uri="{9D8B030D-6E8A-4147-A177-3AD203B41FA5}">
                      <a16:colId xmlns:a16="http://schemas.microsoft.com/office/drawing/2014/main" val="3493424009"/>
                    </a:ext>
                  </a:extLst>
                </a:gridCol>
                <a:gridCol w="916689">
                  <a:extLst>
                    <a:ext uri="{9D8B030D-6E8A-4147-A177-3AD203B41FA5}">
                      <a16:colId xmlns:a16="http://schemas.microsoft.com/office/drawing/2014/main" val="578596613"/>
                    </a:ext>
                  </a:extLst>
                </a:gridCol>
                <a:gridCol w="1760459">
                  <a:extLst>
                    <a:ext uri="{9D8B030D-6E8A-4147-A177-3AD203B41FA5}">
                      <a16:colId xmlns:a16="http://schemas.microsoft.com/office/drawing/2014/main" val="710035722"/>
                    </a:ext>
                  </a:extLst>
                </a:gridCol>
                <a:gridCol w="1635456">
                  <a:extLst>
                    <a:ext uri="{9D8B030D-6E8A-4147-A177-3AD203B41FA5}">
                      <a16:colId xmlns:a16="http://schemas.microsoft.com/office/drawing/2014/main" val="1371902183"/>
                    </a:ext>
                  </a:extLst>
                </a:gridCol>
                <a:gridCol w="1479202">
                  <a:extLst>
                    <a:ext uri="{9D8B030D-6E8A-4147-A177-3AD203B41FA5}">
                      <a16:colId xmlns:a16="http://schemas.microsoft.com/office/drawing/2014/main" val="1814095484"/>
                    </a:ext>
                  </a:extLst>
                </a:gridCol>
                <a:gridCol w="760435">
                  <a:extLst>
                    <a:ext uri="{9D8B030D-6E8A-4147-A177-3AD203B41FA5}">
                      <a16:colId xmlns:a16="http://schemas.microsoft.com/office/drawing/2014/main" val="2001367833"/>
                    </a:ext>
                  </a:extLst>
                </a:gridCol>
                <a:gridCol w="1145861">
                  <a:extLst>
                    <a:ext uri="{9D8B030D-6E8A-4147-A177-3AD203B41FA5}">
                      <a16:colId xmlns:a16="http://schemas.microsoft.com/office/drawing/2014/main" val="2964666558"/>
                    </a:ext>
                  </a:extLst>
                </a:gridCol>
                <a:gridCol w="136842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28.05.2025</a:t>
                      </a:r>
                      <a:br>
                        <a:rPr kumimoji="0" lang="en-GB" sz="1200" b="1" u="none" strike="noStrike" kern="1200" cap="none" spc="0" normalizeH="0" baseline="0" noProof="0" dirty="0">
                          <a:ln>
                            <a:noFill/>
                          </a:ln>
                          <a:solidFill>
                            <a:srgbClr val="4472C4"/>
                          </a:solidFill>
                          <a:effectLst/>
                          <a:uLnTx/>
                          <a:uFillTx/>
                        </a:rPr>
                      </a:br>
                      <a:r>
                        <a:rPr kumimoji="0" lang="en-GB" sz="1200" b="1" u="none" strike="noStrike" kern="1200" cap="none" spc="0" normalizeH="0" baseline="0" noProof="0" dirty="0">
                          <a:ln>
                            <a:noFill/>
                          </a:ln>
                          <a:solidFill>
                            <a:srgbClr val="4472C4"/>
                          </a:solidFill>
                          <a:effectLst/>
                          <a:uLnTx/>
                          <a:uFillTx/>
                        </a:rPr>
                        <a:t> 14:30 hrs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 </a:t>
                      </a:r>
                      <a:br>
                        <a:rPr kumimoji="0" lang="en-US" sz="1200" b="1" u="none" strike="noStrike" kern="1200" cap="none" spc="0" normalizeH="0" baseline="0" noProof="0" dirty="0">
                          <a:ln>
                            <a:noFill/>
                          </a:ln>
                          <a:solidFill>
                            <a:srgbClr val="4472C4"/>
                          </a:solidFill>
                          <a:effectLst/>
                          <a:uLnTx/>
                          <a:uFillTx/>
                        </a:rPr>
                      </a:br>
                      <a:r>
                        <a:rPr kumimoji="0" lang="en-US" sz="1200" b="1" u="none" strike="noStrike" kern="1200" cap="none" spc="0" normalizeH="0" baseline="0" noProof="0" dirty="0">
                          <a:ln>
                            <a:noFill/>
                          </a:ln>
                          <a:solidFill>
                            <a:srgbClr val="4472C4"/>
                          </a:solidFill>
                          <a:effectLst/>
                          <a:uLnTx/>
                          <a:uFillTx/>
                        </a:rPr>
                        <a:t>1178333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ea typeface="+mn-ea"/>
                          <a:cs typeface="+mn-cs"/>
                        </a:rPr>
                        <a:t>Released Energy </a:t>
                      </a:r>
                    </a:p>
                    <a:p>
                      <a:r>
                        <a:rPr kumimoji="0" lang="en-US" sz="1200" b="1" u="none" strike="noStrike" kern="1200" cap="none" spc="0" normalizeH="0" baseline="0" noProof="0" dirty="0">
                          <a:ln>
                            <a:noFill/>
                          </a:ln>
                          <a:solidFill>
                            <a:srgbClr val="4472C4"/>
                          </a:solidFill>
                          <a:effectLst/>
                          <a:uLnTx/>
                          <a:uFillTx/>
                          <a:latin typeface="+mn-lt"/>
                        </a:rPr>
                        <a:t>Leg Injury</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Pulling HDPE Liner </a:t>
                      </a:r>
                      <a:endParaRPr kumimoji="0" lang="en-US" sz="1200" b="1" u="none" strike="noStrike" kern="1200" cap="none" spc="0" normalizeH="0" baseline="0" dirty="0">
                        <a:ln>
                          <a:noFill/>
                        </a:ln>
                        <a:solidFill>
                          <a:srgbClr val="4472C4"/>
                        </a:solidFill>
                        <a:effectLst/>
                        <a:uLnTx/>
                        <a:uFillTx/>
                        <a:latin typeface="+mn-lt"/>
                        <a:ea typeface="+mn-ea"/>
                        <a:cs typeface="+mn-cs"/>
                      </a:endParaRPr>
                    </a:p>
                    <a:p>
                      <a:r>
                        <a:rPr kumimoji="0" lang="en-US" sz="1200" b="1" u="none" strike="noStrike" kern="1200" cap="none" spc="0" normalizeH="0" baseline="0" dirty="0">
                          <a:ln>
                            <a:noFill/>
                          </a:ln>
                          <a:solidFill>
                            <a:srgbClr val="4472C4"/>
                          </a:solidFill>
                          <a:effectLst/>
                          <a:uLnTx/>
                          <a:uFillTx/>
                          <a:latin typeface="+mn-lt"/>
                          <a:ea typeface="+mn-ea"/>
                          <a:cs typeface="+mn-cs"/>
                        </a:rPr>
                        <a:t>Yibal</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44" name="TextBox 43">
            <a:extLst>
              <a:ext uri="{FF2B5EF4-FFF2-40B4-BE49-F238E27FC236}">
                <a16:creationId xmlns:a16="http://schemas.microsoft.com/office/drawing/2014/main" id="{D1F3DABF-B3AA-2665-B6DF-539F433F4D8F}"/>
              </a:ext>
            </a:extLst>
          </p:cNvPr>
          <p:cNvSpPr txBox="1"/>
          <p:nvPr/>
        </p:nvSpPr>
        <p:spPr>
          <a:xfrm>
            <a:off x="9698371" y="3478283"/>
            <a:ext cx="208114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a:ea typeface="+mn-ea"/>
                <a:cs typeface="+mn-cs"/>
              </a:rPr>
              <a:t>HDPE liner attached to wooden anchor and pulled by JCP </a:t>
            </a:r>
          </a:p>
        </p:txBody>
      </p:sp>
      <p:pic>
        <p:nvPicPr>
          <p:cNvPr id="6" name="Content Placeholder 10">
            <a:extLst>
              <a:ext uri="{FF2B5EF4-FFF2-40B4-BE49-F238E27FC236}">
                <a16:creationId xmlns:a16="http://schemas.microsoft.com/office/drawing/2014/main" id="{4ECD883E-5093-3941-027B-57FAD471A680}"/>
              </a:ext>
            </a:extLst>
          </p:cNvPr>
          <p:cNvPicPr>
            <a:picLocks noGrp="1" noChangeAspect="1"/>
          </p:cNvPicPr>
          <p:nvPr>
            <p:ph idx="1"/>
          </p:nvPr>
        </p:nvPicPr>
        <p:blipFill>
          <a:blip r:embed="rId4"/>
          <a:stretch>
            <a:fillRect/>
          </a:stretch>
        </p:blipFill>
        <p:spPr>
          <a:xfrm>
            <a:off x="9830935" y="4180620"/>
            <a:ext cx="1816023" cy="1816023"/>
          </a:xfrm>
        </p:spPr>
      </p:pic>
      <p:pic>
        <p:nvPicPr>
          <p:cNvPr id="11" name="Picture 10" descr="A black tarp with white sand&#10;&#10;AI-generated content may be incorrect.">
            <a:extLst>
              <a:ext uri="{FF2B5EF4-FFF2-40B4-BE49-F238E27FC236}">
                <a16:creationId xmlns:a16="http://schemas.microsoft.com/office/drawing/2014/main" id="{B62D7B80-DBE6-B1E6-6049-AFA830E30213}"/>
              </a:ext>
            </a:extLst>
          </p:cNvPr>
          <p:cNvPicPr>
            <a:picLocks noChangeAspect="1"/>
          </p:cNvPicPr>
          <p:nvPr/>
        </p:nvPicPr>
        <p:blipFill>
          <a:blip r:embed="rId5"/>
          <a:srcRect r="14070"/>
          <a:stretch/>
        </p:blipFill>
        <p:spPr>
          <a:xfrm>
            <a:off x="9120402" y="1564922"/>
            <a:ext cx="2694315" cy="1864078"/>
          </a:xfrm>
          <a:prstGeom prst="rect">
            <a:avLst/>
          </a:prstGeom>
        </p:spPr>
      </p:pic>
      <p:cxnSp>
        <p:nvCxnSpPr>
          <p:cNvPr id="40" name="Straight Connector 39">
            <a:extLst>
              <a:ext uri="{FF2B5EF4-FFF2-40B4-BE49-F238E27FC236}">
                <a16:creationId xmlns:a16="http://schemas.microsoft.com/office/drawing/2014/main" id="{2A016358-4BBB-15C1-7882-B17128DFD182}"/>
              </a:ext>
            </a:extLst>
          </p:cNvPr>
          <p:cNvCxnSpPr>
            <a:cxnSpLocks/>
            <a:stCxn id="39" idx="3"/>
          </p:cNvCxnSpPr>
          <p:nvPr/>
        </p:nvCxnSpPr>
        <p:spPr>
          <a:xfrm flipV="1">
            <a:off x="9557591" y="3050595"/>
            <a:ext cx="1056621" cy="402066"/>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Group 131">
            <a:extLst>
              <a:ext uri="{FF2B5EF4-FFF2-40B4-BE49-F238E27FC236}">
                <a16:creationId xmlns:a16="http://schemas.microsoft.com/office/drawing/2014/main" id="{97B6262C-A70D-F556-A12F-374D1054D9E2}"/>
              </a:ext>
            </a:extLst>
          </p:cNvPr>
          <p:cNvGrpSpPr>
            <a:grpSpLocks/>
          </p:cNvGrpSpPr>
          <p:nvPr/>
        </p:nvGrpSpPr>
        <p:grpSpPr bwMode="auto">
          <a:xfrm>
            <a:off x="11600986" y="1980822"/>
            <a:ext cx="416194" cy="365909"/>
            <a:chOff x="3504" y="544"/>
            <a:chExt cx="2287" cy="1855"/>
          </a:xfrm>
        </p:grpSpPr>
        <p:sp>
          <p:nvSpPr>
            <p:cNvPr id="8" name="Line 129">
              <a:extLst>
                <a:ext uri="{FF2B5EF4-FFF2-40B4-BE49-F238E27FC236}">
                  <a16:creationId xmlns:a16="http://schemas.microsoft.com/office/drawing/2014/main" id="{ED0909E2-BB20-B638-7AD5-BD030053102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Line 130">
              <a:extLst>
                <a:ext uri="{FF2B5EF4-FFF2-40B4-BE49-F238E27FC236}">
                  <a16:creationId xmlns:a16="http://schemas.microsoft.com/office/drawing/2014/main" id="{1795BD62-A2B3-AF2D-87F0-F0B0B051538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37" name="Picture 4" descr="Worker PNGs for Free Download">
            <a:extLst>
              <a:ext uri="{FF2B5EF4-FFF2-40B4-BE49-F238E27FC236}">
                <a16:creationId xmlns:a16="http://schemas.microsoft.com/office/drawing/2014/main" id="{AC04C814-B155-12F9-3FF7-99D7C02028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38368" y="2680320"/>
            <a:ext cx="745741" cy="8011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JCB 3DX Backhoe Loader Price and ...">
            <a:extLst>
              <a:ext uri="{FF2B5EF4-FFF2-40B4-BE49-F238E27FC236}">
                <a16:creationId xmlns:a16="http://schemas.microsoft.com/office/drawing/2014/main" id="{528920C9-E621-EDAC-693C-25E453D4D9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0192" y="3151931"/>
            <a:ext cx="857399" cy="60145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86116" y="522701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428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Reflective Questions</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300741" y="6434922"/>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06944" y="634395"/>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1" y="1502193"/>
            <a:ext cx="10928195" cy="324704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review your subcontractor's method statements and risk register for controls/mitigation prior to deployment? Yes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-Do you ensure your subcontractor’s employees HSE competency assessment is carried out? Yes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the crew aware of empowerment to stop and intervene on unsafe act or condition? Yes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there is adequate levels of supervision to ensure work is executed safely? Yes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personnel in HSE critical roles are competent for their job? Yes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92967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20CC60B-9D1C-4FE0-8EF9-694A98BCAB99}"/>
</file>

<file path=customXml/itemProps2.xml><?xml version="1.0" encoding="utf-8"?>
<ds:datastoreItem xmlns:ds="http://schemas.openxmlformats.org/officeDocument/2006/customXml" ds:itemID="{237152FC-07FF-44D0-B09F-CCC20597DE29}"/>
</file>

<file path=customXml/itemProps3.xml><?xml version="1.0" encoding="utf-8"?>
<ds:datastoreItem xmlns:ds="http://schemas.openxmlformats.org/officeDocument/2006/customXml" ds:itemID="{1741D04F-0999-468B-94AB-5CAAB1CBD013}"/>
</file>

<file path=docProps/app.xml><?xml version="1.0" encoding="utf-8"?>
<Properties xmlns="http://schemas.openxmlformats.org/officeDocument/2006/extended-properties" xmlns:vt="http://schemas.openxmlformats.org/officeDocument/2006/docPropsVTypes">
  <TotalTime>9</TotalTime>
  <Words>701</Words>
  <Application>Microsoft Office PowerPoint</Application>
  <PresentationFormat>Widescreen</PresentationFormat>
  <Paragraphs>71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MS PGothic</vt:lpstr>
      <vt:lpstr>Aptos</vt:lpstr>
      <vt:lpstr>Arial</vt:lpstr>
      <vt:lpstr>Calibri</vt:lpstr>
      <vt:lpstr>Gill Sans</vt:lpstr>
      <vt:lpstr>Tahoma</vt:lpstr>
      <vt:lpstr>Times New Roman</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LTI_10_PIM_1178333_SAS_Leg Injury_HDPE Pulling</dc:title>
  <dc:creator>Rawahi, Ahmed MSE34</dc:creator>
  <cp:lastModifiedBy>Rawahi, Ahmed MSE34</cp:lastModifiedBy>
  <cp:revision>1</cp:revision>
  <dcterms:created xsi:type="dcterms:W3CDTF">2026-01-07T07:11:25Z</dcterms:created>
  <dcterms:modified xsi:type="dcterms:W3CDTF">2026-01-07T07:20:31Z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