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56" r:id="rId2"/>
    <p:sldId id="21474824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082B-568D-4C20-8482-0CFCDDE27F63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E0A00-FEF5-4AC3-B8BD-D5669C9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4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4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8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7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6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8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7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0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3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59" y="1506030"/>
            <a:ext cx="8283495" cy="458587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happened?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prstClr val="black"/>
                </a:solidFill>
                <a:cs typeface="Tahoma" pitchFamily="34" charset="0"/>
              </a:rPr>
              <a:t>During renovation activities, a Helper was performing a house keeping task and attempted to remove a hanging cable from the top of a decking sheet/ceiling. In the process, he lost his balance and inadvertently stepped onto a gypsum board, causing him to fall from a height of six meters sustaining an injury to his left hip. 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prstClr val="black"/>
                </a:solidFill>
                <a:cs typeface="Tahoma" pitchFamily="34" charset="0"/>
              </a:rPr>
              <a:t>He was immediately transported to Badr Al Samaa Hospital, where a CT scan confirmed a fracture of the left hip.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Electrical helper crossed caution tape and accessed a fragile decking edge, assuming cable removal was part of end-of-day housekeeping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The cable was installed without a documented temporary cable layout plan and got stuck between decking floor.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Task-specific risk assessments did not include temporary cable removal near fragile surfaces.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Fragile ceiling surface was not barricaded with rigid barriers or signposted as a fall risk.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Reflective Questions: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Are we clearly instructed on which tasks require supervision or permits before starting them?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Do we always treat caution tape as a boundary not to cross—especially near fragile or elevated surfaces?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If a task feels minor, do we pause to verify whether it requires a buddy or risk assessment update?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Do we have a practice of updating Job Risk Assessments when new or temporary activities arise—even if they appear routine?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Are fragile surfaces clearly identified in the site hazard register and effectively barricaded with rigid barriers and warning signage—not just caution tape?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ahoma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227558" y="0"/>
            <a:ext cx="11845491" cy="4572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4A316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Calibri" panose="020F050202020403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7F71CD-3996-A9F3-4122-6BA4FE48D313}"/>
              </a:ext>
            </a:extLst>
          </p:cNvPr>
          <p:cNvSpPr/>
          <p:nvPr/>
        </p:nvSpPr>
        <p:spPr>
          <a:xfrm>
            <a:off x="489976" y="1007066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A2360-3AD5-3443-5500-84A16CBAF2A8}"/>
              </a:ext>
            </a:extLst>
          </p:cNvPr>
          <p:cNvSpPr txBox="1"/>
          <p:nvPr/>
        </p:nvSpPr>
        <p:spPr>
          <a:xfrm>
            <a:off x="227558" y="6149609"/>
            <a:ext cx="799061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C00"/>
                </a:solidFill>
                <a:latin typeface="Segoe Sans"/>
              </a:rPr>
              <a:t>Do not act alone</a:t>
            </a:r>
            <a:r>
              <a:rPr lang="en-US" dirty="0">
                <a:solidFill>
                  <a:srgbClr val="FFFC00"/>
                </a:solidFill>
                <a:latin typeface="Segoe Sans"/>
              </a:rPr>
              <a:t> to fix hazards—</a:t>
            </a:r>
            <a:r>
              <a:rPr lang="en-US" b="1" dirty="0">
                <a:solidFill>
                  <a:srgbClr val="FFFC00"/>
                </a:solidFill>
                <a:latin typeface="Segoe Sans"/>
              </a:rPr>
              <a:t>report them immediately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98D0EC2-F421-CFED-9301-4E305B203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9753"/>
              </p:ext>
            </p:extLst>
          </p:nvPr>
        </p:nvGraphicFramePr>
        <p:xfrm>
          <a:off x="428423" y="503533"/>
          <a:ext cx="11677852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0327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32616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48897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901144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30607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607724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54119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652093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25-06-2025 17:00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LTI#11 11779100                            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Fell from height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Hip Injury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3P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Housekeeping</a:t>
                      </a:r>
                    </a:p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Redwing MAF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pic>
        <p:nvPicPr>
          <p:cNvPr id="6" name="Picture 5" descr="A person falling off a roof&#10;&#10;AI-generated content may be incorrect.">
            <a:extLst>
              <a:ext uri="{FF2B5EF4-FFF2-40B4-BE49-F238E27FC236}">
                <a16:creationId xmlns:a16="http://schemas.microsoft.com/office/drawing/2014/main" id="{4E82A6A0-B0B4-D3E0-9316-FA271C19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054" y="1101631"/>
            <a:ext cx="3243532" cy="2479838"/>
          </a:xfrm>
          <a:prstGeom prst="rect">
            <a:avLst/>
          </a:prstGeom>
        </p:spPr>
      </p:pic>
      <p:pic>
        <p:nvPicPr>
          <p:cNvPr id="18" name="Picture 17" descr="A person wearing a blue helmet and a blue helmet&#10;&#10;AI-generated content may be incorrect.">
            <a:extLst>
              <a:ext uri="{FF2B5EF4-FFF2-40B4-BE49-F238E27FC236}">
                <a16:creationId xmlns:a16="http://schemas.microsoft.com/office/drawing/2014/main" id="{9F7D6B6E-6461-17E7-305C-B8E708CD4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054" y="3722367"/>
            <a:ext cx="3243532" cy="23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Reflective Questions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06944" y="634395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31901" y="1622022"/>
            <a:ext cx="1120957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Do we have a practice of updating Job Risk Assessments when new or temporary activities arise—even if they appear routine?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How can we make sure housekeeping tasks are done safely, especially near edges or fragile areas?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Do we have a system to ensure all temporary installations (such as electrical cables) are planned, approved, and included in risk assessments?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Are fragile surfaces clearly identified in the site hazard register and effectively barricaded with rigid barriers and warning signage—not just caution tape?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Do we verify that scaffolding tags are updated and reflect the real-time access restrictions—especially when access leads to incomplete or hazardous areas?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Is the buddy system enforced even during “minor” housekeeping or close-out tasks?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Are shift-closeout procedures robust enough to verify area safety, not just personnel headcount?</a:t>
            </a:r>
          </a:p>
        </p:txBody>
      </p:sp>
    </p:spTree>
    <p:extLst>
      <p:ext uri="{BB962C8B-B14F-4D97-AF65-F5344CB8AC3E}">
        <p14:creationId xmlns:p14="http://schemas.microsoft.com/office/powerpoint/2010/main" val="1386663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92960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416BE10-A40C-4481-82A7-731B459885C5}"/>
</file>

<file path=customXml/itemProps2.xml><?xml version="1.0" encoding="utf-8"?>
<ds:datastoreItem xmlns:ds="http://schemas.openxmlformats.org/officeDocument/2006/customXml" ds:itemID="{62342FE0-7A47-4AEA-802F-AA08E26F4F1B}"/>
</file>

<file path=customXml/itemProps3.xml><?xml version="1.0" encoding="utf-8"?>
<ds:datastoreItem xmlns:ds="http://schemas.openxmlformats.org/officeDocument/2006/customXml" ds:itemID="{24ED4703-E00D-4D4D-B065-4C4A0B12EC3B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750</Words>
  <Application>Microsoft Office PowerPoint</Application>
  <PresentationFormat>Widescreen</PresentationFormat>
  <Paragraphs>68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MS PGothic</vt:lpstr>
      <vt:lpstr>Aptos</vt:lpstr>
      <vt:lpstr>Arial</vt:lpstr>
      <vt:lpstr>Calibri</vt:lpstr>
      <vt:lpstr>Gill Sans</vt:lpstr>
      <vt:lpstr>Segoe Sans</vt:lpstr>
      <vt:lpstr>Tahoma</vt:lpstr>
      <vt:lpstr>Times New Roman</vt:lpstr>
      <vt:lpstr>Wingdings</vt:lpstr>
      <vt:lpstr>1_Office Theme</vt:lpstr>
      <vt:lpstr>PowerPoint Presentation</vt:lpstr>
      <vt:lpstr>   Management Reflective Questions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LTI_11 fell from height</dc:title>
  <dc:creator>Rawahi, Ahmed MSE34</dc:creator>
  <cp:lastModifiedBy>Rawahi, Ahmed MSE34</cp:lastModifiedBy>
  <cp:revision>7</cp:revision>
  <dcterms:created xsi:type="dcterms:W3CDTF">2025-07-13T12:04:25Z</dcterms:created>
  <dcterms:modified xsi:type="dcterms:W3CDTF">2025-12-24T11:06:23Z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