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14748245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8FB8F-4F2F-48F9-8C5B-CDCAC8F78795}" type="datetimeFigureOut">
              <a:rPr lang="en-US" smtClean="0"/>
              <a:t>11/01/2026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9FD47-E6AB-4210-A084-E0F010DAAD1E}" type="slidenum">
              <a:rPr lang="en-US" smtClean="0"/>
              <a:t>‹#›</a:t>
            </a:fld>
            <a:endParaRPr lang="en-US"/>
          </a:p>
        </p:txBody>
      </p:sp>
    </p:spTree>
    <p:extLst>
      <p:ext uri="{BB962C8B-B14F-4D97-AF65-F5344CB8AC3E}">
        <p14:creationId xmlns:p14="http://schemas.microsoft.com/office/powerpoint/2010/main" val="365417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742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1728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351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11/01/2026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358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71153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3881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1302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6145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4174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6245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11/01/2026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925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11/01/2026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0867628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76154"/>
            <a:ext cx="7791263" cy="444737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algn="just">
              <a:spcAft>
                <a:spcPts val="600"/>
              </a:spcAft>
              <a:defRPr/>
            </a:pPr>
            <a:r>
              <a:rPr lang="en-US" sz="1200" dirty="0">
                <a:solidFill>
                  <a:prstClr val="black"/>
                </a:solidFill>
                <a:latin typeface="Calibri" panose="020F0502020204030204"/>
                <a:cs typeface="Times New Roman" panose="02020603050405020304" pitchFamily="18" charset="0"/>
              </a:rPr>
              <a:t>While performing maintenance on the power tong at the rig floor, the mechanic lifted the tong hydraulically to create space to work on the backup assembly. At the same time, the floorman placed his hand on top of the tong. The floorman left-hand little finger </a:t>
            </a:r>
            <a:r>
              <a:rPr lang="en-GB" sz="1200" dirty="0">
                <a:solidFill>
                  <a:prstClr val="black"/>
                </a:solidFill>
                <a:latin typeface="Calibri" panose="020F0502020204030204"/>
                <a:cs typeface="Times New Roman" panose="02020603050405020304" pitchFamily="18" charset="0"/>
              </a:rPr>
              <a:t>caught </a:t>
            </a:r>
            <a:r>
              <a:rPr lang="en-US" sz="1200" dirty="0">
                <a:solidFill>
                  <a:prstClr val="black"/>
                </a:solidFill>
                <a:latin typeface="Calibri" panose="020F0502020204030204"/>
                <a:cs typeface="Times New Roman" panose="02020603050405020304" pitchFamily="18" charset="0"/>
              </a:rPr>
              <a:t>between the tong and the elevator, </a:t>
            </a:r>
            <a:r>
              <a:rPr lang="en-GB" sz="1200" dirty="0">
                <a:solidFill>
                  <a:prstClr val="black"/>
                </a:solidFill>
                <a:latin typeface="Calibri" panose="020F0502020204030204"/>
                <a:cs typeface="Times New Roman" panose="02020603050405020304" pitchFamily="18" charset="0"/>
              </a:rPr>
              <a:t>resulting in a pinch injury on the little finger</a:t>
            </a:r>
            <a:r>
              <a:rPr lang="en-GB" sz="1200" dirty="0">
                <a:solidFill>
                  <a:srgbClr val="3F3F3F"/>
                </a:solidFill>
                <a:latin typeface="Arial" panose="020B0604020202020204" pitchFamily="34" charset="0"/>
                <a:cs typeface="Arial" panose="020B0604020202020204" pitchFamily="34" charset="0"/>
              </a:rPr>
              <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p>
          <a:p>
            <a:pPr marL="171450" indent="-171450" algn="just">
              <a:spcAft>
                <a:spcPts val="600"/>
              </a:spcAft>
              <a:buFont typeface="Arial" panose="020B0604020202020204" pitchFamily="34" charset="0"/>
              <a:buChar char="•"/>
              <a:defRPr/>
            </a:pPr>
            <a:r>
              <a:rPr lang="en-GB" sz="1200" dirty="0">
                <a:solidFill>
                  <a:prstClr val="black"/>
                </a:solidFill>
                <a:latin typeface="Calibri" panose="020F0502020204030204"/>
                <a:cs typeface="Times New Roman" panose="02020603050405020304" pitchFamily="18" charset="0"/>
              </a:rPr>
              <a:t>FM kept his hands on top of the power tong instead of holding the handles</a:t>
            </a:r>
            <a:r>
              <a:rPr lang="en-US" sz="1200" dirty="0">
                <a:solidFill>
                  <a:prstClr val="black"/>
                </a:solidFill>
                <a:latin typeface="Calibri" panose="020F0502020204030204"/>
                <a:cs typeface="Times New Roman" panose="02020603050405020304" pitchFamily="18" charset="0"/>
              </a:rPr>
              <a:t>.</a:t>
            </a:r>
          </a:p>
          <a:p>
            <a:pPr marL="17145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There was no clear communication before operating the tong .</a:t>
            </a:r>
          </a:p>
          <a:p>
            <a:pPr marL="17145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 The Floorman was unaware his hand was in the crushing point (Line of Fire).</a:t>
            </a:r>
            <a:endParaRPr lang="en-GB" sz="1200" dirty="0">
              <a:solidFill>
                <a:prstClr val="black"/>
              </a:solidFill>
              <a:latin typeface="Calibri" panose="020F0502020204030204"/>
              <a:cs typeface="Times New Roman" panose="02020603050405020304" pitchFamily="18" charset="0"/>
            </a:endParaRPr>
          </a:p>
          <a:p>
            <a:pPr marL="171450" indent="-171450" algn="just">
              <a:spcAft>
                <a:spcPts val="600"/>
              </a:spcAft>
              <a:buFont typeface="Arial" panose="020B0604020202020204" pitchFamily="34" charset="0"/>
              <a:buChar char="•"/>
              <a:defRPr/>
            </a:pPr>
            <a:r>
              <a:rPr lang="en-GB" sz="1200" dirty="0">
                <a:solidFill>
                  <a:prstClr val="black"/>
                </a:solidFill>
                <a:latin typeface="Calibri" panose="020F0502020204030204"/>
                <a:cs typeface="Times New Roman" panose="02020603050405020304" pitchFamily="18" charset="0"/>
              </a:rPr>
              <a:t>There is SOP in place, however the SOP does not fully cover all power tong maintenance activities. </a:t>
            </a:r>
          </a:p>
          <a:p>
            <a:pPr marL="171450" indent="-171450" algn="just">
              <a:spcAft>
                <a:spcPts val="600"/>
              </a:spcAft>
              <a:buFont typeface="Arial" panose="020B0604020202020204" pitchFamily="34" charset="0"/>
              <a:buChar char="•"/>
              <a:defRPr/>
            </a:pPr>
            <a:r>
              <a:rPr lang="en-GB" sz="1200" dirty="0">
                <a:solidFill>
                  <a:prstClr val="black"/>
                </a:solidFill>
                <a:latin typeface="Calibri" panose="020F0502020204030204"/>
                <a:cs typeface="Times New Roman" panose="02020603050405020304" pitchFamily="18" charset="0"/>
              </a:rPr>
              <a:t>No intervention from team, when FM was following wrong hand placements</a:t>
            </a:r>
          </a:p>
          <a:p>
            <a:pPr marL="171450" indent="-171450" algn="just">
              <a:spcAft>
                <a:spcPts val="600"/>
              </a:spcAft>
              <a:buFont typeface="Arial" panose="020B0604020202020204" pitchFamily="34" charset="0"/>
              <a:buChar char="•"/>
              <a:defRPr/>
            </a:pPr>
            <a:r>
              <a:rPr lang="en-GB" sz="1200" dirty="0">
                <a:solidFill>
                  <a:prstClr val="black"/>
                </a:solidFill>
                <a:latin typeface="Calibri" panose="020F0502020204030204"/>
                <a:cs typeface="Times New Roman" panose="02020603050405020304" pitchFamily="18" charset="0"/>
              </a:rPr>
              <a:t>Driller was not supervising the job. He went to check the line-up for next circulation job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Your learning from this incident..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171450" lvl="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Do you ensure crush points (Line of Fire) are effectively identified &amp; discussed during pre job meetings? </a:t>
            </a:r>
          </a:p>
          <a:p>
            <a:pPr marL="171450" lvl="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Do you ensure to perform dynamic risk  review whenever work changes?</a:t>
            </a:r>
          </a:p>
          <a:p>
            <a:pPr marL="171450" lvl="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Do you stop and reassess when something doesn’t feel safe?</a:t>
            </a:r>
          </a:p>
          <a:p>
            <a:pPr marL="171450" lvl="0" indent="-171450" algn="just">
              <a:spcAft>
                <a:spcPts val="600"/>
              </a:spcAft>
              <a:buFont typeface="Arial" panose="020B0604020202020204" pitchFamily="34" charset="0"/>
              <a:buChar char="•"/>
              <a:defRPr/>
            </a:pPr>
            <a:r>
              <a:rPr lang="en-US" sz="1200" dirty="0">
                <a:solidFill>
                  <a:prstClr val="black"/>
                </a:solidFill>
                <a:latin typeface="Calibri" panose="020F0502020204030204"/>
                <a:cs typeface="Times New Roman" panose="02020603050405020304" pitchFamily="18" charset="0"/>
              </a:rPr>
              <a:t>How do we ensure all our equipment are secured &amp; in safe condition to work on?</a:t>
            </a:r>
            <a:endParaRPr lang="en-GB" sz="1200" dirty="0">
              <a:solidFill>
                <a:prstClr val="black"/>
              </a:solidFill>
              <a:latin typeface="Calibri" panose="020F0502020204030204"/>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Floorman, Driller, Rig Manager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16362" y="6081490"/>
            <a:ext cx="7633944" cy="307777"/>
          </a:xfrm>
          <a:prstGeom prst="rect">
            <a:avLst/>
          </a:prstGeom>
          <a:solidFill>
            <a:schemeClr val="accent1"/>
          </a:solidFill>
        </p:spPr>
        <p:txBody>
          <a:bodyPr wrap="square" rtlCol="0">
            <a:spAutoFit/>
          </a:bodyPr>
          <a:lstStyle/>
          <a:p>
            <a:pPr algn="ctr" fontAlgn="base">
              <a:spcBef>
                <a:spcPct val="0"/>
              </a:spcBef>
              <a:spcAft>
                <a:spcPct val="0"/>
              </a:spcAft>
              <a:defRPr/>
            </a:pPr>
            <a:r>
              <a:rPr lang="en-GB" sz="1400" b="1" dirty="0">
                <a:solidFill>
                  <a:srgbClr val="FFFF00"/>
                </a:solidFill>
                <a:latin typeface="Tahoma" pitchFamily="34" charset="0"/>
                <a:ea typeface="MS PGothic" pitchFamily="34" charset="-128"/>
              </a:rPr>
              <a:t>Always keep hands off pinch points &amp; hold only on the handles</a:t>
            </a:r>
            <a:endParaRPr lang="en-US" sz="1400" b="1" dirty="0">
              <a:solidFill>
                <a:srgbClr val="FFFF00"/>
              </a:solidFill>
              <a:latin typeface="Tahoma" pitchFamily="34" charset="0"/>
              <a:ea typeface="MS PGothic" pitchFamily="34" charset="-128"/>
            </a:endParaRPr>
          </a:p>
        </p:txBody>
      </p:sp>
      <p:graphicFrame>
        <p:nvGraphicFramePr>
          <p:cNvPr id="5" name="Table 4">
            <a:extLst>
              <a:ext uri="{FF2B5EF4-FFF2-40B4-BE49-F238E27FC236}">
                <a16:creationId xmlns:a16="http://schemas.microsoft.com/office/drawing/2014/main" id="{56F326A6-3476-B30B-3A72-9D3203D66643}"/>
              </a:ext>
            </a:extLst>
          </p:cNvPr>
          <p:cNvGraphicFramePr>
            <a:graphicFrameLocks noGrp="1"/>
          </p:cNvGraphicFramePr>
          <p:nvPr>
            <p:extLst>
              <p:ext uri="{D42A27DB-BD31-4B8C-83A1-F6EECF244321}">
                <p14:modId xmlns:p14="http://schemas.microsoft.com/office/powerpoint/2010/main" val="1133076898"/>
              </p:ext>
            </p:extLst>
          </p:nvPr>
        </p:nvGraphicFramePr>
        <p:xfrm>
          <a:off x="366030" y="523080"/>
          <a:ext cx="11845491" cy="45720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3">
                  <a:extLst>
                    <a:ext uri="{9D8B030D-6E8A-4147-A177-3AD203B41FA5}">
                      <a16:colId xmlns:a16="http://schemas.microsoft.com/office/drawing/2014/main" val="1814095484"/>
                    </a:ext>
                  </a:extLst>
                </a:gridCol>
                <a:gridCol w="760435">
                  <a:extLst>
                    <a:ext uri="{9D8B030D-6E8A-4147-A177-3AD203B41FA5}">
                      <a16:colId xmlns:a16="http://schemas.microsoft.com/office/drawing/2014/main" val="2001367833"/>
                    </a:ext>
                  </a:extLst>
                </a:gridCol>
                <a:gridCol w="1145861">
                  <a:extLst>
                    <a:ext uri="{9D8B030D-6E8A-4147-A177-3AD203B41FA5}">
                      <a16:colId xmlns:a16="http://schemas.microsoft.com/office/drawing/2014/main" val="2964666558"/>
                    </a:ext>
                  </a:extLst>
                </a:gridCol>
                <a:gridCol w="1368425">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a:ln>
                            <a:noFill/>
                          </a:ln>
                          <a:solidFill>
                            <a:prstClr val="black"/>
                          </a:solidFill>
                          <a:effectLst/>
                          <a:uLnTx/>
                          <a:uFillTx/>
                        </a:rPr>
                        <a:t>Date:</a:t>
                      </a:r>
                    </a:p>
                    <a:p>
                      <a:pPr algn="r"/>
                      <a:r>
                        <a:rPr kumimoji="0" lang="en-GB" sz="1200" b="1" u="none" strike="noStrike" kern="1200" cap="none" spc="0" normalizeH="0" baseline="0" noProof="0">
                          <a:ln>
                            <a:noFill/>
                          </a:ln>
                          <a:solidFill>
                            <a:prstClr val="black"/>
                          </a:solidFill>
                          <a:effectLst/>
                          <a:uLnTx/>
                          <a:uFillTx/>
                        </a:rPr>
                        <a:t>Time:</a:t>
                      </a:r>
                      <a:endParaRPr lang="en-US" sz="120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4472C4"/>
                          </a:solidFill>
                          <a:effectLst/>
                          <a:uLnTx/>
                          <a:uFillTx/>
                        </a:rPr>
                        <a:t>05.09.2025  11:06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1181428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Injury/Damage  </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Hand &amp; Finger </a:t>
                      </a:r>
                    </a:p>
                    <a:p>
                      <a:r>
                        <a:rPr kumimoji="0" lang="en-US" sz="1200" b="1" u="none" strike="noStrike" kern="1200" cap="none" spc="0" normalizeH="0" baseline="0" noProof="0" dirty="0">
                          <a:ln>
                            <a:noFill/>
                          </a:ln>
                          <a:solidFill>
                            <a:srgbClr val="4472C4"/>
                          </a:solidFill>
                          <a:effectLst/>
                          <a:uLnTx/>
                          <a:uFillTx/>
                          <a:latin typeface="+mn-lt"/>
                        </a:rPr>
                        <a:t>Finger Injury (LWC)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a:ln>
                            <a:noFill/>
                          </a:ln>
                          <a:solidFill>
                            <a:prstClr val="black"/>
                          </a:solidFill>
                          <a:effectLst/>
                          <a:uLnTx/>
                          <a:uFillTx/>
                        </a:rPr>
                        <a:t>Actual Severity:</a:t>
                      </a:r>
                    </a:p>
                    <a:p>
                      <a:pPr algn="r"/>
                      <a:r>
                        <a:rPr kumimoji="0" lang="en-US" sz="1200" b="1" u="none" strike="noStrike" kern="1200" cap="none" spc="0" normalizeH="0" baseline="0" noProof="0">
                          <a:ln>
                            <a:noFill/>
                          </a:ln>
                          <a:solidFill>
                            <a:prstClr val="black"/>
                          </a:solidFill>
                          <a:effectLst/>
                          <a:uLnTx/>
                          <a:uFillTx/>
                        </a:rPr>
                        <a:t>Potential severity: </a:t>
                      </a:r>
                      <a:endParaRPr lang="en-US" sz="120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Power tong Main</a:t>
                      </a:r>
                    </a:p>
                    <a:p>
                      <a:r>
                        <a:rPr kumimoji="0" lang="en-US" sz="1200" b="1" u="none" strike="noStrike" kern="1200" cap="none" spc="0" normalizeH="0" baseline="0" dirty="0">
                          <a:ln>
                            <a:noFill/>
                          </a:ln>
                          <a:solidFill>
                            <a:srgbClr val="4472C4"/>
                          </a:solidFill>
                          <a:effectLst/>
                          <a:uLnTx/>
                          <a:uFillTx/>
                          <a:latin typeface="+mn-lt"/>
                          <a:ea typeface="+mn-ea"/>
                          <a:cs typeface="+mn-cs"/>
                        </a:rPr>
                        <a:t>Fahud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6" name="Picture 5">
            <a:extLst>
              <a:ext uri="{FF2B5EF4-FFF2-40B4-BE49-F238E27FC236}">
                <a16:creationId xmlns:a16="http://schemas.microsoft.com/office/drawing/2014/main" id="{FE37ADFF-58BD-294A-F8F0-0F2511285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4052" y="6480015"/>
            <a:ext cx="5590517" cy="377985"/>
          </a:xfrm>
          <a:prstGeom prst="rect">
            <a:avLst/>
          </a:prstGeom>
        </p:spPr>
      </p:pic>
      <p:pic>
        <p:nvPicPr>
          <p:cNvPr id="9" name="Picture 8">
            <a:extLst>
              <a:ext uri="{FF2B5EF4-FFF2-40B4-BE49-F238E27FC236}">
                <a16:creationId xmlns:a16="http://schemas.microsoft.com/office/drawing/2014/main" id="{692E3363-CF57-6D9A-A0C3-BEC8BBD1C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233" y="1288110"/>
            <a:ext cx="3748669" cy="2323773"/>
          </a:xfrm>
          <a:prstGeom prst="rect">
            <a:avLst/>
          </a:prstGeom>
        </p:spPr>
      </p:pic>
      <p:sp>
        <p:nvSpPr>
          <p:cNvPr id="18" name="Explosion: 8 Points 17">
            <a:extLst>
              <a:ext uri="{FF2B5EF4-FFF2-40B4-BE49-F238E27FC236}">
                <a16:creationId xmlns:a16="http://schemas.microsoft.com/office/drawing/2014/main" id="{C989F34C-4BFE-35B7-54F7-D6EAEB2C7AEB}"/>
              </a:ext>
            </a:extLst>
          </p:cNvPr>
          <p:cNvSpPr/>
          <p:nvPr/>
        </p:nvSpPr>
        <p:spPr>
          <a:xfrm>
            <a:off x="9679308" y="1943997"/>
            <a:ext cx="1569368" cy="1189180"/>
          </a:xfrm>
          <a:prstGeom prst="irregularSeal1">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Segoe UI"/>
            </a:endParaRPr>
          </a:p>
        </p:txBody>
      </p:sp>
      <p:grpSp>
        <p:nvGrpSpPr>
          <p:cNvPr id="32" name="Group 131">
            <a:extLst>
              <a:ext uri="{FF2B5EF4-FFF2-40B4-BE49-F238E27FC236}">
                <a16:creationId xmlns:a16="http://schemas.microsoft.com/office/drawing/2014/main" id="{62D9B8CA-21ED-1119-8580-5E1A7A618944}"/>
              </a:ext>
            </a:extLst>
          </p:cNvPr>
          <p:cNvGrpSpPr>
            <a:grpSpLocks/>
          </p:cNvGrpSpPr>
          <p:nvPr/>
        </p:nvGrpSpPr>
        <p:grpSpPr bwMode="auto">
          <a:xfrm>
            <a:off x="8238413" y="2958864"/>
            <a:ext cx="565930" cy="480929"/>
            <a:chOff x="3504" y="544"/>
            <a:chExt cx="2287" cy="1855"/>
          </a:xfrm>
        </p:grpSpPr>
        <p:sp>
          <p:nvSpPr>
            <p:cNvPr id="56" name="Line 129">
              <a:extLst>
                <a:ext uri="{FF2B5EF4-FFF2-40B4-BE49-F238E27FC236}">
                  <a16:creationId xmlns:a16="http://schemas.microsoft.com/office/drawing/2014/main" id="{05DB606F-DA1A-DA7F-ED86-F10CE8008B1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Segoe UI"/>
              </a:endParaRPr>
            </a:p>
          </p:txBody>
        </p:sp>
        <p:sp>
          <p:nvSpPr>
            <p:cNvPr id="58" name="Line 130">
              <a:extLst>
                <a:ext uri="{FF2B5EF4-FFF2-40B4-BE49-F238E27FC236}">
                  <a16:creationId xmlns:a16="http://schemas.microsoft.com/office/drawing/2014/main" id="{F7F55CE3-7E9E-A096-0D04-E6E830F587E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Segoe UI"/>
              </a:endParaRPr>
            </a:p>
          </p:txBody>
        </p:sp>
      </p:grpSp>
      <p:pic>
        <p:nvPicPr>
          <p:cNvPr id="59" name="Picture 58">
            <a:extLst>
              <a:ext uri="{FF2B5EF4-FFF2-40B4-BE49-F238E27FC236}">
                <a16:creationId xmlns:a16="http://schemas.microsoft.com/office/drawing/2014/main" id="{79001295-C903-E7EE-F5A4-C54DEF1ED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4647" y="3793364"/>
            <a:ext cx="3748668" cy="2411787"/>
          </a:xfrm>
          <a:prstGeom prst="rect">
            <a:avLst/>
          </a:prstGeom>
        </p:spPr>
      </p:pic>
      <p:sp>
        <p:nvSpPr>
          <p:cNvPr id="60" name="Freeform 132">
            <a:extLst>
              <a:ext uri="{FF2B5EF4-FFF2-40B4-BE49-F238E27FC236}">
                <a16:creationId xmlns:a16="http://schemas.microsoft.com/office/drawing/2014/main" id="{094DE07E-A83C-333D-C4CA-656A6E536075}"/>
              </a:ext>
            </a:extLst>
          </p:cNvPr>
          <p:cNvSpPr>
            <a:spLocks/>
          </p:cNvSpPr>
          <p:nvPr/>
        </p:nvSpPr>
        <p:spPr bwMode="auto">
          <a:xfrm>
            <a:off x="8328548" y="5614089"/>
            <a:ext cx="475795"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61620695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92977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CC1F8C0-5F32-40E6-8BC9-2CEC975EE6C6}"/>
</file>

<file path=customXml/itemProps2.xml><?xml version="1.0" encoding="utf-8"?>
<ds:datastoreItem xmlns:ds="http://schemas.openxmlformats.org/officeDocument/2006/customXml" ds:itemID="{0237538B-E88B-4CF4-9C99-A99E813170CB}"/>
</file>

<file path=customXml/itemProps3.xml><?xml version="1.0" encoding="utf-8"?>
<ds:datastoreItem xmlns:ds="http://schemas.openxmlformats.org/officeDocument/2006/customXml" ds:itemID="{B3104AEF-9824-4A62-AA59-4BD097BB30AD}"/>
</file>

<file path=docProps/app.xml><?xml version="1.0" encoding="utf-8"?>
<Properties xmlns="http://schemas.openxmlformats.org/officeDocument/2006/extended-properties" xmlns:vt="http://schemas.openxmlformats.org/officeDocument/2006/docPropsVTypes">
  <TotalTime>11</TotalTime>
  <Words>461</Words>
  <Application>Microsoft Office PowerPoint</Application>
  <PresentationFormat>Widescreen</PresentationFormat>
  <Paragraphs>50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Gill Sans</vt:lpstr>
      <vt:lpstr>Segoe UI</vt:lpstr>
      <vt:lpstr>Tahoma</vt:lpstr>
      <vt:lpstr>Times New Roman</vt:lpstr>
      <vt:lpstr>2_Office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LTI_15_ During Power tong maintanance FM sufferd hand Injury </dc:title>
  <dc:creator>Rawahi, Ahmed MSE34</dc:creator>
  <cp:lastModifiedBy>Rawahi, Ahmed MSE34</cp:lastModifiedBy>
  <cp:revision>2</cp:revision>
  <dcterms:created xsi:type="dcterms:W3CDTF">2026-01-11T10:35:18Z</dcterms:created>
  <dcterms:modified xsi:type="dcterms:W3CDTF">2026-01-11T10:47:51Z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