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7.xml" ContentType="application/vnd.openxmlformats-officedocument.presentationml.tags+xml"/>
  <Override PartName="/ppt/tags/tag6.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147482452" r:id="rId2"/>
    <p:sldId id="351"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E60949-F3C3-4191-A050-E435F3442B4B}" type="datetimeFigureOut">
              <a:rPr lang="en-US" smtClean="0"/>
              <a:t>12/01/2026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1D9DE7-EC2F-4136-BA89-82447BADE451}" type="slidenum">
              <a:rPr lang="en-US" smtClean="0"/>
              <a:t>‹#›</a:t>
            </a:fld>
            <a:endParaRPr lang="en-US"/>
          </a:p>
        </p:txBody>
      </p:sp>
    </p:spTree>
    <p:extLst>
      <p:ext uri="{BB962C8B-B14F-4D97-AF65-F5344CB8AC3E}">
        <p14:creationId xmlns:p14="http://schemas.microsoft.com/office/powerpoint/2010/main" val="3983991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
              </a:spcBef>
              <a:spcAft>
                <a:spcPts val="200"/>
              </a:spcAft>
            </a:pPr>
            <a:r>
              <a:rPr lang="en-US" sz="1800" dirty="0">
                <a:solidFill>
                  <a:srgbClr val="000000"/>
                </a:solidFill>
                <a:effectLst/>
                <a:latin typeface="Calibri" panose="020F0502020204030204" pitchFamily="34" charset="0"/>
              </a:rPr>
              <a:t>Guideline for Effective Learning &amp; Sustainability</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Can be</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replicated</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across</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similar</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contractor</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activities</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Shall be SMART- Specific ,Measurable , Achievable ,Realistic &amp; Timebound</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Can be</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implemented</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in</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 months' time</a:t>
            </a:r>
            <a:r>
              <a:rPr lang="en-US" sz="1800" dirty="0">
                <a:solidFill>
                  <a:srgbClr val="000000"/>
                </a:solidFill>
                <a:effectLst/>
                <a:latin typeface="Segoe UI" panose="020B0502040204020203" pitchFamily="34" charset="0"/>
              </a:rPr>
              <a:t> </a:t>
            </a:r>
            <a:endParaRPr lang="en-US" sz="1800" dirty="0">
              <a:effectLst/>
              <a:latin typeface="Calibri" panose="020F0502020204030204" pitchFamily="34" charset="0"/>
            </a:endParaRPr>
          </a:p>
          <a:p>
            <a:pPr>
              <a:lnSpc>
                <a:spcPct val="107000"/>
              </a:lnSpc>
              <a:spcAft>
                <a:spcPts val="800"/>
              </a:spcAft>
            </a:pPr>
            <a:r>
              <a:rPr lang="en-US" sz="1800" dirty="0">
                <a:solidFill>
                  <a:srgbClr val="4E586A"/>
                </a:solidFill>
                <a:effectLst/>
                <a:latin typeface="Segoe UI" panose="020B0502040204020203" pitchFamily="34" charset="0"/>
              </a:rPr>
              <a:t> </a:t>
            </a:r>
            <a:endParaRPr lang="en-US" sz="1800" dirty="0">
              <a:effectLst/>
              <a:latin typeface="Calibri" panose="020F0502020204030204" pitchFamily="34" charset="0"/>
            </a:endParaRPr>
          </a:p>
          <a:p>
            <a:pPr>
              <a:lnSpc>
                <a:spcPct val="107000"/>
              </a:lnSpc>
              <a:spcAft>
                <a:spcPts val="800"/>
              </a:spcAft>
            </a:pPr>
            <a:r>
              <a:rPr lang="en-US" sz="1800" dirty="0">
                <a:effectLst/>
                <a:latin typeface="Calibri" panose="020F0502020204030204" pitchFamily="34" charset="0"/>
              </a:rPr>
              <a:t>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4.emf"/><Relationship Id="rId4" Type="http://schemas.openxmlformats.org/officeDocument/2006/relationships/tags" Target="../tags/tag4.xml"/><Relationship Id="rId9"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130061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58892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2276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54042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519011"/>
            <a:ext cx="11082528" cy="384721"/>
          </a:xfrm>
        </p:spPr>
        <p:txBody>
          <a:bodyPr vert="horz" wrap="square" lIns="0" tIns="0" rIns="0" bIns="0" rtlCol="0" anchor="b" anchorCtr="0">
            <a:sp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a:r>
              <a:rPr lang="en-US"/>
              <a:t>Click to edit Master title style</a:t>
            </a:r>
            <a:endParaRPr lang="en-US" dirty="0"/>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03861"/>
            <a:ext cx="11082528" cy="276999"/>
          </a:xfrm>
          <a:prstGeom prst="rect">
            <a:avLst/>
          </a:prstGeom>
        </p:spPr>
        <p:txBody>
          <a:bodyPr vert="horz" wrap="square" lIns="0" tIns="0" rIns="0" bIns="0" rtlCol="0">
            <a:spAutoFit/>
          </a:bodyPr>
          <a:lstStyle>
            <a:lvl1pPr>
              <a:defRPr lang="en-US" sz="1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a:t>Click to edit Master subtitle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4" y="6498754"/>
            <a:ext cx="100584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Tree>
    <p:extLst>
      <p:ext uri="{BB962C8B-B14F-4D97-AF65-F5344CB8AC3E}">
        <p14:creationId xmlns:p14="http://schemas.microsoft.com/office/powerpoint/2010/main" val="1634230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12/01/2026</a:t>
            </a:fld>
            <a:endParaRPr lang="en-US" dirty="0"/>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dirty="0"/>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046972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99411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12/01/2026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45668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12/01/2026</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212172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12/01/2026</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65739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12/01/2026</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505378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12/01/2026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001245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12/01/2026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7176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12/01/2026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4"/>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6"/>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606404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D6A0AD19-087C-2F4A-1C5E-629DA3BE5DC7}"/>
              </a:ext>
            </a:extLst>
          </p:cNvPr>
          <p:cNvSpPr txBox="1">
            <a:spLocks noChangeArrowheads="1"/>
          </p:cNvSpPr>
          <p:nvPr/>
        </p:nvSpPr>
        <p:spPr bwMode="auto">
          <a:xfrm>
            <a:off x="416360" y="1243779"/>
            <a:ext cx="8677680" cy="4918911"/>
          </a:xfrm>
          <a:prstGeom prst="rect">
            <a:avLst/>
          </a:prstGeom>
          <a:noFill/>
          <a:ln w="19050">
            <a:noFill/>
            <a:miter lim="800000"/>
            <a:headEnd/>
            <a:tailEnd/>
          </a:ln>
        </p:spPr>
        <p:txBody>
          <a:bodyPr wrap="square">
            <a:spAutoFit/>
          </a:bodyPr>
          <a:lstStyle/>
          <a:p>
            <a:pPr marL="114300" indent="-114300" algn="just">
              <a:defRPr/>
            </a:pPr>
            <a:endParaRPr lang="en-US" sz="1100" b="1" dirty="0">
              <a:solidFill>
                <a:srgbClr val="FF0000"/>
              </a:solidFill>
              <a:latin typeface="Calibri"/>
            </a:endParaRPr>
          </a:p>
          <a:p>
            <a:pPr marL="114300" indent="-114300" algn="just">
              <a:defRPr/>
            </a:pPr>
            <a:r>
              <a:rPr lang="en-US" sz="2000" b="1" dirty="0">
                <a:solidFill>
                  <a:srgbClr val="FF0000"/>
                </a:solidFill>
                <a:latin typeface="Calibri"/>
              </a:rPr>
              <a:t>What happened?</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a:ln>
                <a:noFill/>
              </a:ln>
              <a:solidFill>
                <a:prstClr val="black"/>
              </a:solidFill>
              <a:effectLst/>
              <a:uLnTx/>
              <a:uFillTx/>
              <a:latin typeface="Tahoma" pitchFamily="34" charset="0"/>
              <a:ea typeface="+mn-ea"/>
              <a:cs typeface="+mn-cs"/>
            </a:endParaRPr>
          </a:p>
          <a:p>
            <a:pPr marL="114300" indent="-114300">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During a rig move operation, a welder was conducting housekeeping activities on top of a reserve mud tank located outside the rig boundary. While attempting to discard an elbow fitting, a flange nut snagged on his coverall, causing him to lose balance. He attempted to grasp the handrails but was unable to maintain his grip and fell from the tank. The individual sustained non-life-threatening facial injuries and was promptly evacuated to the nearest hospital for medical evaluation and treatment.</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2000" b="1" dirty="0">
                <a:solidFill>
                  <a:srgbClr val="0070C0"/>
                </a:solidFill>
                <a:latin typeface="Calibri"/>
                <a:ea typeface="宋体" panose="02010600030101010101" pitchFamily="2" charset="-122"/>
              </a:rPr>
              <a:t>Why it happened/Finding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dirty="0">
              <a:solidFill>
                <a:srgbClr val="0070C0"/>
              </a:solidFill>
              <a:latin typeface="Calibri"/>
              <a:ea typeface="宋体" panose="02010600030101010101" pitchFamily="2" charset="-122"/>
            </a:endParaRPr>
          </a:p>
          <a:p>
            <a:pPr marL="171450" indent="-171450" algn="just">
              <a:buFont typeface="Arial" panose="020B0604020202020204" pitchFamily="34" charset="0"/>
              <a:buChar char="•"/>
            </a:pPr>
            <a:r>
              <a:rPr lang="en-US" sz="1200" dirty="0"/>
              <a:t>Tank was not fully secured with handrails</a:t>
            </a:r>
          </a:p>
          <a:p>
            <a:pPr marL="171450" indent="-171450" algn="just">
              <a:buFont typeface="Arial" panose="020B0604020202020204" pitchFamily="34" charset="0"/>
              <a:buChar char="•"/>
            </a:pPr>
            <a:r>
              <a:rPr lang="en-US" sz="1200" dirty="0"/>
              <a:t> Fall protection was not properly used</a:t>
            </a:r>
          </a:p>
          <a:p>
            <a:pPr marL="171450" indent="-171450" algn="just">
              <a:buFont typeface="Arial" panose="020B0604020202020204" pitchFamily="34" charset="0"/>
              <a:buChar char="•"/>
            </a:pPr>
            <a:r>
              <a:rPr lang="en-US" sz="1200" dirty="0"/>
              <a:t>IP lost balance and fell from the top of tank to ground</a:t>
            </a:r>
          </a:p>
          <a:p>
            <a:pPr marL="171450" indent="-171450" algn="just">
              <a:buFont typeface="Arial" panose="020B0604020202020204" pitchFamily="34" charset="0"/>
              <a:buChar char="•"/>
            </a:pPr>
            <a:r>
              <a:rPr lang="en-US" sz="1200" dirty="0"/>
              <a:t>Improper job planning &amp; MOC implementation</a:t>
            </a:r>
          </a:p>
          <a:p>
            <a:pPr marL="171450" indent="-171450" algn="just">
              <a:buFont typeface="Arial" panose="020B0604020202020204" pitchFamily="34" charset="0"/>
              <a:buChar char="•"/>
            </a:pPr>
            <a:r>
              <a:rPr lang="en-US" sz="1200" dirty="0"/>
              <a:t>Improper risk assessment &amp; ineffective intervention to stop</a:t>
            </a:r>
          </a:p>
          <a:p>
            <a:pPr marL="171450" indent="-171450" algn="just">
              <a:buFont typeface="Arial" panose="020B0604020202020204" pitchFamily="34" charset="0"/>
              <a:buChar char="•"/>
            </a:pPr>
            <a:r>
              <a:rPr lang="en-US" sz="1200" dirty="0"/>
              <a:t>Improper risk assessment &amp; Lack of supervision</a:t>
            </a:r>
          </a:p>
          <a:p>
            <a:pPr marR="0" lvl="0" algn="just" defTabSz="9144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r>
              <a:rPr lang="en-US" sz="2000" b="1" dirty="0">
                <a:solidFill>
                  <a:srgbClr val="0070C0"/>
                </a:solidFill>
                <a:latin typeface="Calibri"/>
                <a:ea typeface="宋体" panose="02010600030101010101" pitchFamily="2" charset="-122"/>
              </a:rPr>
              <a:t>Your learning from this incident..</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lang="en-US" sz="900" b="1" dirty="0">
              <a:solidFill>
                <a:srgbClr val="0070C0"/>
              </a:solidFill>
              <a:latin typeface="Calibri"/>
              <a:ea typeface="宋体" panose="02010600030101010101" pitchFamily="2" charset="-122"/>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Rig management to always ensure proper planning, MOC and supervision for out of sight activities.</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All employees are empowered to always intervene immediately to stop and correct any unsafe acts or conditions.</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Rig Supervisors to always implement work-at-height controls (including safe use of safety harness &amp; lanyard ) before commencing any task.</a:t>
            </a:r>
          </a:p>
        </p:txBody>
      </p:sp>
      <p:sp>
        <p:nvSpPr>
          <p:cNvPr id="6" name="Rectangle 5">
            <a:extLst>
              <a:ext uri="{FF2B5EF4-FFF2-40B4-BE49-F238E27FC236}">
                <a16:creationId xmlns:a16="http://schemas.microsoft.com/office/drawing/2014/main" id="{C542D7AF-4464-3D3B-EA3C-83215036D913}"/>
              </a:ext>
            </a:extLst>
          </p:cNvPr>
          <p:cNvSpPr/>
          <p:nvPr/>
        </p:nvSpPr>
        <p:spPr>
          <a:xfrm>
            <a:off x="416360" y="927969"/>
            <a:ext cx="8824841" cy="400110"/>
          </a:xfrm>
          <a:prstGeom prst="rect">
            <a:avLst/>
          </a:prstGeom>
          <a:solidFill>
            <a:srgbClr val="FFC000"/>
          </a:solidFill>
        </p:spPr>
        <p:txBody>
          <a:bodyPr wrap="square">
            <a:spAutoFit/>
          </a:bodyPr>
          <a:lstStyle/>
          <a:p>
            <a:pPr/>
            <a:r>
              <a:rPr lang="en-US" sz="2000" b="1" dirty="0">
                <a:solidFill>
                  <a:srgbClr val="FF0000"/>
                </a:solidFill>
                <a:latin typeface="Calibri"/>
                <a:cs typeface="Arial" panose="020B0604020202020204" pitchFamily="34" charset="0"/>
              </a:rPr>
              <a:t>Target Audience</a:t>
            </a:r>
            <a:r>
              <a:rPr lang="en-US" sz="2000" b="1" dirty="0">
                <a:solidFill>
                  <a:srgbClr val="0D38B3"/>
                </a:solidFill>
                <a:latin typeface="Calibri"/>
                <a:cs typeface="Arial" panose="020B0604020202020204" pitchFamily="34" charset="0"/>
              </a:rPr>
              <a:t>: Drilling &amp; Hoist Crews</a:t>
            </a:r>
          </a:p>
        </p:txBody>
      </p:sp>
      <p:sp>
        <p:nvSpPr>
          <p:cNvPr id="16" name="Title 1">
            <a:extLst>
              <a:ext uri="{FF2B5EF4-FFF2-40B4-BE49-F238E27FC236}">
                <a16:creationId xmlns:a16="http://schemas.microsoft.com/office/drawing/2014/main" id="{555078FF-E79C-8F68-E2DB-7DAB7CEA51B1}"/>
              </a:ext>
            </a:extLst>
          </p:cNvPr>
          <p:cNvSpPr txBox="1">
            <a:spLocks/>
          </p:cNvSpPr>
          <p:nvPr/>
        </p:nvSpPr>
        <p:spPr>
          <a:xfrm>
            <a:off x="227558" y="0"/>
            <a:ext cx="11845491" cy="457200"/>
          </a:xfrm>
          <a:prstGeom prst="rect">
            <a:avLst/>
          </a:prstGeom>
          <a:solidFill>
            <a:srgbClr val="FFC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24A316"/>
                </a:solidFill>
                <a:effectLst/>
                <a:uLnTx/>
                <a:uFillTx/>
                <a:latin typeface="Calibri" panose="020F0502020204030204" pitchFamily="34" charset="0"/>
                <a:ea typeface="Tahoma" panose="020B0604030504040204" pitchFamily="34" charset="0"/>
                <a:cs typeface="Calibri" panose="020F0502020204030204" pitchFamily="34" charset="0"/>
              </a:rPr>
              <a:t>PDO Second Alert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17" name="TextBox 16">
            <a:extLst>
              <a:ext uri="{FF2B5EF4-FFF2-40B4-BE49-F238E27FC236}">
                <a16:creationId xmlns:a16="http://schemas.microsoft.com/office/drawing/2014/main" id="{787B72F5-D4D9-85B3-A208-6BAB8AF59AF7}"/>
              </a:ext>
            </a:extLst>
          </p:cNvPr>
          <p:cNvSpPr txBox="1"/>
          <p:nvPr/>
        </p:nvSpPr>
        <p:spPr>
          <a:xfrm>
            <a:off x="346430" y="6197700"/>
            <a:ext cx="8654561" cy="369332"/>
          </a:xfrm>
          <a:prstGeom prst="rect">
            <a:avLst/>
          </a:prstGeom>
          <a:solidFill>
            <a:schemeClr val="accent5"/>
          </a:solid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sz="1600" b="1">
                <a:solidFill>
                  <a:srgbClr val="FFFF00"/>
                </a:solidFill>
                <a:latin typeface="Calibri"/>
              </a:defRPr>
            </a:lvl1pPr>
            <a:lvl2pPr>
              <a:defRPr/>
            </a:lvl2pPr>
            <a:lvl3pPr>
              <a:defRPr/>
            </a:lvl3pPr>
            <a:lvl4pPr>
              <a:defRPr/>
            </a:lvl4pPr>
            <a:lvl5pPr>
              <a:defRPr/>
            </a:lvl5pPr>
            <a:lvl6pPr>
              <a:defRPr/>
            </a:lvl6pPr>
            <a:lvl7pPr>
              <a:defRPr/>
            </a:lvl7pPr>
            <a:lvl8pPr>
              <a:defRPr/>
            </a:lvl8pPr>
            <a:lvl9pPr>
              <a:defRPr/>
            </a:lvl9pPr>
          </a:lstStyle>
          <a:p>
            <a:r>
              <a:rPr lang="en-US" dirty="0"/>
              <a:t>Don’t let out of sight be out of mind</a:t>
            </a:r>
          </a:p>
        </p:txBody>
      </p:sp>
      <p:pic>
        <p:nvPicPr>
          <p:cNvPr id="18" name="Picture 17">
            <a:extLst>
              <a:ext uri="{FF2B5EF4-FFF2-40B4-BE49-F238E27FC236}">
                <a16:creationId xmlns:a16="http://schemas.microsoft.com/office/drawing/2014/main" id="{EB88255F-78D9-5970-7C6B-D9C2EE28610D}"/>
              </a:ext>
            </a:extLst>
          </p:cNvPr>
          <p:cNvPicPr>
            <a:picLocks noChangeAspect="1"/>
          </p:cNvPicPr>
          <p:nvPr/>
        </p:nvPicPr>
        <p:blipFill>
          <a:blip r:embed="rId3"/>
          <a:stretch>
            <a:fillRect/>
          </a:stretch>
        </p:blipFill>
        <p:spPr>
          <a:xfrm>
            <a:off x="9883890" y="3765972"/>
            <a:ext cx="1891750" cy="2108563"/>
          </a:xfrm>
          <a:prstGeom prst="rect">
            <a:avLst/>
          </a:prstGeom>
        </p:spPr>
      </p:pic>
      <p:pic>
        <p:nvPicPr>
          <p:cNvPr id="19" name="Picture 18">
            <a:extLst>
              <a:ext uri="{FF2B5EF4-FFF2-40B4-BE49-F238E27FC236}">
                <a16:creationId xmlns:a16="http://schemas.microsoft.com/office/drawing/2014/main" id="{4D7B6C58-C523-88F1-5D3E-512BE6591788}"/>
              </a:ext>
            </a:extLst>
          </p:cNvPr>
          <p:cNvPicPr>
            <a:picLocks noChangeAspect="1"/>
          </p:cNvPicPr>
          <p:nvPr/>
        </p:nvPicPr>
        <p:blipFill>
          <a:blip r:embed="rId4"/>
          <a:stretch>
            <a:fillRect/>
          </a:stretch>
        </p:blipFill>
        <p:spPr>
          <a:xfrm>
            <a:off x="9178042" y="5224496"/>
            <a:ext cx="621846" cy="627942"/>
          </a:xfrm>
          <a:prstGeom prst="rect">
            <a:avLst/>
          </a:prstGeom>
        </p:spPr>
      </p:pic>
      <p:sp>
        <p:nvSpPr>
          <p:cNvPr id="20" name="Rectangle 19">
            <a:extLst>
              <a:ext uri="{FF2B5EF4-FFF2-40B4-BE49-F238E27FC236}">
                <a16:creationId xmlns:a16="http://schemas.microsoft.com/office/drawing/2014/main" id="{96A7AE14-246A-2E27-9095-BB15657C5867}"/>
              </a:ext>
            </a:extLst>
          </p:cNvPr>
          <p:cNvSpPr/>
          <p:nvPr/>
        </p:nvSpPr>
        <p:spPr>
          <a:xfrm>
            <a:off x="9385240" y="5767395"/>
            <a:ext cx="1891751" cy="430305"/>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Follow Musta’ed STEPS</a:t>
            </a:r>
          </a:p>
        </p:txBody>
      </p:sp>
      <p:sp>
        <p:nvSpPr>
          <p:cNvPr id="21" name="TextBox 20">
            <a:extLst>
              <a:ext uri="{FF2B5EF4-FFF2-40B4-BE49-F238E27FC236}">
                <a16:creationId xmlns:a16="http://schemas.microsoft.com/office/drawing/2014/main" id="{1B837AFF-60EC-8F5E-E895-CFF75AC43F9C}"/>
              </a:ext>
            </a:extLst>
          </p:cNvPr>
          <p:cNvSpPr txBox="1"/>
          <p:nvPr/>
        </p:nvSpPr>
        <p:spPr>
          <a:xfrm>
            <a:off x="9385240" y="3408326"/>
            <a:ext cx="297180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Accident reenactment </a:t>
            </a:r>
          </a:p>
        </p:txBody>
      </p:sp>
      <p:pic>
        <p:nvPicPr>
          <p:cNvPr id="2" name="Picture 1">
            <a:extLst>
              <a:ext uri="{FF2B5EF4-FFF2-40B4-BE49-F238E27FC236}">
                <a16:creationId xmlns:a16="http://schemas.microsoft.com/office/drawing/2014/main" id="{E015A83A-B378-BE65-D1BE-2F2517657643}"/>
              </a:ext>
            </a:extLst>
          </p:cNvPr>
          <p:cNvPicPr>
            <a:picLocks noChangeAspect="1"/>
          </p:cNvPicPr>
          <p:nvPr/>
        </p:nvPicPr>
        <p:blipFill>
          <a:blip r:embed="rId5"/>
          <a:stretch>
            <a:fillRect/>
          </a:stretch>
        </p:blipFill>
        <p:spPr>
          <a:xfrm>
            <a:off x="9488965" y="1128024"/>
            <a:ext cx="2471470" cy="2184266"/>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26223599-6551-1517-40DB-B189B0678D3D}"/>
              </a:ext>
            </a:extLst>
          </p:cNvPr>
          <p:cNvPicPr>
            <a:picLocks noChangeAspect="1"/>
          </p:cNvPicPr>
          <p:nvPr/>
        </p:nvPicPr>
        <p:blipFill>
          <a:blip r:embed="rId6"/>
          <a:stretch>
            <a:fillRect/>
          </a:stretch>
        </p:blipFill>
        <p:spPr>
          <a:xfrm>
            <a:off x="9299972" y="3146553"/>
            <a:ext cx="377985" cy="365792"/>
          </a:xfrm>
          <a:prstGeom prst="rect">
            <a:avLst/>
          </a:prstGeom>
        </p:spPr>
      </p:pic>
      <p:graphicFrame>
        <p:nvGraphicFramePr>
          <p:cNvPr id="7" name="Table 6">
            <a:extLst>
              <a:ext uri="{FF2B5EF4-FFF2-40B4-BE49-F238E27FC236}">
                <a16:creationId xmlns:a16="http://schemas.microsoft.com/office/drawing/2014/main" id="{D130A77D-7151-61B1-49EB-6749406C4F17}"/>
              </a:ext>
            </a:extLst>
          </p:cNvPr>
          <p:cNvGraphicFramePr>
            <a:graphicFrameLocks noGrp="1"/>
          </p:cNvGraphicFramePr>
          <p:nvPr>
            <p:extLst>
              <p:ext uri="{D42A27DB-BD31-4B8C-83A1-F6EECF244321}">
                <p14:modId xmlns:p14="http://schemas.microsoft.com/office/powerpoint/2010/main" val="619812391"/>
              </p:ext>
            </p:extLst>
          </p:nvPr>
        </p:nvGraphicFramePr>
        <p:xfrm>
          <a:off x="319331" y="470769"/>
          <a:ext cx="11553338" cy="457200"/>
        </p:xfrm>
        <a:graphic>
          <a:graphicData uri="http://schemas.openxmlformats.org/drawingml/2006/table">
            <a:tbl>
              <a:tblPr firstRow="1" bandRow="1">
                <a:tableStyleId>{F5AB1C69-6EDB-4FF4-983F-18BD219EF322}</a:tableStyleId>
              </a:tblPr>
              <a:tblGrid>
                <a:gridCol w="645229">
                  <a:extLst>
                    <a:ext uri="{9D8B030D-6E8A-4147-A177-3AD203B41FA5}">
                      <a16:colId xmlns:a16="http://schemas.microsoft.com/office/drawing/2014/main" val="2915212829"/>
                    </a:ext>
                  </a:extLst>
                </a:gridCol>
                <a:gridCol w="1024521">
                  <a:extLst>
                    <a:ext uri="{9D8B030D-6E8A-4147-A177-3AD203B41FA5}">
                      <a16:colId xmlns:a16="http://schemas.microsoft.com/office/drawing/2014/main" val="1263731317"/>
                    </a:ext>
                  </a:extLst>
                </a:gridCol>
                <a:gridCol w="1040674">
                  <a:extLst>
                    <a:ext uri="{9D8B030D-6E8A-4147-A177-3AD203B41FA5}">
                      <a16:colId xmlns:a16="http://schemas.microsoft.com/office/drawing/2014/main" val="3493424009"/>
                    </a:ext>
                  </a:extLst>
                </a:gridCol>
                <a:gridCol w="894080">
                  <a:extLst>
                    <a:ext uri="{9D8B030D-6E8A-4147-A177-3AD203B41FA5}">
                      <a16:colId xmlns:a16="http://schemas.microsoft.com/office/drawing/2014/main" val="578596613"/>
                    </a:ext>
                  </a:extLst>
                </a:gridCol>
                <a:gridCol w="1717040">
                  <a:extLst>
                    <a:ext uri="{9D8B030D-6E8A-4147-A177-3AD203B41FA5}">
                      <a16:colId xmlns:a16="http://schemas.microsoft.com/office/drawing/2014/main" val="710035722"/>
                    </a:ext>
                  </a:extLst>
                </a:gridCol>
                <a:gridCol w="1595120">
                  <a:extLst>
                    <a:ext uri="{9D8B030D-6E8A-4147-A177-3AD203B41FA5}">
                      <a16:colId xmlns:a16="http://schemas.microsoft.com/office/drawing/2014/main" val="1371902183"/>
                    </a:ext>
                  </a:extLst>
                </a:gridCol>
                <a:gridCol w="1442720">
                  <a:extLst>
                    <a:ext uri="{9D8B030D-6E8A-4147-A177-3AD203B41FA5}">
                      <a16:colId xmlns:a16="http://schemas.microsoft.com/office/drawing/2014/main" val="1814095484"/>
                    </a:ext>
                  </a:extLst>
                </a:gridCol>
                <a:gridCol w="741680">
                  <a:extLst>
                    <a:ext uri="{9D8B030D-6E8A-4147-A177-3AD203B41FA5}">
                      <a16:colId xmlns:a16="http://schemas.microsoft.com/office/drawing/2014/main" val="2001367833"/>
                    </a:ext>
                  </a:extLst>
                </a:gridCol>
                <a:gridCol w="1117600">
                  <a:extLst>
                    <a:ext uri="{9D8B030D-6E8A-4147-A177-3AD203B41FA5}">
                      <a16:colId xmlns:a16="http://schemas.microsoft.com/office/drawing/2014/main" val="2964666558"/>
                    </a:ext>
                  </a:extLst>
                </a:gridCol>
                <a:gridCol w="1334674">
                  <a:extLst>
                    <a:ext uri="{9D8B030D-6E8A-4147-A177-3AD203B41FA5}">
                      <a16:colId xmlns:a16="http://schemas.microsoft.com/office/drawing/2014/main" val="695451150"/>
                    </a:ext>
                  </a:extLst>
                </a:gridCol>
              </a:tblGrid>
              <a:tr h="370840">
                <a:tc>
                  <a:txBody>
                    <a:bodyPr/>
                    <a:lstStyle/>
                    <a:p>
                      <a:pPr algn="r"/>
                      <a:r>
                        <a:rPr kumimoji="0" lang="en-GB" sz="1200" b="1" u="none" strike="noStrike" kern="1200" cap="none" spc="0" normalizeH="0" baseline="0" noProof="0" dirty="0">
                          <a:ln>
                            <a:noFill/>
                          </a:ln>
                          <a:solidFill>
                            <a:prstClr val="black"/>
                          </a:solidFill>
                          <a:effectLst/>
                          <a:uLnTx/>
                          <a:uFillTx/>
                        </a:rPr>
                        <a:t>Date:</a:t>
                      </a:r>
                    </a:p>
                    <a:p>
                      <a:pPr algn="r"/>
                      <a:r>
                        <a:rPr kumimoji="0" lang="en-GB" sz="1200" b="1" u="none" strike="noStrike" kern="1200" cap="none" spc="0" normalizeH="0" baseline="0" noProof="0" dirty="0">
                          <a:ln>
                            <a:noFill/>
                          </a:ln>
                          <a:solidFill>
                            <a:prstClr val="black"/>
                          </a:solidFill>
                          <a:effectLst/>
                          <a:uLnTx/>
                          <a:uFillTx/>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rPr>
                        <a:t>23.10.2025 17:20 hrs</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Incident title: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prstClr val="black"/>
                          </a:solidFill>
                          <a:effectLst/>
                          <a:uLnTx/>
                          <a:uFillTx/>
                        </a:rPr>
                        <a:t>IFADAH#</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LTI#18</a:t>
                      </a:r>
                    </a:p>
                    <a:p>
                      <a:r>
                        <a:rPr kumimoji="0" lang="en-US" sz="1200" b="1" u="none" strike="noStrike" kern="1200" cap="none" spc="0" normalizeH="0" baseline="0" noProof="0" dirty="0">
                          <a:ln>
                            <a:noFill/>
                          </a:ln>
                          <a:solidFill>
                            <a:srgbClr val="4472C4"/>
                          </a:solidFill>
                          <a:effectLst/>
                          <a:uLnTx/>
                          <a:uFillTx/>
                        </a:rPr>
                        <a:t>25553187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rPr>
                        <a:t>Risk Category: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rPr>
                        <a:t>Injury / Asset Damaged</a:t>
                      </a:r>
                      <a:r>
                        <a:rPr lang="en-US" sz="1200" b="1" kern="1200" noProof="0" dirty="0">
                          <a:solidFill>
                            <a:schemeClr val="tx1"/>
                          </a:solidFill>
                          <a:latin typeface="+mn-lt"/>
                        </a:rPr>
                        <a:t>:</a:t>
                      </a:r>
                      <a:endParaRPr lang="en-US" sz="1200" b="1" kern="1200" dirty="0">
                        <a:solidFill>
                          <a:schemeClr val="tx1"/>
                        </a:solidFill>
                        <a:latin typeface="Gill Sans"/>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Fall From Height </a:t>
                      </a:r>
                    </a:p>
                    <a:p>
                      <a:r>
                        <a:rPr kumimoji="0" lang="en-US" sz="1200" b="1" u="none" strike="noStrike" kern="1200" cap="none" spc="0" normalizeH="0" baseline="0" noProof="0" dirty="0">
                          <a:ln>
                            <a:noFill/>
                          </a:ln>
                          <a:solidFill>
                            <a:srgbClr val="4472C4"/>
                          </a:solidFill>
                          <a:effectLst/>
                          <a:uLnTx/>
                          <a:uFillTx/>
                          <a:latin typeface="+mn-lt"/>
                        </a:rPr>
                        <a:t>Fracture (LWC)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Actual Severity:</a:t>
                      </a:r>
                    </a:p>
                    <a:p>
                      <a:pPr algn="r"/>
                      <a:r>
                        <a:rPr kumimoji="0" lang="en-US" sz="1200" b="1" u="none" strike="noStrike" kern="1200" cap="none" spc="0" normalizeH="0" baseline="0" noProof="0" dirty="0">
                          <a:ln>
                            <a:noFill/>
                          </a:ln>
                          <a:solidFill>
                            <a:prstClr val="black"/>
                          </a:solidFill>
                          <a:effectLst/>
                          <a:uLnTx/>
                          <a:uFillTx/>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latin typeface="+mn-lt"/>
                        </a:rPr>
                        <a:t>3P </a:t>
                      </a:r>
                    </a:p>
                    <a:p>
                      <a:r>
                        <a:rPr kumimoji="0" lang="en-GB" sz="1200" b="1" u="none" strike="noStrike" kern="1200" cap="none" spc="0" normalizeH="0" baseline="0" noProof="0" dirty="0">
                          <a:ln>
                            <a:noFill/>
                          </a:ln>
                          <a:solidFill>
                            <a:srgbClr val="4472C4"/>
                          </a:solidFill>
                          <a:effectLst/>
                          <a:uLnTx/>
                          <a:uFillTx/>
                          <a:latin typeface="+mn-lt"/>
                        </a:rPr>
                        <a:t>C4P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dirty="0">
                          <a:ln>
                            <a:noFill/>
                          </a:ln>
                          <a:solidFill>
                            <a:srgbClr val="4472C4"/>
                          </a:solidFill>
                          <a:effectLst/>
                          <a:uLnTx/>
                          <a:uFillTx/>
                          <a:latin typeface="+mn-lt"/>
                          <a:ea typeface="+mn-ea"/>
                          <a:cs typeface="+mn-cs"/>
                        </a:rPr>
                        <a:t>Housekeeping </a:t>
                      </a:r>
                    </a:p>
                    <a:p>
                      <a:r>
                        <a:rPr kumimoji="0" lang="en-US" sz="1200" b="1" u="none" strike="noStrike" kern="1200" cap="none" spc="0" normalizeH="0" baseline="0" dirty="0">
                          <a:ln>
                            <a:noFill/>
                          </a:ln>
                          <a:solidFill>
                            <a:srgbClr val="4472C4"/>
                          </a:solidFill>
                          <a:effectLst/>
                          <a:uLnTx/>
                          <a:uFillTx/>
                          <a:latin typeface="+mn-lt"/>
                          <a:ea typeface="+mn-ea"/>
                          <a:cs typeface="+mn-cs"/>
                        </a:rPr>
                        <a:t>Marmul </a:t>
                      </a:r>
                      <a:endParaRPr kumimoji="0" lang="en-GB" sz="1200" b="1" u="none" strike="noStrike" kern="1200" cap="none" spc="0" normalizeH="0" baseline="0" dirty="0">
                        <a:ln>
                          <a:noFill/>
                        </a:ln>
                        <a:solidFill>
                          <a:srgbClr val="4472C4"/>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pic>
        <p:nvPicPr>
          <p:cNvPr id="9" name="Picture 8">
            <a:extLst>
              <a:ext uri="{FF2B5EF4-FFF2-40B4-BE49-F238E27FC236}">
                <a16:creationId xmlns:a16="http://schemas.microsoft.com/office/drawing/2014/main" id="{95A36E5A-CDDE-41CC-50F2-7BA9CC3C700A}"/>
              </a:ext>
            </a:extLst>
          </p:cNvPr>
          <p:cNvPicPr>
            <a:picLocks noChangeAspect="1"/>
          </p:cNvPicPr>
          <p:nvPr/>
        </p:nvPicPr>
        <p:blipFill>
          <a:blip r:embed="rId7"/>
          <a:stretch>
            <a:fillRect/>
          </a:stretch>
        </p:blipFill>
        <p:spPr>
          <a:xfrm>
            <a:off x="2033522" y="6536254"/>
            <a:ext cx="5590517" cy="377985"/>
          </a:xfrm>
          <a:prstGeom prst="rect">
            <a:avLst/>
          </a:prstGeom>
        </p:spPr>
      </p:pic>
    </p:spTree>
    <p:extLst>
      <p:ext uri="{BB962C8B-B14F-4D97-AF65-F5344CB8AC3E}">
        <p14:creationId xmlns:p14="http://schemas.microsoft.com/office/powerpoint/2010/main" val="361620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Effective Learning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307777"/>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To make sure learning is translated to the site day to day activities , please answer the below questions :-</a:t>
            </a:r>
          </a:p>
        </p:txBody>
      </p:sp>
      <p:sp>
        <p:nvSpPr>
          <p:cNvPr id="7" name="Rectangle 6">
            <a:extLst>
              <a:ext uri="{FF2B5EF4-FFF2-40B4-BE49-F238E27FC236}">
                <a16:creationId xmlns:a16="http://schemas.microsoft.com/office/drawing/2014/main" id="{4D883F2B-B3CE-4AB4-AB99-0AA90A5717A9}"/>
              </a:ext>
            </a:extLst>
          </p:cNvPr>
          <p:cNvSpPr/>
          <p:nvPr/>
        </p:nvSpPr>
        <p:spPr>
          <a:xfrm>
            <a:off x="425606" y="1680481"/>
            <a:ext cx="11134492" cy="4654416"/>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Tahoma" pitchFamily="34" charset="0"/>
                <a:ea typeface="+mn-ea"/>
                <a:cs typeface="+mn-cs"/>
              </a:rPr>
              <a:t>How</a:t>
            </a:r>
            <a:r>
              <a:rPr kumimoji="0" lang="en-US" sz="1800" b="1" i="0" u="none" strike="noStrike" kern="1200" cap="none" spc="0" normalizeH="0" baseline="0" noProof="0" dirty="0">
                <a:ln>
                  <a:noFill/>
                </a:ln>
                <a:solidFill>
                  <a:prstClr val="black">
                    <a:lumMod val="95000"/>
                    <a:lumOff val="5000"/>
                  </a:prstClr>
                </a:solidFill>
                <a:effectLst/>
                <a:uLnTx/>
                <a:uFillTx/>
                <a:latin typeface="Tahoma" pitchFamily="34" charset="0"/>
                <a:ea typeface="+mn-ea"/>
                <a:cs typeface="+mn-cs"/>
              </a:rPr>
              <a:t> learning </a:t>
            </a:r>
            <a:r>
              <a:rPr kumimoji="0" lang="en-US" sz="1800" b="1" i="0" u="none" strike="noStrike" kern="1200" cap="none" spc="0" normalizeH="0" baseline="0" noProof="0" dirty="0">
                <a:ln>
                  <a:noFill/>
                </a:ln>
                <a:solidFill>
                  <a:prstClr val="black"/>
                </a:solidFill>
                <a:effectLst/>
                <a:uLnTx/>
                <a:uFillTx/>
                <a:latin typeface="Tahoma" pitchFamily="34" charset="0"/>
                <a:ea typeface="+mn-ea"/>
                <a:cs typeface="+mn-cs"/>
              </a:rPr>
              <a:t>can be implemented at site ? </a:t>
            </a:r>
            <a:endParaRPr kumimoji="0" lang="en-US" sz="1800" b="0" i="0" u="none" strike="noStrike" kern="1200" cap="none" spc="0" normalizeH="0" baseline="0" noProof="0" dirty="0">
              <a:ln>
                <a:noFill/>
              </a:ln>
              <a:solidFill>
                <a:prstClr val="black"/>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Ensure proper planning, adequate supervision and MOC with effective risk management controls (PTW, JSA, TBT…etc.) are in place to manage out of sight activities during Rig move.</a:t>
            </a:r>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Always implement work-at-height controls including safe use of safety harness &amp; ladder and proper 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ngineering plans/HSE risk assessment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before commencing any task.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dirty="0">
              <a:ln>
                <a:noFill/>
              </a:ln>
              <a:solidFill>
                <a:srgbClr val="0000FF"/>
              </a:solidFill>
              <a:effectLst/>
              <a:uLnTx/>
              <a:uFillTx/>
              <a:latin typeface="Tahoma"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Tahoma" pitchFamily="34" charset="0"/>
                <a:ea typeface="+mn-ea"/>
                <a:cs typeface="+mn-cs"/>
              </a:rPr>
              <a:t>How</a:t>
            </a:r>
            <a:r>
              <a:rPr kumimoji="0" lang="en-US" sz="1800" b="1" i="0" u="none" strike="noStrike" kern="1200" cap="none" spc="0" normalizeH="0" baseline="0" noProof="0" dirty="0">
                <a:ln>
                  <a:noFill/>
                </a:ln>
                <a:solidFill>
                  <a:prstClr val="black">
                    <a:lumMod val="95000"/>
                    <a:lumOff val="5000"/>
                  </a:prstClr>
                </a:solidFill>
                <a:effectLst/>
                <a:uLnTx/>
                <a:uFillTx/>
                <a:latin typeface="Tahoma" pitchFamily="34" charset="0"/>
                <a:ea typeface="+mn-ea"/>
                <a:cs typeface="+mn-cs"/>
              </a:rPr>
              <a:t> can you </a:t>
            </a:r>
            <a:r>
              <a:rPr kumimoji="0" lang="en-US" sz="1600" b="1" i="0" u="none" strike="noStrike" kern="1200" cap="none" spc="0" normalizeH="0" baseline="0" noProof="0" dirty="0">
                <a:ln>
                  <a:noFill/>
                </a:ln>
                <a:solidFill>
                  <a:prstClr val="black"/>
                </a:solidFill>
                <a:effectLst/>
                <a:uLnTx/>
                <a:uFillTx/>
                <a:latin typeface="Tahoma" pitchFamily="34" charset="0"/>
                <a:ea typeface="+mn-ea"/>
                <a:cs typeface="+mn-cs"/>
              </a:rPr>
              <a:t>sustain the action ? </a:t>
            </a:r>
            <a:endParaRPr kumimoji="0" lang="en-US" sz="1600" b="0" i="0" u="none" strike="noStrike" kern="1200" cap="none" spc="0" normalizeH="0" baseline="0" noProof="0" dirty="0">
              <a:ln>
                <a:noFill/>
              </a:ln>
              <a:solidFill>
                <a:prstClr val="black"/>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indent="-342900">
              <a:lnSpc>
                <a:spcPct val="150000"/>
              </a:lnSpc>
              <a:buFontTx/>
              <a:buAutoNum type="arabicPeriod"/>
            </a:pPr>
            <a:r>
              <a:rPr lang="en-US" sz="1600" dirty="0">
                <a:solidFill>
                  <a:prstClr val="black"/>
                </a:solidFill>
                <a:latin typeface="Calibri" panose="020F0502020204030204"/>
                <a:sym typeface="Wingdings" pitchFamily="2" charset="2"/>
              </a:rPr>
              <a:t>Rig move maintenance plan to be properly developed and discussed/approved with all stakeholders.</a:t>
            </a:r>
          </a:p>
          <a:p>
            <a:pPr marL="342900" indent="-342900">
              <a:lnSpc>
                <a:spcPct val="150000"/>
              </a:lnSpc>
              <a:buFontTx/>
              <a:buAutoNum type="arabicPeriod"/>
            </a:pPr>
            <a:r>
              <a:rPr lang="en-US" sz="1600" dirty="0">
                <a:solidFill>
                  <a:prstClr val="black"/>
                </a:solidFill>
                <a:latin typeface="Calibri" panose="020F0502020204030204"/>
                <a:sym typeface="Wingdings" pitchFamily="2" charset="2"/>
              </a:rPr>
              <a:t>Work-at-height competency assessment to be conducted every year and documented it with an action plan for improvement.</a:t>
            </a:r>
          </a:p>
          <a:p>
            <a:pPr marL="285750" marR="0" lvl="0" indent="-285750" algn="l" defTabSz="914400" rtl="0" eaLnBrk="1" fontAlgn="auto" latinLnBrk="0" hangingPunct="1">
              <a:lnSpc>
                <a:spcPct val="107000"/>
              </a:lnSpc>
              <a:spcBef>
                <a:spcPts val="200"/>
              </a:spcBef>
              <a:spcAft>
                <a:spcPts val="20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p:txBody>
      </p:sp>
    </p:spTree>
    <p:extLst>
      <p:ext uri="{BB962C8B-B14F-4D97-AF65-F5344CB8AC3E}">
        <p14:creationId xmlns:p14="http://schemas.microsoft.com/office/powerpoint/2010/main" val="24296608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xml><?xml version="1.0" encoding="utf-8"?>
<p:tagLst xmlns:a="http://schemas.openxmlformats.org/drawingml/2006/main" xmlns:r="http://schemas.openxmlformats.org/officeDocument/2006/relationships" xmlns:p="http://schemas.openxmlformats.org/presentationml/2006/main">
  <p:tag name="SHAPENAME" val="3. Subtitle"/>
</p:tagLst>
</file>

<file path=ppt/tags/tag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xml><?xml version="1.0" encoding="utf-8"?>
<p:tagLst xmlns:a="http://schemas.openxmlformats.org/drawingml/2006/main" xmlns:r="http://schemas.openxmlformats.org/officeDocument/2006/relationships" xmlns:p="http://schemas.openxmlformats.org/presentationml/2006/main">
  <p:tag name="SHAPENAME" val="5. Source"/>
</p:tagLst>
</file>

<file path=ppt/tags/tag7.xml><?xml version="1.0" encoding="utf-8"?>
<p:tagLst xmlns:a="http://schemas.openxmlformats.org/drawingml/2006/main" xmlns:r="http://schemas.openxmlformats.org/officeDocument/2006/relationships" xmlns:p="http://schemas.openxmlformats.org/presentationml/2006/main">
  <p:tag name="SHAPENAME" val="1. On-page tracker"/>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92981</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675B7322-B71C-4206-80FC-AD15929B075A}"/>
</file>

<file path=customXml/itemProps2.xml><?xml version="1.0" encoding="utf-8"?>
<ds:datastoreItem xmlns:ds="http://schemas.openxmlformats.org/officeDocument/2006/customXml" ds:itemID="{B6AAD742-9A96-4093-A557-31396B26A642}"/>
</file>

<file path=customXml/itemProps3.xml><?xml version="1.0" encoding="utf-8"?>
<ds:datastoreItem xmlns:ds="http://schemas.openxmlformats.org/officeDocument/2006/customXml" ds:itemID="{5635624D-5B57-450A-AB46-266DCEC0C665}"/>
</file>

<file path=docProps/app.xml><?xml version="1.0" encoding="utf-8"?>
<Properties xmlns="http://schemas.openxmlformats.org/officeDocument/2006/extended-properties" xmlns:vt="http://schemas.openxmlformats.org/officeDocument/2006/docPropsVTypes">
  <TotalTime>65</TotalTime>
  <Words>605</Words>
  <Application>Microsoft Office PowerPoint</Application>
  <PresentationFormat>Widescreen</PresentationFormat>
  <Paragraphs>75</Paragraphs>
  <Slides>2</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13" baseType="lpstr">
      <vt:lpstr>MS PGothic</vt:lpstr>
      <vt:lpstr>Aptos</vt:lpstr>
      <vt:lpstr>Arial</vt:lpstr>
      <vt:lpstr>Calibri</vt:lpstr>
      <vt:lpstr>Gill Sans</vt:lpstr>
      <vt:lpstr>Segoe UI</vt:lpstr>
      <vt:lpstr>Tahoma</vt:lpstr>
      <vt:lpstr>Times New Roman</vt:lpstr>
      <vt:lpstr>Wingdings</vt:lpstr>
      <vt:lpstr>1_Office Theme</vt:lpstr>
      <vt:lpstr>think-cell Slide</vt:lpstr>
      <vt:lpstr>PowerPoint Presentation</vt:lpstr>
      <vt:lpstr>   Effective Learning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Alert LTI_18 Fall From Height </dc:title>
  <dc:creator>Rawahi, Ahmed MSE34</dc:creator>
  <cp:lastModifiedBy>Rawahi, Ahmed MSE34</cp:lastModifiedBy>
  <cp:revision>2</cp:revision>
  <dcterms:created xsi:type="dcterms:W3CDTF">2026-01-12T08:39:44Z</dcterms:created>
  <dcterms:modified xsi:type="dcterms:W3CDTF">2026-01-12T09:44:48Z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