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
  </p:notesMasterIdLst>
  <p:sldIdLst>
    <p:sldId id="214748245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5F29C-3299-4FD7-8255-26E134BF529C}" type="datetimeFigureOut">
              <a:rPr lang="en-US" smtClean="0"/>
              <a:t>13/01/2026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E5E23-7D05-41CB-8CA4-BF3C53AF6ABE}" type="slidenum">
              <a:rPr lang="en-US" smtClean="0"/>
              <a:t>‹#›</a:t>
            </a:fld>
            <a:endParaRPr lang="en-US"/>
          </a:p>
        </p:txBody>
      </p:sp>
    </p:spTree>
    <p:extLst>
      <p:ext uri="{BB962C8B-B14F-4D97-AF65-F5344CB8AC3E}">
        <p14:creationId xmlns:p14="http://schemas.microsoft.com/office/powerpoint/2010/main" val="1565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1202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68934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528268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54042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100584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57908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13/01/2026</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6475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6690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5824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6705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3124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77101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6389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2843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13/01/2026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69405463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885953"/>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indent="-114300">
              <a:defRPr/>
            </a:pPr>
            <a:r>
              <a:rPr lang="en-US" sz="1200" dirty="0">
                <a:solidFill>
                  <a:prstClr val="black"/>
                </a:solidFill>
                <a:latin typeface="Calibri" panose="020F0502020204030204"/>
                <a:ea typeface="宋体" panose="02010600030101010101" pitchFamily="2" charset="-122"/>
                <a:sym typeface="+mn-ea"/>
              </a:rPr>
              <a:t>While that crew members were measuring 7" casing joints on the pipe racks. the measuring tape get stuck between two joints; in order to free the measuring tape, forklift was used to pick some casing joints and create a space on the rack (Rack was full of casing joints).</a:t>
            </a:r>
            <a:r>
              <a:rPr lang="en-US" sz="1200" dirty="0">
                <a:solidFill>
                  <a:prstClr val="black"/>
                </a:solidFill>
                <a:latin typeface="Calibri" panose="020F0502020204030204"/>
                <a:ea typeface="宋体" panose="02010600030101010101" pitchFamily="2" charset="-122"/>
              </a:rPr>
              <a:t> While the Floorman was attempting to remove the tape, two casing joints unexpectedly slipped from the forklift's forks, causing it to roll back on the rack. Consequently, the Floorman's right hand was caught between two joints.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lvl="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rPr>
              <a:t>Measuring 7” casing activity was carried out as per the plan until </a:t>
            </a:r>
            <a:r>
              <a:rPr lang="en-US" sz="1100" dirty="0">
                <a:solidFill>
                  <a:srgbClr val="3F3F3F"/>
                </a:solidFill>
                <a:latin typeface="Segoe UI"/>
                <a:cs typeface="Arial" panose="020B0604020202020204" pitchFamily="34" charset="0"/>
                <a:sym typeface="+mn-ea"/>
              </a:rPr>
              <a:t>measurement tape stuck between two joints</a:t>
            </a:r>
            <a:r>
              <a:rPr lang="en-US" sz="1100" dirty="0">
                <a:solidFill>
                  <a:srgbClr val="3F3F3F"/>
                </a:solidFill>
                <a:latin typeface="Segoe UI"/>
                <a:cs typeface="Arial" panose="020B0604020202020204" pitchFamily="34" charset="0"/>
              </a:rPr>
              <a:t>. </a:t>
            </a:r>
          </a:p>
          <a:p>
            <a:pPr marL="171450" lvl="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rPr>
              <a:t>The team failed to stop and reassess the recovery plan when the task changed due to the measuring tape getting stuck.</a:t>
            </a:r>
          </a:p>
          <a:p>
            <a:pPr marL="171450" lvl="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sym typeface="+mn-ea"/>
              </a:rPr>
              <a:t>Forklift was used to move the casing joint to free the tape. The forklift load 7 joints as per procedure however he was not in proper position leading 2 joints to roll out of forks.</a:t>
            </a:r>
          </a:p>
          <a:p>
            <a:pPr marL="171450" lvl="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sym typeface="+mn-ea"/>
              </a:rPr>
              <a:t>Lack of communication among crew members.</a:t>
            </a:r>
          </a:p>
          <a:p>
            <a:pPr marL="171450" lvl="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rPr>
              <a:t>Supervisor did not ensure personnel were clear of the temporary No-Go Zone.</a:t>
            </a:r>
          </a:p>
          <a:p>
            <a:pPr marL="171450" lvl="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rPr>
              <a:t>Forklift operator started moving without confirming that all employees were positioned safely away from the Line of Fire. </a:t>
            </a:r>
          </a:p>
          <a:p>
            <a:pPr marL="171450" lvl="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rPr>
              <a:t>The IP attempted to release the tape without consider the line of fire.</a:t>
            </a:r>
          </a:p>
          <a:p>
            <a:pPr lvl="0" algn="just">
              <a:defRPr/>
            </a:pPr>
            <a:endParaRPr kumimoji="0" lang="en-US" sz="1200" b="1" i="0" u="none" strike="noStrike" kern="1200" cap="none" spc="0" normalizeH="0" baseline="0" noProof="0" dirty="0">
              <a:ln>
                <a:noFill/>
              </a:ln>
              <a:solidFill>
                <a:srgbClr val="0070C0"/>
              </a:solidFill>
              <a:effectLst/>
              <a:uLnTx/>
              <a:uFillTx/>
              <a:latin typeface="Segoe UI"/>
              <a:ea typeface="宋体" panose="02010600030101010101" pitchFamily="2" charset="-122"/>
              <a:cs typeface="Segoe U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Segoe UI"/>
                <a:ea typeface="宋体" panose="02010600030101010101" pitchFamily="2" charset="-122"/>
                <a:cs typeface="Segoe UI"/>
              </a:rPr>
              <a:t>Reflective Questions :</a:t>
            </a:r>
          </a:p>
          <a:p>
            <a:pPr marL="17145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rPr>
              <a:t>How can we make Stop &amp; Reassess as best practice rather than a perceived delay?</a:t>
            </a:r>
          </a:p>
          <a:p>
            <a:pPr marL="17145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rPr>
              <a:t>How do we define the "Line of Fire" when forklift is interacting with tubulars?</a:t>
            </a:r>
          </a:p>
          <a:p>
            <a:pPr marL="17145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rPr>
              <a:t>Supervisor and forklift operator, how do you verify that everyone is in a Safe Zone before moving machine?</a:t>
            </a:r>
          </a:p>
          <a:p>
            <a:pPr marL="17145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rPr>
              <a:t>How can supervisors maintain a 360” view to ensure his team in Safe Zone prior start work?</a:t>
            </a:r>
          </a:p>
          <a:p>
            <a:pPr marL="17145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rPr>
              <a:t>How do we ensure that mindset of site teams is able to identify and recognize the hazard of “Line of Fire“ ? </a:t>
            </a:r>
          </a:p>
          <a:p>
            <a:pPr marL="171450" indent="-171450" algn="just">
              <a:buFont typeface="Arial" panose="020B0604020202020204" pitchFamily="34" charset="0"/>
              <a:buChar char="•"/>
              <a:defRPr/>
            </a:pPr>
            <a:r>
              <a:rPr lang="en-US" sz="1100" dirty="0">
                <a:solidFill>
                  <a:srgbClr val="3F3F3F"/>
                </a:solidFill>
                <a:latin typeface="Segoe UI"/>
                <a:cs typeface="Arial" panose="020B0604020202020204" pitchFamily="34" charset="0"/>
              </a:rPr>
              <a:t>To what level, we can build the perception of positive sense of caution on the site team ?</a:t>
            </a: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a:t>
            </a:r>
            <a:r>
              <a:rPr kumimoji="0" lang="en-US" sz="2400" b="0" i="0" u="none" strike="noStrike" kern="0" cap="none" spc="0" normalizeH="0" baseline="0" noProof="0" dirty="0" err="1">
                <a:ln>
                  <a:noFill/>
                </a:ln>
                <a:solidFill>
                  <a:srgbClr val="FFFFFF"/>
                </a:solidFill>
                <a:effectLst/>
                <a:uLnTx/>
                <a:uFillTx/>
                <a:latin typeface="Calibri" panose="020F0502020204030204" pitchFamily="34" charset="0"/>
                <a:ea typeface="+mn-ea"/>
                <a:cs typeface="+mn-cs"/>
              </a:rPr>
              <a:t>explainig</a:t>
            </a: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Driller, AD, Floor hands, Derrick man</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58552" y="6266413"/>
            <a:ext cx="7791263" cy="338554"/>
          </a:xfrm>
          <a:prstGeom prst="rect">
            <a:avLst/>
          </a:prstGeom>
          <a:solidFill>
            <a:schemeClr val="accent1"/>
          </a:solidFill>
        </p:spPr>
        <p:txBody>
          <a:bodyPr wrap="square" rtlCol="0">
            <a:spAutoFit/>
          </a:bodyPr>
          <a:lstStyle/>
          <a:p>
            <a:pPr algn="ctr" fontAlgn="base">
              <a:spcBef>
                <a:spcPct val="0"/>
              </a:spcBef>
              <a:spcAft>
                <a:spcPct val="0"/>
              </a:spcAft>
              <a:defRPr/>
            </a:pPr>
            <a:r>
              <a:rPr lang="en-US" sz="1600" b="1" dirty="0">
                <a:solidFill>
                  <a:srgbClr val="FFFF00"/>
                </a:solidFill>
                <a:latin typeface="Tahoma" pitchFamily="34" charset="0"/>
                <a:ea typeface="MS PGothic" pitchFamily="34" charset="-128"/>
              </a:rPr>
              <a:t>Ensure you are out of line of fire.</a:t>
            </a:r>
          </a:p>
        </p:txBody>
      </p:sp>
      <p:graphicFrame>
        <p:nvGraphicFramePr>
          <p:cNvPr id="6" name="Table 5">
            <a:extLst>
              <a:ext uri="{FF2B5EF4-FFF2-40B4-BE49-F238E27FC236}">
                <a16:creationId xmlns:a16="http://schemas.microsoft.com/office/drawing/2014/main" id="{19716BC4-5EC5-8E87-9486-5D20C06820A5}"/>
              </a:ext>
            </a:extLst>
          </p:cNvPr>
          <p:cNvGraphicFramePr>
            <a:graphicFrameLocks noGrp="1"/>
          </p:cNvGraphicFramePr>
          <p:nvPr>
            <p:extLst>
              <p:ext uri="{D42A27DB-BD31-4B8C-83A1-F6EECF244321}">
                <p14:modId xmlns:p14="http://schemas.microsoft.com/office/powerpoint/2010/main" val="1696979311"/>
              </p:ext>
            </p:extLst>
          </p:nvPr>
        </p:nvGraphicFramePr>
        <p:xfrm>
          <a:off x="458552" y="509072"/>
          <a:ext cx="11553338" cy="45720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915212829"/>
                    </a:ext>
                  </a:extLst>
                </a:gridCol>
                <a:gridCol w="1024521">
                  <a:extLst>
                    <a:ext uri="{9D8B030D-6E8A-4147-A177-3AD203B41FA5}">
                      <a16:colId xmlns:a16="http://schemas.microsoft.com/office/drawing/2014/main" val="1263731317"/>
                    </a:ext>
                  </a:extLst>
                </a:gridCol>
                <a:gridCol w="1040674">
                  <a:extLst>
                    <a:ext uri="{9D8B030D-6E8A-4147-A177-3AD203B41FA5}">
                      <a16:colId xmlns:a16="http://schemas.microsoft.com/office/drawing/2014/main" val="3493424009"/>
                    </a:ext>
                  </a:extLst>
                </a:gridCol>
                <a:gridCol w="821483">
                  <a:extLst>
                    <a:ext uri="{9D8B030D-6E8A-4147-A177-3AD203B41FA5}">
                      <a16:colId xmlns:a16="http://schemas.microsoft.com/office/drawing/2014/main" val="578596613"/>
                    </a:ext>
                  </a:extLst>
                </a:gridCol>
                <a:gridCol w="1789637">
                  <a:extLst>
                    <a:ext uri="{9D8B030D-6E8A-4147-A177-3AD203B41FA5}">
                      <a16:colId xmlns:a16="http://schemas.microsoft.com/office/drawing/2014/main" val="710035722"/>
                    </a:ext>
                  </a:extLst>
                </a:gridCol>
                <a:gridCol w="1595120">
                  <a:extLst>
                    <a:ext uri="{9D8B030D-6E8A-4147-A177-3AD203B41FA5}">
                      <a16:colId xmlns:a16="http://schemas.microsoft.com/office/drawing/2014/main" val="1371902183"/>
                    </a:ext>
                  </a:extLst>
                </a:gridCol>
                <a:gridCol w="1442720">
                  <a:extLst>
                    <a:ext uri="{9D8B030D-6E8A-4147-A177-3AD203B41FA5}">
                      <a16:colId xmlns:a16="http://schemas.microsoft.com/office/drawing/2014/main" val="1814095484"/>
                    </a:ext>
                  </a:extLst>
                </a:gridCol>
                <a:gridCol w="741680">
                  <a:extLst>
                    <a:ext uri="{9D8B030D-6E8A-4147-A177-3AD203B41FA5}">
                      <a16:colId xmlns:a16="http://schemas.microsoft.com/office/drawing/2014/main" val="2001367833"/>
                    </a:ext>
                  </a:extLst>
                </a:gridCol>
                <a:gridCol w="1117600">
                  <a:extLst>
                    <a:ext uri="{9D8B030D-6E8A-4147-A177-3AD203B41FA5}">
                      <a16:colId xmlns:a16="http://schemas.microsoft.com/office/drawing/2014/main" val="2964666558"/>
                    </a:ext>
                  </a:extLst>
                </a:gridCol>
                <a:gridCol w="1334674">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12.12.2025 16:30 hrs</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IFADAH#</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LTI#20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4472C4"/>
                          </a:solidFill>
                          <a:effectLst/>
                          <a:uLnTx/>
                          <a:uFillTx/>
                        </a:rPr>
                        <a:t>26017500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Hand &amp; Finger </a:t>
                      </a:r>
                    </a:p>
                    <a:p>
                      <a:r>
                        <a:rPr kumimoji="0" lang="en-US" sz="1200" b="1" u="none" strike="noStrike" kern="1200" cap="none" spc="0" normalizeH="0" baseline="0" noProof="0" dirty="0">
                          <a:ln>
                            <a:noFill/>
                          </a:ln>
                          <a:solidFill>
                            <a:srgbClr val="4472C4"/>
                          </a:solidFill>
                          <a:effectLst/>
                          <a:uLnTx/>
                          <a:uFillTx/>
                        </a:rPr>
                        <a:t>Fracture (LWC)</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3P</a:t>
                      </a:r>
                    </a:p>
                    <a:p>
                      <a:r>
                        <a:rPr kumimoji="0" lang="en-GB" sz="1200" b="1" u="none" strike="noStrike" kern="1200" cap="none" spc="0" normalizeH="0" baseline="0" noProof="0" dirty="0">
                          <a:ln>
                            <a:noFill/>
                          </a:ln>
                          <a:solidFill>
                            <a:srgbClr val="4472C4"/>
                          </a:solidFill>
                          <a:effectLst/>
                          <a:uLnTx/>
                          <a:uFillTx/>
                          <a:latin typeface="+mn-lt"/>
                        </a:rPr>
                        <a:t>C3P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dirty="0">
                          <a:ln>
                            <a:noFill/>
                          </a:ln>
                          <a:solidFill>
                            <a:srgbClr val="4472C4"/>
                          </a:solidFill>
                          <a:effectLst/>
                          <a:uLnTx/>
                          <a:uFillTx/>
                          <a:latin typeface="+mn-lt"/>
                          <a:ea typeface="+mn-ea"/>
                          <a:cs typeface="+mn-cs"/>
                        </a:rPr>
                        <a:t>Measure Casing </a:t>
                      </a:r>
                    </a:p>
                    <a:p>
                      <a:r>
                        <a:rPr kumimoji="0" lang="en-US" sz="1200" b="1" u="none" strike="noStrike" kern="1200" cap="none" spc="0" normalizeH="0" baseline="0" dirty="0">
                          <a:ln>
                            <a:noFill/>
                          </a:ln>
                          <a:solidFill>
                            <a:srgbClr val="4472C4"/>
                          </a:solidFill>
                          <a:effectLst/>
                          <a:uLnTx/>
                          <a:uFillTx/>
                          <a:latin typeface="+mn-lt"/>
                          <a:ea typeface="+mn-ea"/>
                          <a:cs typeface="+mn-cs"/>
                        </a:rPr>
                        <a:t>Marmul </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17" name="Picture 16">
            <a:extLst>
              <a:ext uri="{FF2B5EF4-FFF2-40B4-BE49-F238E27FC236}">
                <a16:creationId xmlns:a16="http://schemas.microsoft.com/office/drawing/2014/main" id="{4E1493AA-FB97-44B9-4F7F-A15D4F57AE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071" y="6552518"/>
            <a:ext cx="5590517" cy="377985"/>
          </a:xfrm>
          <a:prstGeom prst="rect">
            <a:avLst/>
          </a:prstGeom>
        </p:spPr>
      </p:pic>
      <p:pic>
        <p:nvPicPr>
          <p:cNvPr id="16" name="Picture 15" descr="image001">
            <a:extLst>
              <a:ext uri="{FF2B5EF4-FFF2-40B4-BE49-F238E27FC236}">
                <a16:creationId xmlns:a16="http://schemas.microsoft.com/office/drawing/2014/main" id="{A6BD43DB-EA38-B69E-6FBD-A591961D1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221" y="3802742"/>
            <a:ext cx="3780093" cy="22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8377627" y="589172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8" name="Picture 17" descr="A group of pipes with orange gloves&#10;&#10;AI-generated content may be incorrect.">
            <a:extLst>
              <a:ext uri="{FF2B5EF4-FFF2-40B4-BE49-F238E27FC236}">
                <a16:creationId xmlns:a16="http://schemas.microsoft.com/office/drawing/2014/main" id="{90910473-0E1B-C300-7CDD-A659D52FBD0C}"/>
              </a:ext>
            </a:extLst>
          </p:cNvPr>
          <p:cNvPicPr>
            <a:picLocks noChangeAspect="1"/>
          </p:cNvPicPr>
          <p:nvPr/>
        </p:nvPicPr>
        <p:blipFill>
          <a:blip r:embed="rId5" cstate="print">
            <a:extLst>
              <a:ext uri="{28A0092B-C50C-407E-A947-70E740481C1C}">
                <a14:useLocalDpi xmlns:a14="http://schemas.microsoft.com/office/drawing/2010/main" val="0"/>
              </a:ext>
            </a:extLst>
          </a:blip>
          <a:srcRect t="21015"/>
          <a:stretch>
            <a:fillRect/>
          </a:stretch>
        </p:blipFill>
        <p:spPr>
          <a:xfrm>
            <a:off x="8294647" y="1282223"/>
            <a:ext cx="3760760" cy="2299130"/>
          </a:xfrm>
          <a:prstGeom prst="rect">
            <a:avLst/>
          </a:prstGeom>
        </p:spPr>
      </p:pic>
      <p:sp>
        <p:nvSpPr>
          <p:cNvPr id="19" name="Explosion: 8 Points 18">
            <a:extLst>
              <a:ext uri="{FF2B5EF4-FFF2-40B4-BE49-F238E27FC236}">
                <a16:creationId xmlns:a16="http://schemas.microsoft.com/office/drawing/2014/main" id="{EE46E847-A97B-9445-6AE0-ABF9BE1C14C0}"/>
              </a:ext>
            </a:extLst>
          </p:cNvPr>
          <p:cNvSpPr/>
          <p:nvPr/>
        </p:nvSpPr>
        <p:spPr>
          <a:xfrm>
            <a:off x="10039951" y="1762131"/>
            <a:ext cx="457200" cy="683527"/>
          </a:xfrm>
          <a:prstGeom prst="irregularSeal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8278933" y="3234847"/>
            <a:ext cx="345259" cy="457200"/>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36162069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92987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494B2A34-41B7-44E8-841D-C6568657F330}"/>
</file>

<file path=customXml/itemProps2.xml><?xml version="1.0" encoding="utf-8"?>
<ds:datastoreItem xmlns:ds="http://schemas.openxmlformats.org/officeDocument/2006/customXml" ds:itemID="{5996A5B6-4AD0-4A2B-8AEB-9AE9185A1CB6}"/>
</file>

<file path=customXml/itemProps3.xml><?xml version="1.0" encoding="utf-8"?>
<ds:datastoreItem xmlns:ds="http://schemas.openxmlformats.org/officeDocument/2006/customXml" ds:itemID="{DA8977A6-A359-41E0-BE91-84EA9DD5C7FE}"/>
</file>

<file path=docProps/app.xml><?xml version="1.0" encoding="utf-8"?>
<Properties xmlns="http://schemas.openxmlformats.org/officeDocument/2006/extended-properties" xmlns:vt="http://schemas.openxmlformats.org/officeDocument/2006/docPropsVTypes">
  <TotalTime>29</TotalTime>
  <Words>574</Words>
  <Application>Microsoft Office PowerPoint</Application>
  <PresentationFormat>Widescreen</PresentationFormat>
  <Paragraphs>54</Paragraphs>
  <Slides>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1" baseType="lpstr">
      <vt:lpstr>Aptos</vt:lpstr>
      <vt:lpstr>Arial</vt:lpstr>
      <vt:lpstr>Calibri</vt:lpstr>
      <vt:lpstr>Calibri Light</vt:lpstr>
      <vt:lpstr>Gill Sans</vt:lpstr>
      <vt:lpstr>Segoe UI</vt:lpstr>
      <vt:lpstr>Tahoma</vt:lpstr>
      <vt:lpstr>Times New Roman</vt:lpstr>
      <vt:lpstr>2_Office Theme</vt:lpstr>
      <vt:lpstr>think-cell Slide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LTI_20_IP right hand stuck between two casing joints</dc:title>
  <dc:creator>Rawahi, Ahmed MSE34</dc:creator>
  <cp:lastModifiedBy>Rawahi, Ahmed MSE34</cp:lastModifiedBy>
  <cp:revision>2</cp:revision>
  <dcterms:created xsi:type="dcterms:W3CDTF">2026-01-13T10:12:43Z</dcterms:created>
  <dcterms:modified xsi:type="dcterms:W3CDTF">2026-01-13T10:46:05Z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