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sldIdLst>
    <p:sldId id="214748245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C644F-BEFF-4E5B-957E-DCC79BF9F724}" type="datetimeFigureOut">
              <a:rPr lang="en-US" smtClean="0"/>
              <a:t>13/01/2026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372FE-DA9B-4A43-8E86-7E314E9181DF}" type="slidenum">
              <a:rPr lang="en-US" smtClean="0"/>
              <a:t>‹#›</a:t>
            </a:fld>
            <a:endParaRPr lang="en-US"/>
          </a:p>
        </p:txBody>
      </p:sp>
    </p:spTree>
    <p:extLst>
      <p:ext uri="{BB962C8B-B14F-4D97-AF65-F5344CB8AC3E}">
        <p14:creationId xmlns:p14="http://schemas.microsoft.com/office/powerpoint/2010/main" val="207102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207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4910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70113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18034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13/01/2026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5547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7244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5401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2149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4704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0429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4769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136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0953918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24731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indent="-114300">
              <a:defRPr/>
            </a:pPr>
            <a:r>
              <a:rPr lang="en-US" sz="1200" dirty="0">
                <a:solidFill>
                  <a:prstClr val="black"/>
                </a:solidFill>
                <a:latin typeface="Calibri" panose="020F0502020204030204"/>
                <a:ea typeface="宋体" panose="02010600030101010101" pitchFamily="2" charset="-122"/>
              </a:rPr>
              <a:t>During liner replacement on an F-1000 mud pump, a liner pusher tool was clamped to the pony rod to push the liner forward for removal. As the liner was still partially inside the fluid end, an extension tool was added between the pusher plate and the liner. The extension was held at the base of its handle; when the pony rod was manually cranked forward, the extension slid down and misaligned, and the momentum caused IP’s left index finger to be pinched between the extension tool &amp; the pusher plate. </a:t>
            </a:r>
          </a:p>
          <a:p>
            <a:pPr marL="114300" indent="-114300">
              <a:defRPr/>
            </a:pPr>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The risks resulting from using an extension tool while the pony rod is in motion to push the remaining part of the liner were not fully assessed.</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The crew failed to identify the hazards associated with using the extension tool to remove the remaining part of the liner from the mud pump.</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The crew failed to identify the potential hazard resulting from unsafe hand positioning.</a:t>
            </a:r>
          </a:p>
          <a:p>
            <a:pPr marR="0" lvl="0" algn="just"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rgbClr val="3F3F3F"/>
              </a:solidFill>
              <a:effectLst/>
              <a:uLnTx/>
              <a:uFillTx/>
              <a:latin typeface="Segoe U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70C0"/>
              </a:solidFill>
              <a:effectLst/>
              <a:uLnTx/>
              <a:uFillTx/>
              <a:latin typeface="Segoe UI"/>
              <a:ea typeface="宋体" panose="02010600030101010101" pitchFamily="2" charset="-122"/>
              <a:cs typeface="Segoe U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Segoe UI"/>
                <a:ea typeface="宋体" panose="02010600030101010101" pitchFamily="2" charset="-122"/>
                <a:cs typeface="Segoe UI"/>
              </a:rPr>
              <a:t>Reflective Questions :</a:t>
            </a:r>
          </a:p>
          <a:p>
            <a:pPr marL="171450" lvl="0" indent="-171450" algn="just">
              <a:spcBef>
                <a:spcPts val="300"/>
              </a:spcBef>
              <a:spcAft>
                <a:spcPts val="300"/>
              </a:spcAft>
              <a:buFont typeface="Arial" panose="020B0604020202020204" pitchFamily="34" charset="0"/>
              <a:buChar char="•"/>
              <a:defRPr/>
            </a:pPr>
            <a:r>
              <a:rPr lang="en-US" sz="1100" dirty="0">
                <a:solidFill>
                  <a:srgbClr val="3F3F3F"/>
                </a:solidFill>
                <a:latin typeface="Segoe UI"/>
                <a:cs typeface="Arial" panose="020B0604020202020204" pitchFamily="34" charset="0"/>
              </a:rPr>
              <a:t>What are the main hazards involved while removing the liner from mud pump?</a:t>
            </a:r>
          </a:p>
          <a:p>
            <a:pPr marL="171450" lvl="0" indent="-171450" algn="just">
              <a:spcBef>
                <a:spcPts val="300"/>
              </a:spcBef>
              <a:spcAft>
                <a:spcPts val="300"/>
              </a:spcAft>
              <a:buFont typeface="Arial" panose="020B0604020202020204" pitchFamily="34" charset="0"/>
              <a:buChar char="•"/>
              <a:defRPr/>
            </a:pPr>
            <a:r>
              <a:rPr lang="en-US" sz="1100" dirty="0">
                <a:solidFill>
                  <a:srgbClr val="3F3F3F"/>
                </a:solidFill>
                <a:latin typeface="Segoe UI"/>
                <a:cs typeface="Arial" panose="020B0604020202020204" pitchFamily="34" charset="0"/>
              </a:rPr>
              <a:t>Where are the pinch point during this activity?</a:t>
            </a:r>
          </a:p>
          <a:p>
            <a:pPr marL="171450" lvl="0" indent="-171450" algn="just">
              <a:spcBef>
                <a:spcPts val="300"/>
              </a:spcBef>
              <a:spcAft>
                <a:spcPts val="300"/>
              </a:spcAft>
              <a:buFont typeface="Arial" panose="020B0604020202020204" pitchFamily="34" charset="0"/>
              <a:buChar char="•"/>
              <a:defRPr/>
            </a:pPr>
            <a:r>
              <a:rPr lang="en-US" sz="1100" dirty="0">
                <a:solidFill>
                  <a:srgbClr val="3F3F3F"/>
                </a:solidFill>
                <a:latin typeface="Segoe UI"/>
                <a:cs typeface="Arial" panose="020B0604020202020204" pitchFamily="34" charset="0"/>
              </a:rPr>
              <a:t>Was the pusher and extension tool suitable for the task and properly risk assessed?</a:t>
            </a:r>
          </a:p>
          <a:p>
            <a:pPr marL="171450" lvl="0" indent="-171450" algn="just">
              <a:spcBef>
                <a:spcPts val="300"/>
              </a:spcBef>
              <a:spcAft>
                <a:spcPts val="300"/>
              </a:spcAft>
              <a:buFont typeface="Arial" panose="020B0604020202020204" pitchFamily="34" charset="0"/>
              <a:buChar char="•"/>
              <a:defRPr/>
            </a:pPr>
            <a:r>
              <a:rPr lang="en-US" sz="1100" dirty="0">
                <a:solidFill>
                  <a:srgbClr val="3F3F3F"/>
                </a:solidFill>
                <a:latin typeface="Segoe UI"/>
                <a:cs typeface="Arial" panose="020B0604020202020204" pitchFamily="34" charset="0"/>
              </a:rPr>
              <a:t>Where should hands and fingers be safely positioned when equipment or tools are in motion?</a:t>
            </a: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a:t>
            </a:r>
            <a:r>
              <a:rPr kumimoji="0" lang="en-US" sz="2400" b="0" i="0" u="none" strike="noStrike" kern="0" cap="none" spc="0" normalizeH="0" baseline="0" noProof="0" dirty="0" err="1">
                <a:ln>
                  <a:noFill/>
                </a:ln>
                <a:solidFill>
                  <a:srgbClr val="FFFFFF"/>
                </a:solidFill>
                <a:effectLst/>
                <a:uLnTx/>
                <a:uFillTx/>
                <a:latin typeface="Calibri" panose="020F0502020204030204" pitchFamily="34" charset="0"/>
                <a:ea typeface="+mn-ea"/>
                <a:cs typeface="+mn-cs"/>
              </a:rPr>
              <a:t>explainig</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Driller, AD, Floor hands, Derrick man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16362" y="6017085"/>
            <a:ext cx="7791263" cy="584775"/>
          </a:xfrm>
          <a:prstGeom prst="rect">
            <a:avLst/>
          </a:prstGeom>
          <a:solidFill>
            <a:schemeClr val="accent1"/>
          </a:solidFill>
        </p:spPr>
        <p:txBody>
          <a:bodyPr wrap="square" rtlCol="0">
            <a:spAutoFit/>
          </a:bodyPr>
          <a:lstStyle/>
          <a:p>
            <a:pPr algn="ctr" fontAlgn="base">
              <a:spcBef>
                <a:spcPct val="0"/>
              </a:spcBef>
              <a:spcAft>
                <a:spcPct val="0"/>
              </a:spcAft>
              <a:defRPr/>
            </a:pPr>
            <a:r>
              <a:rPr lang="en-US" sz="1600" b="1" dirty="0">
                <a:solidFill>
                  <a:srgbClr val="FFFF00"/>
                </a:solidFill>
                <a:latin typeface="Tahoma" pitchFamily="34" charset="0"/>
                <a:ea typeface="MS PGothic" pitchFamily="34" charset="-128"/>
              </a:rPr>
              <a:t>Use suitable (risk-assessed) tools for the task - keep Hands &amp; Fingers away from moving parts</a:t>
            </a:r>
          </a:p>
        </p:txBody>
      </p:sp>
      <p:graphicFrame>
        <p:nvGraphicFramePr>
          <p:cNvPr id="6" name="Table 5">
            <a:extLst>
              <a:ext uri="{FF2B5EF4-FFF2-40B4-BE49-F238E27FC236}">
                <a16:creationId xmlns:a16="http://schemas.microsoft.com/office/drawing/2014/main" id="{19716BC4-5EC5-8E87-9486-5D20C06820A5}"/>
              </a:ext>
            </a:extLst>
          </p:cNvPr>
          <p:cNvGraphicFramePr>
            <a:graphicFrameLocks noGrp="1"/>
          </p:cNvGraphicFramePr>
          <p:nvPr>
            <p:extLst>
              <p:ext uri="{D42A27DB-BD31-4B8C-83A1-F6EECF244321}">
                <p14:modId xmlns:p14="http://schemas.microsoft.com/office/powerpoint/2010/main" val="3559985303"/>
              </p:ext>
            </p:extLst>
          </p:nvPr>
        </p:nvGraphicFramePr>
        <p:xfrm>
          <a:off x="458552" y="509072"/>
          <a:ext cx="11661728" cy="457200"/>
        </p:xfrm>
        <a:graphic>
          <a:graphicData uri="http://schemas.openxmlformats.org/drawingml/2006/table">
            <a:tbl>
              <a:tblPr firstRow="1" bandRow="1">
                <a:tableStyleId>{F5AB1C69-6EDB-4FF4-983F-18BD219EF322}</a:tableStyleId>
              </a:tblPr>
              <a:tblGrid>
                <a:gridCol w="651282">
                  <a:extLst>
                    <a:ext uri="{9D8B030D-6E8A-4147-A177-3AD203B41FA5}">
                      <a16:colId xmlns:a16="http://schemas.microsoft.com/office/drawing/2014/main" val="2915212829"/>
                    </a:ext>
                  </a:extLst>
                </a:gridCol>
                <a:gridCol w="1034133">
                  <a:extLst>
                    <a:ext uri="{9D8B030D-6E8A-4147-A177-3AD203B41FA5}">
                      <a16:colId xmlns:a16="http://schemas.microsoft.com/office/drawing/2014/main" val="1263731317"/>
                    </a:ext>
                  </a:extLst>
                </a:gridCol>
                <a:gridCol w="1050437">
                  <a:extLst>
                    <a:ext uri="{9D8B030D-6E8A-4147-A177-3AD203B41FA5}">
                      <a16:colId xmlns:a16="http://schemas.microsoft.com/office/drawing/2014/main" val="3493424009"/>
                    </a:ext>
                  </a:extLst>
                </a:gridCol>
                <a:gridCol w="829190">
                  <a:extLst>
                    <a:ext uri="{9D8B030D-6E8A-4147-A177-3AD203B41FA5}">
                      <a16:colId xmlns:a16="http://schemas.microsoft.com/office/drawing/2014/main" val="578596613"/>
                    </a:ext>
                  </a:extLst>
                </a:gridCol>
                <a:gridCol w="1806427">
                  <a:extLst>
                    <a:ext uri="{9D8B030D-6E8A-4147-A177-3AD203B41FA5}">
                      <a16:colId xmlns:a16="http://schemas.microsoft.com/office/drawing/2014/main" val="710035722"/>
                    </a:ext>
                  </a:extLst>
                </a:gridCol>
                <a:gridCol w="1610085">
                  <a:extLst>
                    <a:ext uri="{9D8B030D-6E8A-4147-A177-3AD203B41FA5}">
                      <a16:colId xmlns:a16="http://schemas.microsoft.com/office/drawing/2014/main" val="1371902183"/>
                    </a:ext>
                  </a:extLst>
                </a:gridCol>
                <a:gridCol w="1456255">
                  <a:extLst>
                    <a:ext uri="{9D8B030D-6E8A-4147-A177-3AD203B41FA5}">
                      <a16:colId xmlns:a16="http://schemas.microsoft.com/office/drawing/2014/main" val="1814095484"/>
                    </a:ext>
                  </a:extLst>
                </a:gridCol>
                <a:gridCol w="748638">
                  <a:extLst>
                    <a:ext uri="{9D8B030D-6E8A-4147-A177-3AD203B41FA5}">
                      <a16:colId xmlns:a16="http://schemas.microsoft.com/office/drawing/2014/main" val="2001367833"/>
                    </a:ext>
                  </a:extLst>
                </a:gridCol>
                <a:gridCol w="1128085">
                  <a:extLst>
                    <a:ext uri="{9D8B030D-6E8A-4147-A177-3AD203B41FA5}">
                      <a16:colId xmlns:a16="http://schemas.microsoft.com/office/drawing/2014/main" val="2964666558"/>
                    </a:ext>
                  </a:extLst>
                </a:gridCol>
                <a:gridCol w="1347196">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15.12.2025 11:40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IFADAH#</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rPr>
                        <a:t>2602822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Hand &amp; Finger </a:t>
                      </a:r>
                    </a:p>
                    <a:p>
                      <a:r>
                        <a:rPr kumimoji="0" lang="en-US" sz="1200" b="1" u="none" strike="noStrike" kern="1200" cap="none" spc="0" normalizeH="0" baseline="0" noProof="0" dirty="0">
                          <a:ln>
                            <a:noFill/>
                          </a:ln>
                          <a:solidFill>
                            <a:srgbClr val="4472C4"/>
                          </a:solidFill>
                          <a:effectLst/>
                          <a:uLnTx/>
                          <a:uFillTx/>
                        </a:rPr>
                        <a:t>Fracture (LWC)</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dirty="0">
                          <a:ln>
                            <a:noFill/>
                          </a:ln>
                          <a:solidFill>
                            <a:srgbClr val="4472C4"/>
                          </a:solidFill>
                          <a:effectLst/>
                          <a:uLnTx/>
                          <a:uFillTx/>
                          <a:latin typeface="+mn-lt"/>
                          <a:ea typeface="+mn-ea"/>
                          <a:cs typeface="+mn-cs"/>
                        </a:rPr>
                        <a:t>Removing liner Nimr </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7" name="Picture 16">
            <a:extLst>
              <a:ext uri="{FF2B5EF4-FFF2-40B4-BE49-F238E27FC236}">
                <a16:creationId xmlns:a16="http://schemas.microsoft.com/office/drawing/2014/main" id="{4E1493AA-FB97-44B9-4F7F-A15D4F57A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071" y="6552518"/>
            <a:ext cx="5590517" cy="377985"/>
          </a:xfrm>
          <a:prstGeom prst="rect">
            <a:avLst/>
          </a:prstGeom>
        </p:spPr>
      </p:pic>
      <p:pic>
        <p:nvPicPr>
          <p:cNvPr id="3" name="Picture 2">
            <a:extLst>
              <a:ext uri="{FF2B5EF4-FFF2-40B4-BE49-F238E27FC236}">
                <a16:creationId xmlns:a16="http://schemas.microsoft.com/office/drawing/2014/main" id="{28DEA8DF-DE4A-EEEF-C307-F182C8A4EA3E}"/>
              </a:ext>
            </a:extLst>
          </p:cNvPr>
          <p:cNvPicPr>
            <a:picLocks noChangeAspect="1"/>
          </p:cNvPicPr>
          <p:nvPr/>
        </p:nvPicPr>
        <p:blipFill>
          <a:blip r:embed="rId4"/>
          <a:stretch>
            <a:fillRect/>
          </a:stretch>
        </p:blipFill>
        <p:spPr>
          <a:xfrm>
            <a:off x="8319347" y="1283521"/>
            <a:ext cx="3723967" cy="228600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278933" y="3234847"/>
            <a:ext cx="345259" cy="457200"/>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98BB3406-A0BA-7D55-0D2A-0B41EFC47E98}"/>
              </a:ext>
            </a:extLst>
          </p:cNvPr>
          <p:cNvPicPr preferRelativeResize="0">
            <a:picLocks/>
          </p:cNvPicPr>
          <p:nvPr/>
        </p:nvPicPr>
        <p:blipFill>
          <a:blip r:embed="rId5"/>
          <a:stretch>
            <a:fillRect/>
          </a:stretch>
        </p:blipFill>
        <p:spPr>
          <a:xfrm>
            <a:off x="8319347" y="3835620"/>
            <a:ext cx="3706649" cy="2229305"/>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377627" y="5865927"/>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6206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92988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93F142F8-8D2A-4B87-B1BD-0FE006F34D7D}"/>
</file>

<file path=customXml/itemProps2.xml><?xml version="1.0" encoding="utf-8"?>
<ds:datastoreItem xmlns:ds="http://schemas.openxmlformats.org/officeDocument/2006/customXml" ds:itemID="{54646D26-157D-44AC-B55D-03AB911255CF}"/>
</file>

<file path=customXml/itemProps3.xml><?xml version="1.0" encoding="utf-8"?>
<ds:datastoreItem xmlns:ds="http://schemas.openxmlformats.org/officeDocument/2006/customXml" ds:itemID="{DDC5EBD2-5950-4D6F-AD4C-78E9BCA32CEB}"/>
</file>

<file path=docProps/app.xml><?xml version="1.0" encoding="utf-8"?>
<Properties xmlns="http://schemas.openxmlformats.org/officeDocument/2006/extended-properties" xmlns:vt="http://schemas.openxmlformats.org/officeDocument/2006/docPropsVTypes">
  <TotalTime>14</TotalTime>
  <Words>460</Words>
  <Application>Microsoft Office PowerPoint</Application>
  <PresentationFormat>Widescreen</PresentationFormat>
  <Paragraphs>48</Paragraphs>
  <Slides>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Calibri</vt:lpstr>
      <vt:lpstr>Calibri Light</vt:lpstr>
      <vt:lpstr>Gill Sans</vt:lpstr>
      <vt:lpstr>Segoe UI</vt:lpstr>
      <vt:lpstr>Tahoma</vt:lpstr>
      <vt:lpstr>Times New Roman</vt:lpstr>
      <vt:lpstr>2_Office Theme</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LTI_21_ Finger was pinched between an extension tool and the pusher plate</dc:title>
  <dc:creator>Rawahi, Ahmed MSE34</dc:creator>
  <cp:lastModifiedBy>Rawahi, Ahmed MSE34</cp:lastModifiedBy>
  <cp:revision>2</cp:revision>
  <dcterms:created xsi:type="dcterms:W3CDTF">2026-01-13T10:48:12Z</dcterms:created>
  <dcterms:modified xsi:type="dcterms:W3CDTF">2026-01-13T11:02:16Z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