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7"/>
  </p:notesMasterIdLst>
  <p:sldIdLst>
    <p:sldId id="2147482453" r:id="rId5"/>
    <p:sldId id="214748245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ABD15-6481-4B64-9818-41EA055A9997}" type="datetimeFigureOut">
              <a:rPr lang="en-US" smtClean="0"/>
              <a:t>03/02/2026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48881-324A-4214-B873-D8618F506553}" type="slidenum">
              <a:rPr lang="en-US" smtClean="0"/>
              <a:t>‹#›</a:t>
            </a:fld>
            <a:endParaRPr lang="en-US"/>
          </a:p>
        </p:txBody>
      </p:sp>
    </p:spTree>
    <p:extLst>
      <p:ext uri="{BB962C8B-B14F-4D97-AF65-F5344CB8AC3E}">
        <p14:creationId xmlns:p14="http://schemas.microsoft.com/office/powerpoint/2010/main" val="116902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4.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69875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48320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33371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54042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19011"/>
            <a:ext cx="11082528" cy="384721"/>
          </a:xfrm>
        </p:spPr>
        <p:txBody>
          <a:bodyPr vert="horz" wrap="square" lIns="0" tIns="0" rIns="0" bIns="0" rtlCol="0" anchor="b" anchorCtr="0">
            <a:sp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03861"/>
            <a:ext cx="11082528" cy="276999"/>
          </a:xfrm>
          <a:prstGeom prst="rect">
            <a:avLst/>
          </a:prstGeom>
        </p:spPr>
        <p:txBody>
          <a:bodyPr vert="horz" wrap="square" lIns="0" tIns="0" rIns="0" bIns="0" rtlCol="0">
            <a:sp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100584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199139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03/02/2026</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05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97905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092568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635654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907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9382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33828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03/02/2026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00023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03/02/2026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6"/>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71072995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4301177"/>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114300" indent="-114300">
              <a:defRPr/>
            </a:pPr>
            <a:r>
              <a:rPr lang="en-US" sz="1200" dirty="0">
                <a:solidFill>
                  <a:prstClr val="black"/>
                </a:solidFill>
                <a:latin typeface="Calibri" panose="020F0502020204030204"/>
                <a:ea typeface="宋体" panose="02010600030101010101" pitchFamily="2" charset="-122"/>
              </a:rPr>
              <a:t>   During Slickline rig-up phase after lowering an assembled pressure control equipment (PCE) set by crane to align with the X-mass tree inside a deep cellar, the injured person was standing on a cellar platform trying to connect the PCE, he found difficulties to align the connection. He gave a signal to the banksman to lift the PCE , during this process the PCE touched cellar grating frame causing a dislodged of cellar grating frame and struck the IP right index finger against the PCE connection, resulting in Fracture Finger. </a:t>
            </a:r>
          </a:p>
          <a:p>
            <a:pPr marL="114300" indent="-114300">
              <a:defRPr/>
            </a:pPr>
            <a:endParaRPr kumimoji="0" lang="en-GB" altLang="zh-CN" sz="11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lvl="0" indent="-285750" algn="just">
              <a:buFont typeface="Arial" panose="020B0604020202020204" pitchFamily="34" charset="0"/>
              <a:buChar char="•"/>
              <a:defRPr/>
            </a:pPr>
            <a:r>
              <a:rPr lang="en-US" altLang="zh-CN" sz="1200" dirty="0">
                <a:solidFill>
                  <a:prstClr val="black"/>
                </a:solidFill>
                <a:latin typeface="Calibri" panose="020F0502020204030204"/>
                <a:ea typeface="宋体" panose="02010600030101010101" pitchFamily="2" charset="-122"/>
              </a:rPr>
              <a:t>SOP and risk assessment did not fully address rig up process in deep cellar.</a:t>
            </a:r>
          </a:p>
          <a:p>
            <a:pPr lvl="0" indent="-285750" algn="just">
              <a:buFont typeface="Arial" panose="020B0604020202020204" pitchFamily="34" charset="0"/>
              <a:buChar char="•"/>
              <a:defRPr/>
            </a:pPr>
            <a:r>
              <a:rPr lang="en-US" altLang="zh-CN" sz="1200" dirty="0">
                <a:solidFill>
                  <a:prstClr val="black"/>
                </a:solidFill>
                <a:latin typeface="Calibri" panose="020F0502020204030204"/>
                <a:ea typeface="宋体" panose="02010600030101010101" pitchFamily="2" charset="-122"/>
              </a:rPr>
              <a:t>Zone management was not managed properly.</a:t>
            </a:r>
          </a:p>
          <a:p>
            <a:pPr lvl="0" indent="-285750" algn="just">
              <a:buFont typeface="Arial" panose="020B0604020202020204" pitchFamily="34" charset="0"/>
              <a:buChar char="•"/>
              <a:defRPr/>
            </a:pPr>
            <a:r>
              <a:rPr lang="en-US" altLang="zh-CN" sz="1200" dirty="0">
                <a:solidFill>
                  <a:prstClr val="black"/>
                </a:solidFill>
                <a:latin typeface="Calibri" panose="020F0502020204030204"/>
                <a:ea typeface="宋体" panose="02010600030101010101" pitchFamily="2" charset="-122"/>
              </a:rPr>
              <a:t>The IP was in the line of fire.</a:t>
            </a:r>
          </a:p>
          <a:p>
            <a:pPr lvl="0" indent="-285750" algn="just">
              <a:buFont typeface="Arial" panose="020B0604020202020204" pitchFamily="34" charset="0"/>
              <a:buChar char="•"/>
              <a:defRPr/>
            </a:pPr>
            <a:r>
              <a:rPr lang="en-US" altLang="zh-CN" sz="1200" dirty="0">
                <a:solidFill>
                  <a:prstClr val="black"/>
                </a:solidFill>
                <a:latin typeface="Calibri" panose="020F0502020204030204"/>
                <a:ea typeface="宋体" panose="02010600030101010101" pitchFamily="2" charset="-122"/>
              </a:rPr>
              <a:t>The TBT covered the rig-up activity but did not emphasize on the Hands-off </a:t>
            </a:r>
          </a:p>
          <a:p>
            <a:pPr lvl="0" indent="-285750" algn="just">
              <a:buFont typeface="Arial" panose="020B0604020202020204" pitchFamily="34" charset="0"/>
              <a:buChar char="•"/>
              <a:defRPr/>
            </a:pPr>
            <a:r>
              <a:rPr lang="en-US" altLang="zh-CN" sz="1200" dirty="0">
                <a:solidFill>
                  <a:prstClr val="black"/>
                </a:solidFill>
                <a:latin typeface="Calibri" panose="020F0502020204030204"/>
                <a:ea typeface="宋体" panose="02010600030101010101" pitchFamily="2" charset="-122"/>
              </a:rPr>
              <a:t>Walk the line was not properly conducted to avoid touching the cellar grating frame.</a:t>
            </a:r>
          </a:p>
          <a:p>
            <a:pPr lvl="0" indent="-285750" algn="just">
              <a:buFont typeface="Arial" panose="020B0604020202020204" pitchFamily="34" charset="0"/>
              <a:buChar char="•"/>
              <a:defRPr/>
            </a:pPr>
            <a:r>
              <a:rPr lang="en-US" altLang="zh-CN" sz="1200" dirty="0">
                <a:solidFill>
                  <a:prstClr val="black"/>
                </a:solidFill>
                <a:latin typeface="Calibri" panose="020F0502020204030204"/>
                <a:ea typeface="宋体" panose="02010600030101010101" pitchFamily="2" charset="-122"/>
              </a:rPr>
              <a:t>Failed to identify abnormal situation during rig-up. </a:t>
            </a:r>
          </a:p>
          <a:p>
            <a:pPr lvl="0" algn="just">
              <a:defRPr/>
            </a:pPr>
            <a:endParaRPr kumimoji="0" lang="en-US" sz="1050" b="0" i="0" u="none" strike="noStrike" kern="1200" cap="none" spc="0" normalizeH="0" baseline="0" noProof="0" dirty="0">
              <a:ln>
                <a:noFill/>
              </a:ln>
              <a:solidFill>
                <a:srgbClr val="3F3F3F"/>
              </a:solidFill>
              <a:effectLst/>
              <a:uLnTx/>
              <a:uFillTx/>
              <a:latin typeface="Segoe UI"/>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Your learning from this incident: </a:t>
            </a:r>
          </a:p>
          <a:p>
            <a:pPr indent="-285750" algn="just">
              <a:buFont typeface="Arial" panose="020B0604020202020204" pitchFamily="34" charset="0"/>
              <a:buChar char="•"/>
              <a:defRPr/>
            </a:pPr>
            <a:r>
              <a:rPr lang="en-US" sz="1200" dirty="0">
                <a:solidFill>
                  <a:prstClr val="black"/>
                </a:solidFill>
                <a:latin typeface="Calibri" panose="020F0502020204030204"/>
                <a:ea typeface="宋体" panose="02010600030101010101" pitchFamily="2" charset="-122"/>
              </a:rPr>
              <a:t>Ensure SOP and risk assessment address site-specific rig-up conditions such as rig up in deep cellars.</a:t>
            </a:r>
          </a:p>
          <a:p>
            <a:pPr indent="-285750" algn="just">
              <a:buFont typeface="Arial" panose="020B0604020202020204" pitchFamily="34" charset="0"/>
              <a:buChar char="•"/>
              <a:defRPr/>
            </a:pPr>
            <a:r>
              <a:rPr lang="en-US" sz="1200" dirty="0">
                <a:solidFill>
                  <a:prstClr val="black"/>
                </a:solidFill>
                <a:latin typeface="Calibri" panose="020F0502020204030204"/>
                <a:ea typeface="宋体" panose="02010600030101010101" pitchFamily="2" charset="-122"/>
              </a:rPr>
              <a:t>Ensure interaction risks like PCE contacting grating frames are considered during area preparation.</a:t>
            </a:r>
          </a:p>
          <a:p>
            <a:pPr indent="-285750" algn="just">
              <a:buFont typeface="Arial" panose="020B0604020202020204" pitchFamily="34" charset="0"/>
              <a:buChar char="•"/>
              <a:defRPr/>
            </a:pPr>
            <a:r>
              <a:rPr lang="en-US" sz="1200" dirty="0">
                <a:solidFill>
                  <a:prstClr val="black"/>
                </a:solidFill>
                <a:latin typeface="Calibri" panose="020F0502020204030204"/>
                <a:ea typeface="宋体" panose="02010600030101010101" pitchFamily="2" charset="-122"/>
              </a:rPr>
              <a:t>Ensure to get out of the cellar whenever there is a movement of load.</a:t>
            </a:r>
          </a:p>
          <a:p>
            <a:pPr indent="-285750" algn="just">
              <a:buFont typeface="Arial" panose="020B0604020202020204" pitchFamily="34" charset="0"/>
              <a:buChar char="•"/>
              <a:defRPr/>
            </a:pPr>
            <a:r>
              <a:rPr lang="en-US" sz="1200" dirty="0">
                <a:solidFill>
                  <a:prstClr val="black"/>
                </a:solidFill>
                <a:latin typeface="Calibri" panose="020F0502020204030204"/>
                <a:ea typeface="宋体" panose="02010600030101010101" pitchFamily="2" charset="-122"/>
              </a:rPr>
              <a:t>Ensure toolbox talks emphasize the hands-off rule.</a:t>
            </a:r>
          </a:p>
          <a:p>
            <a:pPr indent="-285750" algn="just">
              <a:buFont typeface="Arial" panose="020B0604020202020204" pitchFamily="34" charset="0"/>
              <a:buChar char="•"/>
              <a:defRPr/>
            </a:pPr>
            <a:r>
              <a:rPr lang="en-US" sz="1200" dirty="0">
                <a:solidFill>
                  <a:prstClr val="black"/>
                </a:solidFill>
                <a:latin typeface="Calibri" panose="020F0502020204030204"/>
                <a:ea typeface="宋体" panose="02010600030101010101" pitchFamily="2" charset="-122"/>
              </a:rPr>
              <a:t>Ensure final checks verify that grating frames cannot move or contact PCE during operation.</a:t>
            </a:r>
          </a:p>
          <a:p>
            <a:pPr indent="-285750" algn="just">
              <a:buFont typeface="Arial" panose="020B0604020202020204" pitchFamily="34" charset="0"/>
              <a:buChar char="•"/>
              <a:defRPr/>
            </a:pPr>
            <a:r>
              <a:rPr lang="en-US" sz="1200" dirty="0">
                <a:solidFill>
                  <a:prstClr val="black"/>
                </a:solidFill>
                <a:latin typeface="Calibri" panose="020F0502020204030204"/>
                <a:ea typeface="宋体" panose="02010600030101010101" pitchFamily="2" charset="-122"/>
              </a:rPr>
              <a:t>Ensure abnormal situations are identified early and work is stopped to reassess risk.</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Segoe UI"/>
              </a:rPr>
              <a:t>Rig </a:t>
            </a:r>
            <a:r>
              <a:rPr lang="en-US" b="1" dirty="0">
                <a:solidFill>
                  <a:srgbClr val="FF0000"/>
                </a:solidFill>
                <a:latin typeface="Calibri" panose="020F0502020204030204"/>
                <a:cs typeface="Segoe UI"/>
              </a:rPr>
              <a:t>O</a:t>
            </a:r>
            <a:r>
              <a:rPr kumimoji="0" lang="en-US" sz="1800" b="1" i="0" u="none" strike="noStrike" kern="1200" cap="none" spc="0" normalizeH="0" baseline="0" noProof="0" dirty="0" err="1">
                <a:ln>
                  <a:noFill/>
                </a:ln>
                <a:solidFill>
                  <a:srgbClr val="FF0000"/>
                </a:solidFill>
                <a:effectLst/>
                <a:uLnTx/>
                <a:uFillTx/>
                <a:latin typeface="Calibri" panose="020F0502020204030204"/>
                <a:ea typeface="+mn-ea"/>
                <a:cs typeface="Segoe UI"/>
              </a:rPr>
              <a:t>perators</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Segoe UI"/>
              </a:rPr>
              <a:t>, Driller, Assistant Driller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15889" y="6179651"/>
            <a:ext cx="7791263" cy="338554"/>
          </a:xfrm>
          <a:prstGeom prst="rect">
            <a:avLst/>
          </a:prstGeom>
          <a:solidFill>
            <a:schemeClr val="accent1"/>
          </a:solidFill>
        </p:spPr>
        <p:txBody>
          <a:bodyPr wrap="square" rtlCol="0">
            <a:spAutoFit/>
          </a:bodyPr>
          <a:lstStyle/>
          <a:p>
            <a:pPr algn="ctr" fontAlgn="base">
              <a:spcBef>
                <a:spcPct val="0"/>
              </a:spcBef>
              <a:spcAft>
                <a:spcPct val="0"/>
              </a:spcAft>
              <a:defRPr/>
            </a:pPr>
            <a:r>
              <a:rPr lang="en-US" sz="1600" b="1" dirty="0">
                <a:solidFill>
                  <a:srgbClr val="FFFF00"/>
                </a:solidFill>
                <a:latin typeface="Tahoma" pitchFamily="34" charset="0"/>
                <a:ea typeface="MS PGothic" pitchFamily="34" charset="-128"/>
              </a:rPr>
              <a:t>Proper zone management in workplace </a:t>
            </a:r>
          </a:p>
        </p:txBody>
      </p:sp>
      <p:graphicFrame>
        <p:nvGraphicFramePr>
          <p:cNvPr id="6" name="Table 5">
            <a:extLst>
              <a:ext uri="{FF2B5EF4-FFF2-40B4-BE49-F238E27FC236}">
                <a16:creationId xmlns:a16="http://schemas.microsoft.com/office/drawing/2014/main" id="{19716BC4-5EC5-8E87-9486-5D20C06820A5}"/>
              </a:ext>
            </a:extLst>
          </p:cNvPr>
          <p:cNvGraphicFramePr>
            <a:graphicFrameLocks noGrp="1"/>
          </p:cNvGraphicFramePr>
          <p:nvPr>
            <p:extLst>
              <p:ext uri="{D42A27DB-BD31-4B8C-83A1-F6EECF244321}">
                <p14:modId xmlns:p14="http://schemas.microsoft.com/office/powerpoint/2010/main" val="4018355098"/>
              </p:ext>
            </p:extLst>
          </p:nvPr>
        </p:nvGraphicFramePr>
        <p:xfrm>
          <a:off x="458552" y="509072"/>
          <a:ext cx="11661728" cy="457200"/>
        </p:xfrm>
        <a:graphic>
          <a:graphicData uri="http://schemas.openxmlformats.org/drawingml/2006/table">
            <a:tbl>
              <a:tblPr firstRow="1" bandRow="1">
                <a:tableStyleId>{F5AB1C69-6EDB-4FF4-983F-18BD219EF322}</a:tableStyleId>
              </a:tblPr>
              <a:tblGrid>
                <a:gridCol w="651282">
                  <a:extLst>
                    <a:ext uri="{9D8B030D-6E8A-4147-A177-3AD203B41FA5}">
                      <a16:colId xmlns:a16="http://schemas.microsoft.com/office/drawing/2014/main" val="2915212829"/>
                    </a:ext>
                  </a:extLst>
                </a:gridCol>
                <a:gridCol w="1034133">
                  <a:extLst>
                    <a:ext uri="{9D8B030D-6E8A-4147-A177-3AD203B41FA5}">
                      <a16:colId xmlns:a16="http://schemas.microsoft.com/office/drawing/2014/main" val="1263731317"/>
                    </a:ext>
                  </a:extLst>
                </a:gridCol>
                <a:gridCol w="1050437">
                  <a:extLst>
                    <a:ext uri="{9D8B030D-6E8A-4147-A177-3AD203B41FA5}">
                      <a16:colId xmlns:a16="http://schemas.microsoft.com/office/drawing/2014/main" val="3493424009"/>
                    </a:ext>
                  </a:extLst>
                </a:gridCol>
                <a:gridCol w="839714">
                  <a:extLst>
                    <a:ext uri="{9D8B030D-6E8A-4147-A177-3AD203B41FA5}">
                      <a16:colId xmlns:a16="http://schemas.microsoft.com/office/drawing/2014/main" val="578596613"/>
                    </a:ext>
                  </a:extLst>
                </a:gridCol>
                <a:gridCol w="1795903">
                  <a:extLst>
                    <a:ext uri="{9D8B030D-6E8A-4147-A177-3AD203B41FA5}">
                      <a16:colId xmlns:a16="http://schemas.microsoft.com/office/drawing/2014/main" val="710035722"/>
                    </a:ext>
                  </a:extLst>
                </a:gridCol>
                <a:gridCol w="1610085">
                  <a:extLst>
                    <a:ext uri="{9D8B030D-6E8A-4147-A177-3AD203B41FA5}">
                      <a16:colId xmlns:a16="http://schemas.microsoft.com/office/drawing/2014/main" val="1371902183"/>
                    </a:ext>
                  </a:extLst>
                </a:gridCol>
                <a:gridCol w="1456255">
                  <a:extLst>
                    <a:ext uri="{9D8B030D-6E8A-4147-A177-3AD203B41FA5}">
                      <a16:colId xmlns:a16="http://schemas.microsoft.com/office/drawing/2014/main" val="1814095484"/>
                    </a:ext>
                  </a:extLst>
                </a:gridCol>
                <a:gridCol w="748638">
                  <a:extLst>
                    <a:ext uri="{9D8B030D-6E8A-4147-A177-3AD203B41FA5}">
                      <a16:colId xmlns:a16="http://schemas.microsoft.com/office/drawing/2014/main" val="2001367833"/>
                    </a:ext>
                  </a:extLst>
                </a:gridCol>
                <a:gridCol w="1128085">
                  <a:extLst>
                    <a:ext uri="{9D8B030D-6E8A-4147-A177-3AD203B41FA5}">
                      <a16:colId xmlns:a16="http://schemas.microsoft.com/office/drawing/2014/main" val="2964666558"/>
                    </a:ext>
                  </a:extLst>
                </a:gridCol>
                <a:gridCol w="1347196">
                  <a:extLst>
                    <a:ext uri="{9D8B030D-6E8A-4147-A177-3AD203B41FA5}">
                      <a16:colId xmlns:a16="http://schemas.microsoft.com/office/drawing/2014/main" val="695451150"/>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30.12.2025 14:00 hrs</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IFADAH#</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latin typeface="+mn-lt"/>
                          <a:ea typeface="+mn-ea"/>
                          <a:cs typeface="+mn-cs"/>
                        </a:rPr>
                        <a:t>LTI#22</a:t>
                      </a:r>
                      <a:endParaRPr kumimoji="0" lang="en-US" sz="1200" b="1" u="none" strike="noStrike" kern="1200" cap="none" spc="0" normalizeH="0" baseline="0" noProof="0" dirty="0">
                        <a:ln>
                          <a:noFill/>
                        </a:ln>
                        <a:solidFill>
                          <a:srgbClr val="4472C4"/>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dirty="0">
                          <a:ln>
                            <a:noFill/>
                          </a:ln>
                          <a:solidFill>
                            <a:srgbClr val="4472C4"/>
                          </a:solidFill>
                          <a:effectLst/>
                          <a:uLnTx/>
                          <a:uFillTx/>
                          <a:latin typeface="+mn-lt"/>
                          <a:ea typeface="+mn-ea"/>
                          <a:cs typeface="+mn-cs"/>
                        </a:rPr>
                        <a:t>26176710</a:t>
                      </a:r>
                      <a:r>
                        <a:rPr kumimoji="0" lang="en-US" sz="1200" b="1" u="none" strike="noStrike" kern="1200" cap="none" spc="0" normalizeH="0" baseline="0" noProof="0" dirty="0">
                          <a:ln>
                            <a:noFill/>
                          </a:ln>
                          <a:solidFill>
                            <a:srgbClr val="4472C4"/>
                          </a:solidFill>
                          <a:effectLst/>
                          <a:uLnTx/>
                          <a:uFillTx/>
                          <a:latin typeface="+mn-lt"/>
                          <a:ea typeface="+mn-ea"/>
                          <a:cs typeface="+mn-cs"/>
                        </a:rPr>
                        <a:t> </a:t>
                      </a:r>
                      <a:r>
                        <a:rPr kumimoji="0" lang="en-US" sz="1200" b="1" u="none" strike="noStrike" kern="1200" cap="none" spc="0" normalizeH="0" baseline="0" noProof="0" dirty="0">
                          <a:ln>
                            <a:noFill/>
                          </a:ln>
                          <a:solidFill>
                            <a:srgbClr val="4472C4"/>
                          </a:solidFill>
                          <a:effectLst/>
                          <a:uLnTx/>
                          <a:uFillTx/>
                        </a:rPr>
                        <a:t>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Struck By</a:t>
                      </a:r>
                    </a:p>
                    <a:p>
                      <a:r>
                        <a:rPr kumimoji="0" lang="en-US" sz="1200" b="1" u="none" strike="noStrike" kern="1200" cap="none" spc="0" normalizeH="0" baseline="0" noProof="0" dirty="0">
                          <a:ln>
                            <a:noFill/>
                          </a:ln>
                          <a:solidFill>
                            <a:srgbClr val="4472C4"/>
                          </a:solidFill>
                          <a:effectLst/>
                          <a:uLnTx/>
                          <a:uFillTx/>
                        </a:rPr>
                        <a:t>LWC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3P</a:t>
                      </a:r>
                    </a:p>
                    <a:p>
                      <a:r>
                        <a:rPr kumimoji="0" lang="en-GB" sz="1200" b="1" u="none" strike="noStrike" kern="1200" cap="none" spc="0" normalizeH="0" baseline="0" noProof="0" dirty="0">
                          <a:ln>
                            <a:noFill/>
                          </a:ln>
                          <a:solidFill>
                            <a:srgbClr val="4472C4"/>
                          </a:solidFill>
                          <a:effectLst/>
                          <a:uLnTx/>
                          <a:uFillTx/>
                          <a:latin typeface="+mn-lt"/>
                        </a:rPr>
                        <a:t>C3P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dirty="0">
                          <a:ln>
                            <a:noFill/>
                          </a:ln>
                          <a:solidFill>
                            <a:srgbClr val="4472C4"/>
                          </a:solidFill>
                          <a:effectLst/>
                          <a:uLnTx/>
                          <a:uFillTx/>
                          <a:latin typeface="+mn-lt"/>
                          <a:ea typeface="+mn-ea"/>
                          <a:cs typeface="+mn-cs"/>
                        </a:rPr>
                        <a:t>Rig Up  </a:t>
                      </a:r>
                    </a:p>
                    <a:p>
                      <a:r>
                        <a:rPr kumimoji="0" lang="en-GB" sz="1200" b="1" u="none" strike="noStrike" kern="1200" cap="none" spc="0" normalizeH="0" baseline="0" dirty="0">
                          <a:ln>
                            <a:noFill/>
                          </a:ln>
                          <a:solidFill>
                            <a:srgbClr val="4472C4"/>
                          </a:solidFill>
                          <a:effectLst/>
                          <a:uLnTx/>
                          <a:uFillTx/>
                          <a:latin typeface="+mn-lt"/>
                          <a:ea typeface="+mn-ea"/>
                          <a:cs typeface="+mn-cs"/>
                        </a:rPr>
                        <a:t>Fahud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pic>
        <p:nvPicPr>
          <p:cNvPr id="17" name="Picture 16">
            <a:extLst>
              <a:ext uri="{FF2B5EF4-FFF2-40B4-BE49-F238E27FC236}">
                <a16:creationId xmlns:a16="http://schemas.microsoft.com/office/drawing/2014/main" id="{4E1493AA-FB97-44B9-4F7F-A15D4F57AE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071" y="6552518"/>
            <a:ext cx="5590517" cy="377985"/>
          </a:xfrm>
          <a:prstGeom prst="rect">
            <a:avLst/>
          </a:prstGeom>
        </p:spPr>
      </p:pic>
      <p:pic>
        <p:nvPicPr>
          <p:cNvPr id="3" name="Picture 2" descr="A person wearing a hard hat and sunglasses touching a green and green pipe&#10;&#10;AI-generated content may be incorrect.">
            <a:extLst>
              <a:ext uri="{FF2B5EF4-FFF2-40B4-BE49-F238E27FC236}">
                <a16:creationId xmlns:a16="http://schemas.microsoft.com/office/drawing/2014/main" id="{01C86F4B-C20E-5EF1-1707-607ACE022C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6887" y="1310132"/>
            <a:ext cx="2144188" cy="2256440"/>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9096887" y="3146336"/>
            <a:ext cx="345259" cy="457200"/>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5" name="Picture 4" descr="A person in safety vest and hard hat standing next to a green fire hydrant">
            <a:extLst>
              <a:ext uri="{FF2B5EF4-FFF2-40B4-BE49-F238E27FC236}">
                <a16:creationId xmlns:a16="http://schemas.microsoft.com/office/drawing/2014/main" id="{32253E48-A05F-B11B-28FF-D00B21DA21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940" b="9940"/>
          <a:stretch/>
        </p:blipFill>
        <p:spPr>
          <a:xfrm>
            <a:off x="9096887" y="3717555"/>
            <a:ext cx="2144188" cy="2256440"/>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8966981" y="5516795"/>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8090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883F2B-B3CE-4AB4-AB99-0AA90A5717A9}"/>
              </a:ext>
            </a:extLst>
          </p:cNvPr>
          <p:cNvSpPr/>
          <p:nvPr/>
        </p:nvSpPr>
        <p:spPr>
          <a:xfrm>
            <a:off x="631902" y="2644170"/>
            <a:ext cx="10928195" cy="15696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ptos" panose="02110004020202020204"/>
              </a:rPr>
              <a:t>Disclaimer </a:t>
            </a:r>
            <a:endParaRPr lang="en-US" sz="1200" dirty="0">
              <a:solidFill>
                <a:prstClr val="black"/>
              </a:solidFill>
              <a:latin typeface="Aptos" panose="02110004020202020204"/>
            </a:endParaRPr>
          </a:p>
          <a:p>
            <a:r>
              <a:rPr lang="en-US" sz="1200" dirty="0">
                <a:solidFill>
                  <a:prstClr val="black"/>
                </a:solidFill>
                <a:latin typeface="Aptos" panose="02110004020202020204"/>
              </a:rPr>
              <a:t>This document is made available for information only and on the condition that (</a:t>
            </a:r>
            <a:r>
              <a:rPr lang="en-US" sz="1200" dirty="0" err="1">
                <a:solidFill>
                  <a:prstClr val="black"/>
                </a:solidFill>
                <a:latin typeface="Aptos" panose="02110004020202020204"/>
              </a:rPr>
              <a:t>i</a:t>
            </a:r>
            <a:r>
              <a:rPr lang="en-US" sz="1200" dirty="0">
                <a:solidFill>
                  <a:prstClr val="black"/>
                </a:solidFill>
                <a:latin typeface="Aptos" panose="02110004020202020204"/>
              </a:rPr>
              <a:t>) it may not be relied upon by anyone, in the conduct of their own operations or otherwise; (ii) neither the [PDO] company issuing this document nor any other person or company concerned with furnishing information or data used herein (A) is liable for its accuracy or completeness, or for any advice given in or any omission from this document, or for any consequences whatsoever resulting directly or indirectly from any use made of this document by any person, even if there was a failure to exercise reasonable care on the part of the issuing company or any other person or company as aforesaid; or (B) make any claim, representation or warranty, express or implied, that acting in accordance with this document will produce any particular results with regard to the subject matter contained herein or satisfy the requirements of any applicable federal, state or local laws and regulations; and (iii) nothing in this document constitutes technical advice, if such advice is required it should be sought from a qualified professional adviser.</a:t>
            </a:r>
          </a:p>
        </p:txBody>
      </p:sp>
    </p:spTree>
    <p:extLst>
      <p:ext uri="{BB962C8B-B14F-4D97-AF65-F5344CB8AC3E}">
        <p14:creationId xmlns:p14="http://schemas.microsoft.com/office/powerpoint/2010/main" val="11362103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92990</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6D025E-8D0D-48E7-979A-6520E76EC995}">
  <ds:schemaRefs>
    <ds:schemaRef ds:uri="http://www.w3.org/XML/1998/namespace"/>
    <ds:schemaRef ds:uri="4880E4F8-4B7D-4BDD-91E3-E10D47036ECA"/>
    <ds:schemaRef ds:uri="http://purl.org/dc/elements/1.1/"/>
    <ds:schemaRef ds:uri="http://schemas.microsoft.com/office/2006/documentManagement/types"/>
    <ds:schemaRef ds:uri="http://purl.org/dc/dcmitype/"/>
    <ds:schemaRef ds:uri="http://schemas.microsoft.com/sharepoint/v3/fields"/>
    <ds:schemaRef ds:uri="9d51eac6-a7d5-47f5-a119-63d146adb134"/>
    <ds:schemaRef ds:uri="http://schemas.microsoft.com/office/2006/metadata/properties"/>
    <ds:schemaRef ds:uri="http://schemas.microsoft.com/sharepoint/v3"/>
    <ds:schemaRef ds:uri="http://purl.org/dc/terms/"/>
    <ds:schemaRef ds:uri="http://schemas.microsoft.com/office/infopath/2007/PartnerControls"/>
    <ds:schemaRef ds:uri="http://schemas.openxmlformats.org/package/2006/metadata/core-properties"/>
    <ds:schemaRef ds:uri="4880e4f8-4b7d-4bdd-91e3-e10d47036eca"/>
  </ds:schemaRefs>
</ds:datastoreItem>
</file>

<file path=customXml/itemProps2.xml><?xml version="1.0" encoding="utf-8"?>
<ds:datastoreItem xmlns:ds="http://schemas.openxmlformats.org/officeDocument/2006/customXml" ds:itemID="{C499547E-4E01-4BAF-99BA-5DA8948892B2}">
  <ds:schemaRefs>
    <ds:schemaRef ds:uri="http://schemas.microsoft.com/sharepoint/v3/contenttype/forms"/>
  </ds:schemaRefs>
</ds:datastoreItem>
</file>

<file path=customXml/itemProps3.xml><?xml version="1.0" encoding="utf-8"?>
<ds:datastoreItem xmlns:ds="http://schemas.openxmlformats.org/officeDocument/2006/customXml" ds:itemID="{ACB7A873-3925-4EB4-B144-2DF58B35AF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TotalTime>
  <Words>676</Words>
  <Application>Microsoft Office PowerPoint</Application>
  <PresentationFormat>Widescreen</PresentationFormat>
  <Paragraphs>53</Paragraphs>
  <Slides>2</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2" baseType="lpstr">
      <vt:lpstr>Aptos</vt:lpstr>
      <vt:lpstr>Arial</vt:lpstr>
      <vt:lpstr>Calibri</vt:lpstr>
      <vt:lpstr>Calibri Light</vt:lpstr>
      <vt:lpstr>Gill Sans</vt:lpstr>
      <vt:lpstr>Segoe UI</vt:lpstr>
      <vt:lpstr>Tahoma</vt:lpstr>
      <vt:lpstr>Times New Roman</vt:lpstr>
      <vt:lpstr>2_Office Theme</vt:lpstr>
      <vt:lpstr>think-cell Slide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LTI_22 cellar grating frame drop and hit IP finger </dc:title>
  <dc:creator>Rawahi, Ahmed MSE34</dc:creator>
  <cp:lastModifiedBy>Rawahi, Ahmed MSE34</cp:lastModifiedBy>
  <cp:revision>4</cp:revision>
  <dcterms:created xsi:type="dcterms:W3CDTF">2026-02-02T07:29:58Z</dcterms:created>
  <dcterms:modified xsi:type="dcterms:W3CDTF">2026-02-03T09:28:15Z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