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D625F-D0B2-4D87-8FDA-C294F42D7118}" type="datetimeFigureOut">
              <a:rPr lang="en-US" smtClean="0"/>
              <a:t>12/01/2026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D496-85EE-4011-B285-31E294BF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8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042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03861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61622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6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6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53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5" y="1400415"/>
            <a:ext cx="8207784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What happened?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During Rig move activity of Rig main carrier along the graded road between Rahab and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Ghanuq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, the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rigconvoy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passed beneath an 33kV overhead power line (OHL) before the Rahab–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Dhiab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road junction. Due to a steep road gradient, the rig carrier was unable to proceed forward, and the team decided to reverse it to a safer position. While reversing, the rig carrier came to a halt directly beneath the OHL (12.08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mtrs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). In an attempt to stabilize and realign the carrier on the slope, the crew activated the hydraulic jacks to support the carrier. While engaging the jacks , the rear top point of the carrier possibly entered in the electromagnetic field of the energized OHL and tripped the power resulting in a deferment.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Rig move route survey and pre-move assurance verification; the associated risk related to the powerhead lines were clearly identified but the risk of interference with the powerline magnetic field due to low clearance was overlooked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 ( only 1.18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mtrs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)   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o physical barrier (goalpost/kicker bar) was installed to control proximity to the OHL.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The Overhead line was not deisolated while the rig was passing under the load.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No power-isolation confirmation was obtained prior to passing under OHL.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Unsafe decision to park and stabilize the carrier beneath energized lines without reassessment or updated risk controls.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+mn-cs"/>
              </a:rPr>
              <a:t>Your learning from this incident..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Always ensure all pre-move hazards identified in surveys (especially OHL isolation and support-equipment readiness) are verified and closed before movement.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Always ensure dynamic risk assessment is conducted whenever conditions change, such as delayed equipment, darkness, or terrain deviation.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Always ensure goalposts or kicker bars are installed and physically checked at every OHL crossing and get necessary clearances.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Always ensure Stop-Work authority is exercised when safety barriers or conditions are compromised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.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595785" y="5709840"/>
            <a:ext cx="751214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Always Ensure to maintain minimum clearance while passing underneath an Overhead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53F38-E5E5-EDF7-4D87-E776C93B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468" y="1066800"/>
            <a:ext cx="3407847" cy="2163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663FD-5C1F-522C-27FD-916FF83D42DA}"/>
              </a:ext>
            </a:extLst>
          </p:cNvPr>
          <p:cNvSpPr txBox="1"/>
          <p:nvPr/>
        </p:nvSpPr>
        <p:spPr>
          <a:xfrm>
            <a:off x="8781530" y="3230699"/>
            <a:ext cx="31157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Rig main carrier parked underneath 33kV OHL without minimum clearance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grpSp>
        <p:nvGrpSpPr>
          <p:cNvPr id="6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69390" y="1226291"/>
            <a:ext cx="310746" cy="537468"/>
            <a:chOff x="3504" y="544"/>
            <a:chExt cx="2287" cy="1855"/>
          </a:xfrm>
        </p:grpSpPr>
        <p:sp>
          <p:nvSpPr>
            <p:cNvPr id="16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04238F4-B496-964C-826C-2F155A6A80E6}"/>
              </a:ext>
            </a:extLst>
          </p:cNvPr>
          <p:cNvSpPr txBox="1"/>
          <p:nvPr/>
        </p:nvSpPr>
        <p:spPr>
          <a:xfrm>
            <a:off x="8635468" y="4117325"/>
            <a:ext cx="3556532" cy="19543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Minimum clearance while passing underneath powerlines  on even surface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794B09-D045-D479-D797-A1739DD7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16" t="49520" r="32007" b="36381"/>
          <a:stretch/>
        </p:blipFill>
        <p:spPr>
          <a:xfrm>
            <a:off x="8866992" y="5094515"/>
            <a:ext cx="2944798" cy="631651"/>
          </a:xfrm>
          <a:prstGeom prst="rect">
            <a:avLst/>
          </a:prstGeom>
        </p:spPr>
      </p:pic>
      <p:sp>
        <p:nvSpPr>
          <p:cNvPr id="21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760204" y="4516884"/>
            <a:ext cx="346720" cy="361509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89EEB6-5D77-B3E0-F6F6-649EC55D3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82229"/>
              </p:ext>
            </p:extLst>
          </p:nvPr>
        </p:nvGraphicFramePr>
        <p:xfrm>
          <a:off x="258452" y="511775"/>
          <a:ext cx="1155333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4521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0674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3467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23.10.2025 17:30 hrs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IFADAH#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HiPo#32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25566322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OHL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Oil Deferment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0P 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Rig Move 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Marmul 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C1FA65F-93AD-C48C-5BB1-D3A665EA2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138" y="6429632"/>
            <a:ext cx="559051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Effective Learning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 make sure learning is translated to the site day to day activities , please answer the below questions 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5" y="1755021"/>
            <a:ext cx="111344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learning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can be implemented at site ?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Institutionalize a “Pre-Move Readiness Verification Walkdown”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involving the Rig Manager, Rig Move Supervisor, and PDO Electrical team before every move, physically confirming OHL isolation, goalpost installation, and slope control readiness before release.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Embed dynamic risk assessment checkpoints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during rig moves, at any change in terrain, light condition, or delay, the RMS must initiate a stop, reassess, and re-brief before proceeding.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Integrate electromagnetic induction awareness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into daily toolbox talks and weekly safety meetings, using visual aids and past-incident references to reinforce crew understanding.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Adopt a “Barrier Confirmation Checklist”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site, each OHL crossing to be verified and signed off by both Rig Manager and Electrical Representative prior to movement.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can you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sustain the action ?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Include OHL-related assurance in the monthly inspection and PDO rig-move audit schedule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ensuring every move demonstrates physical validation evidence and closure of all identified risks.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Maintain continuous competency reinforcement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by tracking attendance and performance in induction, refresher, and learning modules on OHL hazards and Stop-Work culture.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Ensure leadership verification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through quarterly management field visits, verifying that Stop-Work authority is exercised and that physical barriers and risk reassessments are practiced consistently.</a:t>
            </a: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92982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EBD2E4D-2E9E-4B23-B553-6D68F6E9C884}"/>
</file>

<file path=customXml/itemProps2.xml><?xml version="1.0" encoding="utf-8"?>
<ds:datastoreItem xmlns:ds="http://schemas.openxmlformats.org/officeDocument/2006/customXml" ds:itemID="{A9E0FC1B-F584-42C9-AD82-2B487AE2CEB7}"/>
</file>

<file path=customXml/itemProps3.xml><?xml version="1.0" encoding="utf-8"?>
<ds:datastoreItem xmlns:ds="http://schemas.openxmlformats.org/officeDocument/2006/customXml" ds:itemID="{A1BF0959-AA80-4996-AC2F-C2158910CF71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865</Words>
  <Application>Microsoft Office PowerPoint</Application>
  <PresentationFormat>Widescreen</PresentationFormat>
  <Paragraphs>79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MS PGothic</vt:lpstr>
      <vt:lpstr>Abadi</vt:lpstr>
      <vt:lpstr>Aptos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1_Office Theme</vt:lpstr>
      <vt:lpstr>think-cell Slide</vt:lpstr>
      <vt:lpstr>PowerPoint Presentation</vt:lpstr>
      <vt:lpstr>   Effective Learning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_HiPo_32, Electrical overhead line trip during rig move</dc:title>
  <dc:creator>Rawahi, Ahmed MSE34</dc:creator>
  <cp:lastModifiedBy>Rawahi, Ahmed MSE34</cp:lastModifiedBy>
  <cp:revision>2</cp:revision>
  <dcterms:created xsi:type="dcterms:W3CDTF">2026-01-12T09:52:25Z</dcterms:created>
  <dcterms:modified xsi:type="dcterms:W3CDTF">2026-01-12T10:28:07Z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