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5"/>
  </p:notesMasterIdLst>
  <p:sldIdLst>
    <p:sldId id="2147482453" r:id="rId3"/>
    <p:sldId id="35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3A8A4-D0C8-4051-A51E-DD562E1BD101}" type="datetimeFigureOut">
              <a:rPr lang="en-US" smtClean="0"/>
              <a:t>03/02/2026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884549-4A0E-4994-8580-22B88B890217}" type="slidenum">
              <a:rPr lang="en-US" smtClean="0"/>
              <a:t>‹#›</a:t>
            </a:fld>
            <a:endParaRPr lang="en-US"/>
          </a:p>
        </p:txBody>
      </p:sp>
    </p:spTree>
    <p:extLst>
      <p:ext uri="{BB962C8B-B14F-4D97-AF65-F5344CB8AC3E}">
        <p14:creationId xmlns:p14="http://schemas.microsoft.com/office/powerpoint/2010/main" val="236516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07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07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07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07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07898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1130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04399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54042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100584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3521055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101001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753182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662522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4074785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09763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784621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14176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03/02/2026</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040209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829602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4285641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869247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50829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28169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50108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7866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36560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1747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8651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00978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231155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03/02/2026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pic>
        <p:nvPicPr>
          <p:cNvPr id="14" name="Picture 13">
            <a:extLst>
              <a:ext uri="{FF2B5EF4-FFF2-40B4-BE49-F238E27FC236}">
                <a16:creationId xmlns:a16="http://schemas.microsoft.com/office/drawing/2014/main" id="{EE91D670-1898-0B94-6E6A-2D7A084D04EB}"/>
              </a:ext>
            </a:extLst>
          </p:cNvPr>
          <p:cNvPicPr>
            <a:picLocks noChangeAspect="1"/>
          </p:cNvPicPr>
          <p:nvPr userDrawn="1"/>
        </p:nvPicPr>
        <p:blipFill>
          <a:blip r:embed="rId13"/>
          <a:stretch>
            <a:fillRect/>
          </a:stretch>
        </p:blipFill>
        <p:spPr>
          <a:xfrm>
            <a:off x="2006" y="0"/>
            <a:ext cx="390525" cy="6858000"/>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12" name="Picture 11" descr="A white and yellow sign with black text&#10;&#10;Description automatically generated">
            <a:extLst>
              <a:ext uri="{FF2B5EF4-FFF2-40B4-BE49-F238E27FC236}">
                <a16:creationId xmlns:a16="http://schemas.microsoft.com/office/drawing/2014/main" id="{5A2538C3-2BC2-866E-9A87-405DC16A7A38}"/>
              </a:ext>
            </a:extLst>
          </p:cNvPr>
          <p:cNvPicPr>
            <a:picLocks noChangeAspect="1"/>
          </p:cNvPicPr>
          <p:nvPr userDrawn="1"/>
        </p:nvPicPr>
        <p:blipFill>
          <a:blip r:embed="rId14"/>
          <a:stretch>
            <a:fillRect/>
          </a:stretch>
        </p:blipFill>
        <p:spPr>
          <a:xfrm>
            <a:off x="9287487" y="6115050"/>
            <a:ext cx="2343150" cy="742950"/>
          </a:xfrm>
          <a:prstGeom prst="rect">
            <a:avLst/>
          </a:prstGeom>
        </p:spPr>
      </p:pic>
    </p:spTree>
    <p:extLst>
      <p:ext uri="{BB962C8B-B14F-4D97-AF65-F5344CB8AC3E}">
        <p14:creationId xmlns:p14="http://schemas.microsoft.com/office/powerpoint/2010/main" val="8872320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75383" y="1401877"/>
            <a:ext cx="7791263" cy="515064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a:defRPr/>
            </a:pPr>
            <a:r>
              <a:rPr lang="en-US" sz="1200" dirty="0">
                <a:solidFill>
                  <a:prstClr val="black"/>
                </a:solidFill>
                <a:latin typeface="Calibri" panose="020F0502020204030204"/>
                <a:ea typeface="宋体" panose="02010600030101010101" pitchFamily="2" charset="-122"/>
              </a:rPr>
              <a:t>Operations were underway to make up the 6 1/8" directional BHA. At the time of the incident, the </a:t>
            </a:r>
            <a:r>
              <a:rPr lang="en-US" sz="1200" dirty="0" err="1">
                <a:solidFill>
                  <a:prstClr val="black"/>
                </a:solidFill>
                <a:latin typeface="Calibri" panose="020F0502020204030204"/>
                <a:ea typeface="宋体" panose="02010600030101010101" pitchFamily="2" charset="-122"/>
              </a:rPr>
              <a:t>iCruise</a:t>
            </a:r>
            <a:r>
              <a:rPr lang="en-US" sz="1200" dirty="0">
                <a:solidFill>
                  <a:prstClr val="black"/>
                </a:solidFill>
                <a:latin typeface="Calibri" panose="020F0502020204030204"/>
                <a:ea typeface="宋体" panose="02010600030101010101" pitchFamily="2" charset="-122"/>
              </a:rPr>
              <a:t> assembly was already suspended vertically on the rig floor. While attempting to lift the assembly to the rotary table, the lifting sub passed through the closed hydraulic elevators. As a result, the assembly lost stability, leaned toward the catwalk side, and ultimately fell to the ground in the designated “No-Go Zone.” Fortunately, there were no injuries to personnel, and no equipment damage was reported</a:t>
            </a:r>
            <a:r>
              <a:rPr lang="en-US" sz="1200" dirty="0">
                <a:solidFill>
                  <a:prstClr val="black"/>
                </a:solidFill>
              </a:rPr>
              <a:t>.</a:t>
            </a:r>
            <a:endParaRPr kumimoji="0" lang="en-GB" altLang="zh-CN" sz="11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lvl="0" indent="-171450">
              <a:spcBef>
                <a:spcPct val="20000"/>
              </a:spcBef>
              <a:buFont typeface="Arial" panose="020B0604020202020204" pitchFamily="34" charset="0"/>
              <a:buChar char="•"/>
              <a:defRPr/>
            </a:pPr>
            <a:r>
              <a:rPr lang="en-US" sz="1200" dirty="0">
                <a:solidFill>
                  <a:prstClr val="black"/>
                </a:solidFill>
              </a:rPr>
              <a:t>During operations, a 4" EU insert was mistakenly used in place of the required 4" IU insert, which originated from incorrect parts being ordered several years ago and remaining in inventory without proper identification.</a:t>
            </a:r>
          </a:p>
          <a:p>
            <a:pPr marL="171450" lvl="0" indent="-171450">
              <a:spcBef>
                <a:spcPct val="20000"/>
              </a:spcBef>
              <a:buFont typeface="Arial" panose="020B0604020202020204" pitchFamily="34" charset="0"/>
              <a:buChar char="•"/>
              <a:defRPr/>
            </a:pPr>
            <a:r>
              <a:rPr lang="en-US" sz="1200" dirty="0">
                <a:solidFill>
                  <a:prstClr val="black"/>
                </a:solidFill>
              </a:rPr>
              <a:t>Although the Driller performed a fit check, the insert size was not verified against specifications, and no caliper measurement was conducted. The crew relied on the elevator’s “green” latch indicator.</a:t>
            </a:r>
          </a:p>
          <a:p>
            <a:pPr marL="171450" lvl="0" indent="-171450">
              <a:spcBef>
                <a:spcPct val="20000"/>
              </a:spcBef>
              <a:buFont typeface="Arial" panose="020B0604020202020204" pitchFamily="34" charset="0"/>
              <a:buChar char="•"/>
              <a:defRPr/>
            </a:pPr>
            <a:r>
              <a:rPr lang="en-US" sz="1200" dirty="0">
                <a:solidFill>
                  <a:prstClr val="black"/>
                </a:solidFill>
              </a:rPr>
              <a:t>Absence of physical measurement as a standard practice, due to the repetitive use of the same equipment across drilling programs. Lack of thorough insert inspection using calipers to confirm correct sizing.</a:t>
            </a:r>
          </a:p>
          <a:p>
            <a:pPr marL="171450" lvl="0" indent="-171450">
              <a:spcBef>
                <a:spcPct val="20000"/>
              </a:spcBef>
              <a:buFont typeface="Arial" panose="020B0604020202020204" pitchFamily="34" charset="0"/>
              <a:buChar char="•"/>
              <a:defRPr/>
            </a:pPr>
            <a:r>
              <a:rPr lang="en-US" sz="1200" dirty="0">
                <a:solidFill>
                  <a:prstClr val="black"/>
                </a:solidFill>
              </a:rPr>
              <a:t>Gaps in SOPs and JSAs, which do not explicitly require physical verification of elevator and lifting sub-sizes.</a:t>
            </a:r>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F3F3F"/>
              </a:solidFill>
              <a:effectLst/>
              <a:uLnTx/>
              <a:uFillTx/>
              <a:latin typeface="Segoe UI"/>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Reflective question : </a:t>
            </a:r>
          </a:p>
          <a:p>
            <a:pPr marL="171450" lvl="0" indent="-171450">
              <a:spcBef>
                <a:spcPct val="20000"/>
              </a:spcBef>
              <a:buFont typeface="Arial" panose="020B0604020202020204" pitchFamily="34" charset="0"/>
              <a:buChar char="•"/>
              <a:defRPr/>
            </a:pPr>
            <a:r>
              <a:rPr lang="en-US" sz="1200" dirty="0">
                <a:solidFill>
                  <a:prstClr val="black"/>
                </a:solidFill>
              </a:rPr>
              <a:t>The Rig Manager (RM) and Driller (DRL) </a:t>
            </a:r>
            <a:r>
              <a:rPr lang="en-GB" sz="1200" dirty="0">
                <a:solidFill>
                  <a:prstClr val="black"/>
                </a:solidFill>
              </a:rPr>
              <a:t>shall ensure that the correct insert size is installed in the elevator before commencing any operation in the </a:t>
            </a:r>
            <a:r>
              <a:rPr lang="en-US" sz="1200" dirty="0">
                <a:solidFill>
                  <a:prstClr val="black"/>
                </a:solidFill>
              </a:rPr>
              <a:t>planning phase.</a:t>
            </a:r>
          </a:p>
          <a:p>
            <a:pPr marL="171450" lvl="0" indent="-171450">
              <a:spcBef>
                <a:spcPct val="20000"/>
              </a:spcBef>
              <a:buFont typeface="Arial" panose="020B0604020202020204" pitchFamily="34" charset="0"/>
              <a:buChar char="•"/>
              <a:defRPr/>
            </a:pPr>
            <a:r>
              <a:rPr lang="en-US" sz="1200" dirty="0">
                <a:solidFill>
                  <a:prstClr val="black"/>
                </a:solidFill>
              </a:rPr>
              <a:t>All inserts</a:t>
            </a:r>
            <a:r>
              <a:rPr lang="en-US" sz="1200" b="1" dirty="0">
                <a:solidFill>
                  <a:prstClr val="black"/>
                </a:solidFill>
              </a:rPr>
              <a:t> </a:t>
            </a:r>
            <a:r>
              <a:rPr lang="en-US" sz="1200" dirty="0">
                <a:solidFill>
                  <a:prstClr val="black"/>
                </a:solidFill>
              </a:rPr>
              <a:t>must</a:t>
            </a:r>
            <a:r>
              <a:rPr lang="en-US" sz="1200" b="1" dirty="0">
                <a:solidFill>
                  <a:prstClr val="black"/>
                </a:solidFill>
              </a:rPr>
              <a:t> </a:t>
            </a:r>
            <a:r>
              <a:rPr lang="en-US" sz="1200" dirty="0">
                <a:solidFill>
                  <a:prstClr val="black"/>
                </a:solidFill>
              </a:rPr>
              <a:t>undergo a comprehensive physical inspection, including precise measurement using a caliper, to confirm compatibility with the intended tools or Bottom Hole Assembly (BHA).</a:t>
            </a:r>
          </a:p>
          <a:p>
            <a:pPr marL="171450" lvl="0" indent="-171450">
              <a:spcBef>
                <a:spcPct val="20000"/>
              </a:spcBef>
              <a:buFont typeface="Arial" panose="020B0604020202020204" pitchFamily="34" charset="0"/>
              <a:buChar char="•"/>
              <a:defRPr/>
            </a:pPr>
            <a:r>
              <a:rPr lang="en-US" sz="1200" dirty="0">
                <a:solidFill>
                  <a:prstClr val="black"/>
                </a:solidFill>
              </a:rPr>
              <a:t>Strict zone management practices must be consistently applied to safeguard personnel and maintain a safe working environment throughout all operational phases.</a:t>
            </a:r>
          </a:p>
          <a:p>
            <a:pPr marL="171450" lvl="0" indent="-171450">
              <a:spcBef>
                <a:spcPct val="20000"/>
              </a:spcBef>
              <a:buFont typeface="Arial" panose="020B0604020202020204" pitchFamily="34" charset="0"/>
              <a:buChar char="•"/>
              <a:defRPr/>
            </a:pPr>
            <a:r>
              <a:rPr lang="en-US" sz="1200" dirty="0">
                <a:solidFill>
                  <a:prstClr val="black"/>
                </a:solidFill>
              </a:rPr>
              <a:t>Review to verify that the Material Requisition (MR) aligns with the correct part number and includes complete and detailed specifications to prevent procurement or installation errors.</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7790790" cy="400110"/>
          </a:xfrm>
          <a:prstGeom prst="rect">
            <a:avLst/>
          </a:prstGeom>
          <a:solidFill>
            <a:srgbClr val="FFC000"/>
          </a:solidFill>
        </p:spPr>
        <p:txBody>
          <a:bodyPr wrap="square">
            <a:spAutoFit/>
          </a:bodyPr>
          <a:lstStyle/>
          <a:p>
            <a:pPr lvl="0">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a:t>
            </a:r>
            <a:r>
              <a:rPr lang="en-US" sz="2000" b="1" dirty="0">
                <a:solidFill>
                  <a:srgbClr val="FF0000"/>
                </a:solidFill>
                <a:latin typeface="Arial" panose="020B0604020202020204" pitchFamily="34" charset="0"/>
                <a:cs typeface="Arial" panose="020B0604020202020204" pitchFamily="34" charset="0"/>
              </a:rPr>
              <a:t>Drillers, Assistant Drillers, Rig Managers</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501348" y="6411107"/>
            <a:ext cx="7791263" cy="338554"/>
          </a:xfrm>
          <a:prstGeom prst="rect">
            <a:avLst/>
          </a:prstGeom>
          <a:solidFill>
            <a:schemeClr val="accent1"/>
          </a:solidFill>
        </p:spPr>
        <p:txBody>
          <a:bodyPr wrap="square" rtlCol="0">
            <a:spAutoFit/>
          </a:bodyPr>
          <a:lstStyle/>
          <a:p>
            <a:pPr algn="ctr" fontAlgn="base">
              <a:spcBef>
                <a:spcPct val="0"/>
              </a:spcBef>
              <a:spcAft>
                <a:spcPct val="0"/>
              </a:spcAft>
              <a:defRPr/>
            </a:pPr>
            <a:r>
              <a:rPr lang="en-US" sz="1600" b="1" dirty="0">
                <a:solidFill>
                  <a:srgbClr val="FFFF00"/>
                </a:solidFill>
                <a:latin typeface="Tahoma" pitchFamily="34" charset="0"/>
                <a:ea typeface="MS PGothic" pitchFamily="34" charset="-128"/>
              </a:rPr>
              <a:t>Confirm equipment size using a caliper before beginning work</a:t>
            </a:r>
          </a:p>
        </p:txBody>
      </p:sp>
      <p:graphicFrame>
        <p:nvGraphicFramePr>
          <p:cNvPr id="6" name="Table 5">
            <a:extLst>
              <a:ext uri="{FF2B5EF4-FFF2-40B4-BE49-F238E27FC236}">
                <a16:creationId xmlns:a16="http://schemas.microsoft.com/office/drawing/2014/main" id="{19716BC4-5EC5-8E87-9486-5D20C06820A5}"/>
              </a:ext>
            </a:extLst>
          </p:cNvPr>
          <p:cNvGraphicFramePr>
            <a:graphicFrameLocks noGrp="1"/>
          </p:cNvGraphicFramePr>
          <p:nvPr>
            <p:extLst>
              <p:ext uri="{D42A27DB-BD31-4B8C-83A1-F6EECF244321}">
                <p14:modId xmlns:p14="http://schemas.microsoft.com/office/powerpoint/2010/main" val="3120289814"/>
              </p:ext>
            </p:extLst>
          </p:nvPr>
        </p:nvGraphicFramePr>
        <p:xfrm>
          <a:off x="458552" y="509072"/>
          <a:ext cx="11661728" cy="457200"/>
        </p:xfrm>
        <a:graphic>
          <a:graphicData uri="http://schemas.openxmlformats.org/drawingml/2006/table">
            <a:tbl>
              <a:tblPr firstRow="1" bandRow="1">
                <a:tableStyleId>{F5AB1C69-6EDB-4FF4-983F-18BD219EF322}</a:tableStyleId>
              </a:tblPr>
              <a:tblGrid>
                <a:gridCol w="651282">
                  <a:extLst>
                    <a:ext uri="{9D8B030D-6E8A-4147-A177-3AD203B41FA5}">
                      <a16:colId xmlns:a16="http://schemas.microsoft.com/office/drawing/2014/main" val="2915212829"/>
                    </a:ext>
                  </a:extLst>
                </a:gridCol>
                <a:gridCol w="1034133">
                  <a:extLst>
                    <a:ext uri="{9D8B030D-6E8A-4147-A177-3AD203B41FA5}">
                      <a16:colId xmlns:a16="http://schemas.microsoft.com/office/drawing/2014/main" val="1263731317"/>
                    </a:ext>
                  </a:extLst>
                </a:gridCol>
                <a:gridCol w="1050437">
                  <a:extLst>
                    <a:ext uri="{9D8B030D-6E8A-4147-A177-3AD203B41FA5}">
                      <a16:colId xmlns:a16="http://schemas.microsoft.com/office/drawing/2014/main" val="3493424009"/>
                    </a:ext>
                  </a:extLst>
                </a:gridCol>
                <a:gridCol w="839714">
                  <a:extLst>
                    <a:ext uri="{9D8B030D-6E8A-4147-A177-3AD203B41FA5}">
                      <a16:colId xmlns:a16="http://schemas.microsoft.com/office/drawing/2014/main" val="578596613"/>
                    </a:ext>
                  </a:extLst>
                </a:gridCol>
                <a:gridCol w="1795903">
                  <a:extLst>
                    <a:ext uri="{9D8B030D-6E8A-4147-A177-3AD203B41FA5}">
                      <a16:colId xmlns:a16="http://schemas.microsoft.com/office/drawing/2014/main" val="710035722"/>
                    </a:ext>
                  </a:extLst>
                </a:gridCol>
                <a:gridCol w="1610085">
                  <a:extLst>
                    <a:ext uri="{9D8B030D-6E8A-4147-A177-3AD203B41FA5}">
                      <a16:colId xmlns:a16="http://schemas.microsoft.com/office/drawing/2014/main" val="1371902183"/>
                    </a:ext>
                  </a:extLst>
                </a:gridCol>
                <a:gridCol w="1456255">
                  <a:extLst>
                    <a:ext uri="{9D8B030D-6E8A-4147-A177-3AD203B41FA5}">
                      <a16:colId xmlns:a16="http://schemas.microsoft.com/office/drawing/2014/main" val="1814095484"/>
                    </a:ext>
                  </a:extLst>
                </a:gridCol>
                <a:gridCol w="748638">
                  <a:extLst>
                    <a:ext uri="{9D8B030D-6E8A-4147-A177-3AD203B41FA5}">
                      <a16:colId xmlns:a16="http://schemas.microsoft.com/office/drawing/2014/main" val="2001367833"/>
                    </a:ext>
                  </a:extLst>
                </a:gridCol>
                <a:gridCol w="1128085">
                  <a:extLst>
                    <a:ext uri="{9D8B030D-6E8A-4147-A177-3AD203B41FA5}">
                      <a16:colId xmlns:a16="http://schemas.microsoft.com/office/drawing/2014/main" val="2964666558"/>
                    </a:ext>
                  </a:extLst>
                </a:gridCol>
                <a:gridCol w="1347196">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25.06.2025 10:00 hrs</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ea typeface="+mn-ea"/>
                          <a:cs typeface="+mn-cs"/>
                        </a:rPr>
                        <a:t>HiPo#19</a:t>
                      </a:r>
                      <a:endParaRPr kumimoji="0" lang="en-US" sz="1200" b="1" u="none" strike="noStrike" kern="1200" cap="none" spc="0" normalizeH="0" baseline="0" noProof="0" dirty="0">
                        <a:ln>
                          <a:noFill/>
                        </a:ln>
                        <a:solidFill>
                          <a:srgbClr val="4472C4"/>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4472C4"/>
                          </a:solidFill>
                          <a:effectLst/>
                          <a:uLnTx/>
                          <a:uFillTx/>
                          <a:latin typeface="+mn-lt"/>
                          <a:ea typeface="+mn-ea"/>
                          <a:cs typeface="+mn-cs"/>
                        </a:rPr>
                        <a:t>1179077</a:t>
                      </a:r>
                      <a:r>
                        <a:rPr kumimoji="0" lang="en-US" sz="1200" b="1" u="none" strike="noStrike" kern="1200" cap="none" spc="0" normalizeH="0" baseline="0" noProof="0" dirty="0">
                          <a:ln>
                            <a:noFill/>
                          </a:ln>
                          <a:solidFill>
                            <a:srgbClr val="4472C4"/>
                          </a:solidFill>
                          <a:effectLst/>
                          <a:uLnTx/>
                          <a:uFillTx/>
                        </a:rPr>
                        <a:t>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Drop </a:t>
                      </a:r>
                    </a:p>
                    <a:p>
                      <a:r>
                        <a:rPr kumimoji="0" lang="en-US" sz="1200" b="1" u="none" strike="noStrike" kern="1200" cap="none" spc="0" normalizeH="0" baseline="0" noProof="0" dirty="0">
                          <a:ln>
                            <a:noFill/>
                          </a:ln>
                          <a:solidFill>
                            <a:srgbClr val="4472C4"/>
                          </a:solidFill>
                          <a:effectLst/>
                          <a:uLnTx/>
                          <a:uFillTx/>
                        </a:rPr>
                        <a:t>Near miss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0P</a:t>
                      </a:r>
                    </a:p>
                    <a:p>
                      <a:r>
                        <a:rPr kumimoji="0" lang="en-GB" sz="1200" b="1" u="none" strike="noStrike" kern="1200" cap="none" spc="0" normalizeH="0" baseline="0" noProof="0" dirty="0">
                          <a:ln>
                            <a:noFill/>
                          </a:ln>
                          <a:solidFill>
                            <a:srgbClr val="4472C4"/>
                          </a:solidFill>
                          <a:effectLst/>
                          <a:uLnTx/>
                          <a:uFillTx/>
                          <a:latin typeface="+mn-lt"/>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ea typeface="+mn-ea"/>
                          <a:cs typeface="+mn-cs"/>
                        </a:rPr>
                        <a:t>PU/RIH BHA</a:t>
                      </a:r>
                      <a:r>
                        <a:rPr kumimoji="0" lang="en-US" sz="1200" b="1" u="none" strike="noStrike" kern="1200" cap="none" spc="0" normalizeH="0" baseline="0" dirty="0">
                          <a:ln>
                            <a:noFill/>
                          </a:ln>
                          <a:solidFill>
                            <a:srgbClr val="4472C4"/>
                          </a:solidFill>
                          <a:effectLst/>
                          <a:uLnTx/>
                          <a:uFillTx/>
                          <a:latin typeface="+mn-lt"/>
                          <a:ea typeface="+mn-ea"/>
                          <a:cs typeface="+mn-cs"/>
                        </a:rPr>
                        <a:t>  </a:t>
                      </a:r>
                    </a:p>
                    <a:p>
                      <a:r>
                        <a:rPr kumimoji="0" lang="en-GB" sz="1200" b="1" u="none" strike="noStrike" kern="1200" cap="none" spc="0" normalizeH="0" baseline="0" dirty="0" err="1">
                          <a:ln>
                            <a:noFill/>
                          </a:ln>
                          <a:solidFill>
                            <a:srgbClr val="4472C4"/>
                          </a:solidFill>
                          <a:effectLst/>
                          <a:uLnTx/>
                          <a:uFillTx/>
                          <a:latin typeface="+mn-lt"/>
                          <a:ea typeface="+mn-ea"/>
                          <a:cs typeface="+mn-cs"/>
                        </a:rPr>
                        <a:t>Lekhwair</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grpSp>
        <p:nvGrpSpPr>
          <p:cNvPr id="3" name="Group 2">
            <a:extLst>
              <a:ext uri="{FF2B5EF4-FFF2-40B4-BE49-F238E27FC236}">
                <a16:creationId xmlns:a16="http://schemas.microsoft.com/office/drawing/2014/main" id="{B383CC6D-65C9-193D-124E-061CFC87DB1D}"/>
              </a:ext>
            </a:extLst>
          </p:cNvPr>
          <p:cNvGrpSpPr/>
          <p:nvPr/>
        </p:nvGrpSpPr>
        <p:grpSpPr>
          <a:xfrm>
            <a:off x="8379781" y="1231905"/>
            <a:ext cx="3442186" cy="2177730"/>
            <a:chOff x="8392402" y="890747"/>
            <a:chExt cx="2970122" cy="2298391"/>
          </a:xfrm>
        </p:grpSpPr>
        <p:pic>
          <p:nvPicPr>
            <p:cNvPr id="5" name="Picture 4">
              <a:extLst>
                <a:ext uri="{FF2B5EF4-FFF2-40B4-BE49-F238E27FC236}">
                  <a16:creationId xmlns:a16="http://schemas.microsoft.com/office/drawing/2014/main" id="{8D1A36CC-C37B-34BF-077B-4CADB8E8C1A5}"/>
                </a:ext>
              </a:extLst>
            </p:cNvPr>
            <p:cNvPicPr>
              <a:picLocks noChangeAspect="1"/>
            </p:cNvPicPr>
            <p:nvPr/>
          </p:nvPicPr>
          <p:blipFill>
            <a:blip r:embed="rId3"/>
            <a:stretch>
              <a:fillRect/>
            </a:stretch>
          </p:blipFill>
          <p:spPr>
            <a:xfrm>
              <a:off x="9829000" y="890747"/>
              <a:ext cx="1533524" cy="2282514"/>
            </a:xfrm>
            <a:prstGeom prst="rect">
              <a:avLst/>
            </a:prstGeom>
          </p:spPr>
        </p:pic>
        <p:pic>
          <p:nvPicPr>
            <p:cNvPr id="16" name="Picture 15">
              <a:extLst>
                <a:ext uri="{FF2B5EF4-FFF2-40B4-BE49-F238E27FC236}">
                  <a16:creationId xmlns:a16="http://schemas.microsoft.com/office/drawing/2014/main" id="{52BB9639-07F3-EA83-1B98-CADB43CE4501}"/>
                </a:ext>
              </a:extLst>
            </p:cNvPr>
            <p:cNvPicPr>
              <a:picLocks noChangeAspect="1"/>
            </p:cNvPicPr>
            <p:nvPr/>
          </p:nvPicPr>
          <p:blipFill>
            <a:blip r:embed="rId4"/>
            <a:stretch>
              <a:fillRect/>
            </a:stretch>
          </p:blipFill>
          <p:spPr>
            <a:xfrm>
              <a:off x="8392402" y="890747"/>
              <a:ext cx="1436598" cy="2298391"/>
            </a:xfrm>
            <a:prstGeom prst="rect">
              <a:avLst/>
            </a:prstGeom>
          </p:spPr>
        </p:pic>
      </p:gr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8207152" y="2839464"/>
            <a:ext cx="345259" cy="457200"/>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20" name="Picture 19">
            <a:extLst>
              <a:ext uri="{FF2B5EF4-FFF2-40B4-BE49-F238E27FC236}">
                <a16:creationId xmlns:a16="http://schemas.microsoft.com/office/drawing/2014/main" id="{818BE122-7806-4D0A-C7BB-487725EDD823}"/>
              </a:ext>
            </a:extLst>
          </p:cNvPr>
          <p:cNvPicPr>
            <a:picLocks noChangeAspect="1"/>
          </p:cNvPicPr>
          <p:nvPr/>
        </p:nvPicPr>
        <p:blipFill>
          <a:blip r:embed="rId5"/>
          <a:stretch>
            <a:fillRect/>
          </a:stretch>
        </p:blipFill>
        <p:spPr>
          <a:xfrm>
            <a:off x="8292611" y="3561337"/>
            <a:ext cx="3603462" cy="2454063"/>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8166646" y="538816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8090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883F2B-B3CE-4AB4-AB99-0AA90A5717A9}"/>
              </a:ext>
            </a:extLst>
          </p:cNvPr>
          <p:cNvSpPr/>
          <p:nvPr/>
        </p:nvSpPr>
        <p:spPr>
          <a:xfrm>
            <a:off x="496990" y="1741564"/>
            <a:ext cx="10928195" cy="1323439"/>
          </a:xfrm>
          <a:prstGeom prst="rect">
            <a:avLst/>
          </a:prstGeom>
        </p:spPr>
        <p:txBody>
          <a:bodyPr wrap="square">
            <a:spAutoFit/>
          </a:bodyPr>
          <a:lstStyle/>
          <a:p>
            <a:pPr algn="ctr"/>
            <a:r>
              <a:rPr lang="en-US" sz="1400" b="1" dirty="0"/>
              <a:t>Disclaimer </a:t>
            </a:r>
            <a:endParaRPr lang="en-US" sz="1400" dirty="0"/>
          </a:p>
          <a:p>
            <a:r>
              <a:rPr lang="en-US" sz="1100" dirty="0"/>
              <a:t>This document is made available for information only and on the condition that (</a:t>
            </a:r>
            <a:r>
              <a:rPr lang="en-US" sz="1100" dirty="0" err="1"/>
              <a:t>i</a:t>
            </a:r>
            <a:r>
              <a:rPr lang="en-US" sz="1100" dirty="0"/>
              <a:t>) it may not be relied upon by anyone, in the conduct of their own operations or otherwise; (ii) neither the [PDO] company issuing this document nor any other person or company concerned with furnishing information or data used herein (A) is liable for its accuracy or completeness, or for any advice given in or any omission from this document, or for any consequences whatsoever resulting directly or indirectly from any use made of this document by any person, even if there was a failure to exercise reasonable care on the part of the issuing company or any other person or company as aforesaid; or (B) make any claim, representation or warranty, express or implied, that acting in accordance with this document will produce any particular results with regard to the subject matter contained herein or satisfy the requirements of any applicable federal, state or local laws and regulations; and (iii) nothing in this document constitutes technical advice, if such advice is required it should be sought from a qualified professional adviser.</a:t>
            </a:r>
          </a:p>
        </p:txBody>
      </p:sp>
    </p:spTree>
    <p:extLst>
      <p:ext uri="{BB962C8B-B14F-4D97-AF65-F5344CB8AC3E}">
        <p14:creationId xmlns:p14="http://schemas.microsoft.com/office/powerpoint/2010/main" val="2560717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92992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2849D523-A795-41B1-8A59-4BDDAC8B341D}"/>
</file>

<file path=customXml/itemProps2.xml><?xml version="1.0" encoding="utf-8"?>
<ds:datastoreItem xmlns:ds="http://schemas.openxmlformats.org/officeDocument/2006/customXml" ds:itemID="{BE9BE621-0AA2-478C-BA42-D1CDBF43E02F}"/>
</file>

<file path=customXml/itemProps3.xml><?xml version="1.0" encoding="utf-8"?>
<ds:datastoreItem xmlns:ds="http://schemas.openxmlformats.org/officeDocument/2006/customXml" ds:itemID="{B3E1E3E2-F431-4DD9-8421-A26592B5A36A}"/>
</file>

<file path=docProps/app.xml><?xml version="1.0" encoding="utf-8"?>
<Properties xmlns="http://schemas.openxmlformats.org/officeDocument/2006/extended-properties" xmlns:vt="http://schemas.openxmlformats.org/officeDocument/2006/docPropsVTypes">
  <TotalTime>41</TotalTime>
  <Words>852</Words>
  <Application>Microsoft Office PowerPoint</Application>
  <PresentationFormat>Widescreen</PresentationFormat>
  <Paragraphs>55</Paragraphs>
  <Slides>2</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vt:i4>
      </vt:variant>
    </vt:vector>
  </HeadingPairs>
  <TitlesOfParts>
    <vt:vector size="13" baseType="lpstr">
      <vt:lpstr>Aptos</vt:lpstr>
      <vt:lpstr>Arial</vt:lpstr>
      <vt:lpstr>Calibri</vt:lpstr>
      <vt:lpstr>Calibri Light</vt:lpstr>
      <vt:lpstr>Gill Sans</vt:lpstr>
      <vt:lpstr>Segoe UI</vt:lpstr>
      <vt:lpstr>Tahoma</vt:lpstr>
      <vt:lpstr>Times New Roman</vt:lpstr>
      <vt:lpstr>2_Office Theme</vt:lpstr>
      <vt:lpstr>3_Office Theme</vt:lpstr>
      <vt:lpstr>think-cell Slide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Alert_ HiPo_19 _iCruise Drop from Rig Floor </dc:title>
  <dc:creator>Rawahi, Ahmed MSE34</dc:creator>
  <cp:lastModifiedBy>Rawahi, Ahmed MSE34</cp:lastModifiedBy>
  <cp:revision>4</cp:revision>
  <dcterms:created xsi:type="dcterms:W3CDTF">2026-02-03T03:52:07Z</dcterms:created>
  <dcterms:modified xsi:type="dcterms:W3CDTF">2026-02-03T04:55:01Z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