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8"/>
  </p:notesMasterIdLst>
  <p:sldIdLst>
    <p:sldId id="2147482453" r:id="rId6"/>
    <p:sldId id="35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AD446-7EDB-436D-9C9A-21242DA16ECC}" type="datetimeFigureOut">
              <a:rPr lang="en-US" smtClean="0"/>
              <a:t>03/02/2026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15089-4B3D-4327-989A-376A821AA88A}" type="slidenum">
              <a:rPr lang="en-US" smtClean="0"/>
              <a:t>‹#›</a:t>
            </a:fld>
            <a:endParaRPr lang="en-US"/>
          </a:p>
        </p:txBody>
      </p:sp>
    </p:spTree>
    <p:extLst>
      <p:ext uri="{BB962C8B-B14F-4D97-AF65-F5344CB8AC3E}">
        <p14:creationId xmlns:p14="http://schemas.microsoft.com/office/powerpoint/2010/main" val="224482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07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07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07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6.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395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2406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19678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9521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03/02/2026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699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0476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6181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59483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9690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80962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1048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61414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6145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55368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9198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410188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4280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510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1970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678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01593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29546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37620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pic>
        <p:nvPicPr>
          <p:cNvPr id="14" name="Picture 13">
            <a:extLst>
              <a:ext uri="{FF2B5EF4-FFF2-40B4-BE49-F238E27FC236}">
                <a16:creationId xmlns:a16="http://schemas.microsoft.com/office/drawing/2014/main" id="{EE91D670-1898-0B94-6E6A-2D7A084D04EB}"/>
              </a:ext>
            </a:extLst>
          </p:cNvPr>
          <p:cNvPicPr>
            <a:picLocks noChangeAspect="1"/>
          </p:cNvPicPr>
          <p:nvPr userDrawn="1"/>
        </p:nvPicPr>
        <p:blipFill>
          <a:blip r:embed="rId13"/>
          <a:stretch>
            <a:fillRect/>
          </a:stretch>
        </p:blipFill>
        <p:spPr>
          <a:xfrm>
            <a:off x="2006" y="0"/>
            <a:ext cx="390525" cy="6858000"/>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12" name="Picture 11" descr="A white and yellow sign with black text&#10;&#10;Description automatically generated">
            <a:extLst>
              <a:ext uri="{FF2B5EF4-FFF2-40B4-BE49-F238E27FC236}">
                <a16:creationId xmlns:a16="http://schemas.microsoft.com/office/drawing/2014/main" id="{5A2538C3-2BC2-866E-9A87-405DC16A7A38}"/>
              </a:ext>
            </a:extLst>
          </p:cNvPr>
          <p:cNvPicPr>
            <a:picLocks noChangeAspect="1"/>
          </p:cNvPicPr>
          <p:nvPr userDrawn="1"/>
        </p:nvPicPr>
        <p:blipFill>
          <a:blip r:embed="rId14"/>
          <a:stretch>
            <a:fillRect/>
          </a:stretch>
        </p:blipFill>
        <p:spPr>
          <a:xfrm>
            <a:off x="9287487" y="6115050"/>
            <a:ext cx="2343150" cy="742950"/>
          </a:xfrm>
          <a:prstGeom prst="rect">
            <a:avLst/>
          </a:prstGeom>
        </p:spPr>
      </p:pic>
    </p:spTree>
    <p:extLst>
      <p:ext uri="{BB962C8B-B14F-4D97-AF65-F5344CB8AC3E}">
        <p14:creationId xmlns:p14="http://schemas.microsoft.com/office/powerpoint/2010/main" val="3032574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57032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341632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r>
              <a:rPr lang="en-US" sz="1200" dirty="0">
                <a:solidFill>
                  <a:prstClr val="black"/>
                </a:solidFill>
                <a:latin typeface="Calibri" panose="020F0502020204030204"/>
                <a:ea typeface="宋体" panose="02010600030101010101" pitchFamily="2" charset="-122"/>
              </a:rPr>
              <a:t>An truck (returning empty from RIG) was involved in a side collision with a third-party Hilux pickup near the Oman Oil T-junction in Haima. At the time, the truck was exiting the Oman Oil fuel station to take a left turn onto the main road, while the Hilux pickup was approaching on the main road. According to the driver, the pickup had its right indicator on, showing/indicating the pickup would turn into the fuel station. Assuming the pickup would turn, the truck proceeded, but the Hilux continued straight and collided with the driver's side of the truck’s prime mover. </a:t>
            </a:r>
          </a:p>
          <a:p>
            <a:pPr marL="114300" marR="0" lvl="0" indent="-114300" algn="l" defTabSz="914400" rtl="0" eaLnBrk="1" fontAlgn="auto" latinLnBrk="0" hangingPunct="1">
              <a:lnSpc>
                <a:spcPct val="100000"/>
              </a:lnSpc>
              <a:spcBef>
                <a:spcPts val="0"/>
              </a:spcBef>
              <a:spcAft>
                <a:spcPts val="0"/>
              </a:spcAft>
              <a:buClrTx/>
              <a:buSzTx/>
              <a:buFontTx/>
              <a:buNone/>
              <a:tabLst/>
              <a:defRPr/>
            </a:pPr>
            <a:endParaRPr kumimoji="0" lang="en-GB" altLang="zh-CN" sz="11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indent="-171450">
              <a:buFont typeface="Arial" panose="020B0604020202020204" pitchFamily="34" charset="0"/>
              <a:buChar char="•"/>
            </a:pPr>
            <a:r>
              <a:rPr lang="en-US" sz="1200" dirty="0">
                <a:solidFill>
                  <a:prstClr val="black"/>
                </a:solidFill>
                <a:latin typeface="Calibri" panose="020F0502020204030204"/>
                <a:ea typeface="宋体" panose="02010600030101010101" pitchFamily="2" charset="-122"/>
              </a:rPr>
              <a:t>The driver did not come to a full stop at the T junction</a:t>
            </a:r>
          </a:p>
          <a:p>
            <a:pPr marL="171450" indent="-171450">
              <a:buFont typeface="Arial" panose="020B0604020202020204" pitchFamily="34" charset="0"/>
              <a:buChar char="•"/>
            </a:pPr>
            <a:r>
              <a:rPr lang="en-US" sz="1200" dirty="0">
                <a:solidFill>
                  <a:prstClr val="black"/>
                </a:solidFill>
                <a:latin typeface="Calibri" panose="020F0502020204030204"/>
                <a:ea typeface="宋体" panose="02010600030101010101" pitchFamily="2" charset="-122"/>
              </a:rPr>
              <a:t>Driver relied on the third-party vehicle’s indicator without confirming its actual movement.</a:t>
            </a:r>
          </a:p>
          <a:p>
            <a:pPr marL="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3F3F3F"/>
              </a:solidFill>
              <a:effectLst/>
              <a:uLnTx/>
              <a:uFillTx/>
              <a:latin typeface="Segoe U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latin typeface="Tahoma" pitchFamily="34" charset="0"/>
                <a:ea typeface="宋体" panose="02010600030101010101" pitchFamily="2" charset="-122"/>
              </a:rPr>
              <a:t>Reflective question </a:t>
            </a: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lvl="0" indent="-171450">
              <a:buFont typeface="Arial" panose="020B0604020202020204" pitchFamily="34" charset="0"/>
              <a:buChar char="•"/>
              <a:defRPr/>
            </a:pPr>
            <a:r>
              <a:rPr lang="en-US" sz="1200" dirty="0"/>
              <a:t>Do you ensure drivers always make a full stop and perform a 180° visual check before entering a main road?</a:t>
            </a:r>
          </a:p>
          <a:p>
            <a:pPr marL="171450" lvl="0" indent="-171450">
              <a:buFont typeface="Arial" panose="020B0604020202020204" pitchFamily="34" charset="0"/>
              <a:buChar char="•"/>
              <a:defRPr/>
            </a:pPr>
            <a:r>
              <a:rPr lang="en-US" sz="1200" dirty="0">
                <a:solidFill>
                  <a:schemeClr val="dk1"/>
                </a:solidFill>
              </a:rPr>
              <a:t>Do you ensure a full stop while approaching the T-Junction?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Segoe UI"/>
              </a:rPr>
              <a:t>Driver</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52747" y="5967743"/>
            <a:ext cx="7791263" cy="584775"/>
          </a:xfrm>
          <a:prstGeom prst="rect">
            <a:avLst/>
          </a:prstGeom>
          <a:solidFill>
            <a:schemeClr val="accent1"/>
          </a:solidFill>
        </p:spPr>
        <p:txBody>
          <a:bodyPr wrap="square" rtlCol="0">
            <a:spAutoFit/>
          </a:bodyPr>
          <a:lstStyle/>
          <a:p>
            <a:pPr algn="ctr" fontAlgn="base">
              <a:spcBef>
                <a:spcPct val="0"/>
              </a:spcBef>
              <a:spcAft>
                <a:spcPct val="0"/>
              </a:spcAft>
              <a:defRPr/>
            </a:pPr>
            <a:r>
              <a:rPr lang="en-US" sz="1600" b="1" dirty="0">
                <a:solidFill>
                  <a:srgbClr val="FFFF00"/>
                </a:solidFill>
                <a:latin typeface="Tahoma" pitchFamily="34" charset="0"/>
                <a:ea typeface="MS PGothic" pitchFamily="34" charset="-128"/>
              </a:rPr>
              <a:t>come to a full stop and check both left and right and when safe proceed with moving. </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1537970403"/>
              </p:ext>
            </p:extLst>
          </p:nvPr>
        </p:nvGraphicFramePr>
        <p:xfrm>
          <a:off x="458552" y="509072"/>
          <a:ext cx="11661728" cy="457200"/>
        </p:xfrm>
        <a:graphic>
          <a:graphicData uri="http://schemas.openxmlformats.org/drawingml/2006/table">
            <a:tbl>
              <a:tblPr firstRow="1" bandRow="1">
                <a:tableStyleId>{F5AB1C69-6EDB-4FF4-983F-18BD219EF322}</a:tableStyleId>
              </a:tblPr>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39714">
                  <a:extLst>
                    <a:ext uri="{9D8B030D-6E8A-4147-A177-3AD203B41FA5}">
                      <a16:colId xmlns:a16="http://schemas.microsoft.com/office/drawing/2014/main" val="578596613"/>
                    </a:ext>
                  </a:extLst>
                </a:gridCol>
                <a:gridCol w="1795903">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30.08.2025 08:50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HiPo#23</a:t>
                      </a:r>
                      <a:endParaRPr kumimoji="0" lang="en-US" sz="1200" b="1" u="none" strike="noStrike" kern="1200" cap="none" spc="0" normalizeH="0" baseline="0" noProof="0" dirty="0">
                        <a:ln>
                          <a:noFill/>
                        </a:ln>
                        <a:solidFill>
                          <a:srgbClr val="4472C4"/>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1180382</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noProof="0" dirty="0">
                          <a:ln>
                            <a:noFill/>
                          </a:ln>
                          <a:solidFill>
                            <a:srgbClr val="4472C4"/>
                          </a:solidFill>
                          <a:effectLst/>
                          <a:uLnTx/>
                          <a:uFillTx/>
                        </a:rPr>
                        <a:t>Third Party LTI</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1P/3A</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Driving  </a:t>
                      </a:r>
                    </a:p>
                    <a:p>
                      <a:r>
                        <a:rPr kumimoji="0" lang="en-GB" sz="1200" b="1" u="none" strike="noStrike" kern="1200" cap="none" spc="0" normalizeH="0" baseline="0" dirty="0">
                          <a:ln>
                            <a:noFill/>
                          </a:ln>
                          <a:solidFill>
                            <a:srgbClr val="4472C4"/>
                          </a:solidFill>
                          <a:effectLst/>
                          <a:uLnTx/>
                          <a:uFillTx/>
                          <a:latin typeface="+mn-lt"/>
                          <a:ea typeface="+mn-ea"/>
                          <a:cs typeface="+mn-cs"/>
                        </a:rPr>
                        <a:t>Fahud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7" name="Picture 16">
            <a:extLst>
              <a:ext uri="{FF2B5EF4-FFF2-40B4-BE49-F238E27FC236}">
                <a16:creationId xmlns:a16="http://schemas.microsoft.com/office/drawing/2014/main" id="{4E1493AA-FB97-44B9-4F7F-A15D4F57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071" y="6552518"/>
            <a:ext cx="5590517" cy="377985"/>
          </a:xfrm>
          <a:prstGeom prst="rect">
            <a:avLst/>
          </a:prstGeom>
        </p:spPr>
      </p:pic>
      <p:pic>
        <p:nvPicPr>
          <p:cNvPr id="7" name="Picture 6" descr="A white car with a wrecked front end&#10;&#10;Description automatically generated">
            <a:extLst>
              <a:ext uri="{FF2B5EF4-FFF2-40B4-BE49-F238E27FC236}">
                <a16:creationId xmlns:a16="http://schemas.microsoft.com/office/drawing/2014/main" id="{31D5F965-BF49-CF23-6FCE-FF708A090884}"/>
              </a:ext>
            </a:extLst>
          </p:cNvPr>
          <p:cNvPicPr>
            <a:picLocks noChangeAspect="1"/>
          </p:cNvPicPr>
          <p:nvPr/>
        </p:nvPicPr>
        <p:blipFill>
          <a:blip r:embed="rId4"/>
          <a:stretch>
            <a:fillRect/>
          </a:stretch>
        </p:blipFill>
        <p:spPr>
          <a:xfrm>
            <a:off x="8379781" y="1384750"/>
            <a:ext cx="3695700" cy="2085975"/>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8207152" y="2839464"/>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8" name="Picture 6" descr="T Junction Stock Illustrations – 254 T ...">
            <a:extLst>
              <a:ext uri="{FF2B5EF4-FFF2-40B4-BE49-F238E27FC236}">
                <a16:creationId xmlns:a16="http://schemas.microsoft.com/office/drawing/2014/main" id="{7CAC7EFF-8A25-B7B9-F1C9-AC8E73B3C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691" y="3771185"/>
            <a:ext cx="3731790" cy="206718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144010" y="522581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90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Reflective Questions</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sp>
        <p:nvSpPr>
          <p:cNvPr id="6" name="Rectangle 5">
            <a:extLst>
              <a:ext uri="{FF2B5EF4-FFF2-40B4-BE49-F238E27FC236}">
                <a16:creationId xmlns:a16="http://schemas.microsoft.com/office/drawing/2014/main" id="{2A4C66E9-CF65-4A0F-9A16-76B64C582F3A}"/>
              </a:ext>
            </a:extLst>
          </p:cNvPr>
          <p:cNvSpPr/>
          <p:nvPr/>
        </p:nvSpPr>
        <p:spPr>
          <a:xfrm>
            <a:off x="425605" y="496825"/>
            <a:ext cx="11650781"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mn-cs"/>
              </a:rPr>
              <a:t>As a learning from this incident and to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154968"/>
            <a:ext cx="10928195" cy="546303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ensure that the drivers are properly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trained on responding to unexpected situations like collisions?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ensure drivers perform a complete stop and visual check before entering a main road from a junction or fuel station?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ensure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drivers are briefed on safe exit procedures from fuel stations and junctions?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ensure drivers maintain a clear line of sight before entering a main road?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 you ensure Drivers are trained to accurately judge other vehicles’ speeds before merging or exiting?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70C0"/>
              </a:solidFill>
              <a:effectLst/>
              <a:highlight>
                <a:srgbClr val="FFFF00"/>
              </a:highligh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2" name="Rectangle 1">
            <a:extLst>
              <a:ext uri="{FF2B5EF4-FFF2-40B4-BE49-F238E27FC236}">
                <a16:creationId xmlns:a16="http://schemas.microsoft.com/office/drawing/2014/main" id="{4D883F2B-B3CE-4AB4-AB99-0AA90A5717A9}"/>
              </a:ext>
            </a:extLst>
          </p:cNvPr>
          <p:cNvSpPr/>
          <p:nvPr/>
        </p:nvSpPr>
        <p:spPr>
          <a:xfrm>
            <a:off x="425605" y="4266782"/>
            <a:ext cx="10928195"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ptos" panose="02110004020202020204"/>
              </a:rPr>
              <a:t>Disclaimer </a:t>
            </a:r>
            <a:endParaRPr lang="en-US" sz="1200" dirty="0">
              <a:solidFill>
                <a:prstClr val="black"/>
              </a:solidFill>
              <a:latin typeface="Aptos" panose="02110004020202020204"/>
            </a:endParaRPr>
          </a:p>
          <a:p>
            <a:r>
              <a:rPr lang="en-US" sz="1200" dirty="0">
                <a:solidFill>
                  <a:prstClr val="black"/>
                </a:solidFill>
                <a:latin typeface="Aptos" panose="02110004020202020204"/>
              </a:rPr>
              <a:t>This document is made available for information only and on the condition that (</a:t>
            </a:r>
            <a:r>
              <a:rPr lang="en-US" sz="1200" dirty="0" err="1">
                <a:solidFill>
                  <a:prstClr val="black"/>
                </a:solidFill>
                <a:latin typeface="Aptos" panose="02110004020202020204"/>
              </a:rPr>
              <a:t>i</a:t>
            </a:r>
            <a:r>
              <a:rPr lang="en-US" sz="1200" dirty="0">
                <a:solidFill>
                  <a:prstClr val="black"/>
                </a:solidFill>
                <a:latin typeface="Aptos" panose="02110004020202020204"/>
              </a:rPr>
              <a:t>) it may not be relied upon by anyone, in the conduct of their own operations or otherwise; (ii) neither the [PDO] company issuing this document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Tree>
    <p:extLst>
      <p:ext uri="{BB962C8B-B14F-4D97-AF65-F5344CB8AC3E}">
        <p14:creationId xmlns:p14="http://schemas.microsoft.com/office/powerpoint/2010/main" val="2560717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F220E6-3039-480E-B85B-7C7B5C8F5ECF}">
  <ds:schemaRefs>
    <ds:schemaRef ds:uri="9d51eac6-a7d5-47f5-a119-63d146adb134"/>
    <ds:schemaRef ds:uri="http://schemas.microsoft.com/office/2006/metadata/properties"/>
    <ds:schemaRef ds:uri="http://schemas.openxmlformats.org/package/2006/metadata/core-properties"/>
    <ds:schemaRef ds:uri="http://www.w3.org/XML/1998/namespace"/>
    <ds:schemaRef ds:uri="http://purl.org/dc/elements/1.1/"/>
    <ds:schemaRef ds:uri="http://schemas.microsoft.com/sharepoint/v3"/>
    <ds:schemaRef ds:uri="http://schemas.microsoft.com/office/2006/documentManagement/types"/>
    <ds:schemaRef ds:uri="http://purl.org/dc/terms/"/>
    <ds:schemaRef ds:uri="http://schemas.microsoft.com/office/infopath/2007/PartnerControls"/>
    <ds:schemaRef ds:uri="4880e4f8-4b7d-4bdd-91e3-e10d47036eca"/>
    <ds:schemaRef ds:uri="http://schemas.microsoft.com/sharepoint/v3/fields"/>
    <ds:schemaRef ds:uri="4880E4F8-4B7D-4BDD-91E3-E10D47036ECA"/>
    <ds:schemaRef ds:uri="http://purl.org/dc/dcmitype/"/>
  </ds:schemaRefs>
</ds:datastoreItem>
</file>

<file path=customXml/itemProps2.xml><?xml version="1.0" encoding="utf-8"?>
<ds:datastoreItem xmlns:ds="http://schemas.openxmlformats.org/officeDocument/2006/customXml" ds:itemID="{EA40DF7A-65DF-4C68-8978-0909FDE0EEE9}">
  <ds:schemaRefs>
    <ds:schemaRef ds:uri="http://schemas.microsoft.com/sharepoint/v3/contenttype/forms"/>
  </ds:schemaRefs>
</ds:datastoreItem>
</file>

<file path=customXml/itemProps3.xml><?xml version="1.0" encoding="utf-8"?>
<ds:datastoreItem xmlns:ds="http://schemas.openxmlformats.org/officeDocument/2006/customXml" ds:itemID="{28026CC4-EEC1-46D6-8E32-66A14B89F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839</Words>
  <Application>Microsoft Office PowerPoint</Application>
  <PresentationFormat>Widescreen</PresentationFormat>
  <Paragraphs>79</Paragraphs>
  <Slides>2</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14" baseType="lpstr">
      <vt:lpstr>MS PGothic</vt:lpstr>
      <vt:lpstr>Aptos</vt:lpstr>
      <vt:lpstr>Arial</vt:lpstr>
      <vt:lpstr>Calibri</vt:lpstr>
      <vt:lpstr>Calibri Light</vt:lpstr>
      <vt:lpstr>Gill Sans</vt:lpstr>
      <vt:lpstr>Segoe UI</vt:lpstr>
      <vt:lpstr>Tahoma</vt:lpstr>
      <vt:lpstr>Times New Roman</vt:lpstr>
      <vt:lpstr>1_Office Theme</vt:lpstr>
      <vt:lpstr>2_Office Theme</vt:lpstr>
      <vt:lpstr>think-cell Slide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Alert_ HiPo_23_ MVI  </dc:title>
  <dc:creator>Rawahi, Ahmed MSE34</dc:creator>
  <cp:lastModifiedBy>Rawahi, Ahmed MSE34</cp:lastModifiedBy>
  <cp:revision>3</cp:revision>
  <dcterms:created xsi:type="dcterms:W3CDTF">2026-02-02T09:37:22Z</dcterms:created>
  <dcterms:modified xsi:type="dcterms:W3CDTF">2026-02-03T09:27:32Z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