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80" r:id="rId2"/>
    <p:sldId id="214748248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A54B7-2E2B-4142-BE68-907E26B7B3AA}" type="datetimeFigureOut">
              <a:rPr lang="en-US" smtClean="0"/>
              <a:t>29/12/2025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C9F7E-2C6A-4B61-A94C-100653CBB662}" type="slidenum">
              <a:rPr lang="en-US" smtClean="0"/>
              <a:t>‹#›</a:t>
            </a:fld>
            <a:endParaRPr lang="en-US"/>
          </a:p>
        </p:txBody>
      </p:sp>
    </p:spTree>
    <p:extLst>
      <p:ext uri="{BB962C8B-B14F-4D97-AF65-F5344CB8AC3E}">
        <p14:creationId xmlns:p14="http://schemas.microsoft.com/office/powerpoint/2010/main" val="179945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6554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1850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9473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29/12/2025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5773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5865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2209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4580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9720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6982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08776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0628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29/12/2025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673806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9977" y="1506030"/>
            <a:ext cx="7709620" cy="410881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indent="-342900" rtl="1">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On 12</a:t>
            </a:r>
            <a:r>
              <a:rPr kumimoji="0" lang="en-US" sz="1050" b="0" i="0" u="none" strike="noStrike" kern="1200" cap="none" spc="0" normalizeH="0" baseline="3000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th</a:t>
            </a:r>
            <a:r>
              <a:rPr kumimoji="0" lang="en-US" sz="105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 January 2025, at approximately 08:08 hrs, a Canter, carrying three passengers, was traveling from Al Baraka Bahja yard towards Adeela. Approximately four kilometers from the Bahja roundabout, a pickup traveling on the same direction, carrying two passengers, hit the left rear corner of the Canter. Both vehicles sustained minor damages. There were no injuries reported  for any of passengers in both vehicles.</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Why it happened/Finding :</a:t>
            </a:r>
          </a:p>
          <a:p>
            <a:pPr>
              <a:defRPr/>
            </a:pPr>
            <a:endParaRPr lang="en-US" sz="1200" dirty="0">
              <a:solidFill>
                <a:prstClr val="black"/>
              </a:solidFill>
              <a:latin typeface="Calibri" panose="020F0502020204030204"/>
            </a:endParaRPr>
          </a:p>
          <a:p>
            <a:pPr indent="-285750">
              <a:buFont typeface="Arial" pitchFamily="34" charset="0"/>
              <a:buChar char="•"/>
              <a:defRPr/>
            </a:pPr>
            <a:r>
              <a:rPr lang="en-US" sz="1200" dirty="0">
                <a:solidFill>
                  <a:prstClr val="black"/>
                </a:solidFill>
                <a:latin typeface="Calibri" panose="020F0502020204030204"/>
              </a:rPr>
              <a:t>The driver failed to maintain safe distance.</a:t>
            </a:r>
          </a:p>
          <a:p>
            <a:pPr indent="-285750">
              <a:buFont typeface="Arial" pitchFamily="34" charset="0"/>
              <a:buChar char="•"/>
              <a:defRPr/>
            </a:pPr>
            <a:r>
              <a:rPr lang="en-US" sz="1200" dirty="0">
                <a:solidFill>
                  <a:prstClr val="black"/>
                </a:solidFill>
                <a:latin typeface="Calibri" panose="020F0502020204030204"/>
              </a:rPr>
              <a:t>The driver did not Apply 3 second rule</a:t>
            </a:r>
          </a:p>
          <a:p>
            <a:pPr indent="-285750">
              <a:buFont typeface="Arial" pitchFamily="34" charset="0"/>
              <a:buChar char="•"/>
              <a:defRPr/>
            </a:pPr>
            <a:r>
              <a:rPr lang="en-US" sz="1200" dirty="0">
                <a:solidFill>
                  <a:prstClr val="black"/>
                </a:solidFill>
                <a:latin typeface="Calibri" panose="020F0502020204030204"/>
              </a:rPr>
              <a:t>The driver was fatigued.</a:t>
            </a:r>
          </a:p>
          <a:p>
            <a:pPr indent="-285750">
              <a:buFont typeface="Arial" pitchFamily="34" charset="0"/>
              <a:buChar char="•"/>
              <a:defRPr/>
            </a:pPr>
            <a:r>
              <a:rPr lang="en-US" sz="1200" dirty="0">
                <a:solidFill>
                  <a:prstClr val="black"/>
                </a:solidFill>
                <a:latin typeface="Calibri" panose="020F0502020204030204"/>
              </a:rPr>
              <a:t>The driver was not informed in advance about the trip.</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Reflective Questions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How do you ensure that drivers are aware of keep safe distance while driving?</a:t>
            </a:r>
          </a:p>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How do you know that drivers are well rested and not distracted before commencing a journey?</a:t>
            </a:r>
          </a:p>
          <a:p>
            <a:pPr marL="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steps do you take to ensure your safety while driving?</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BA7F71CD-3996-A9F3-4122-6BA4FE48D313}"/>
              </a:ext>
            </a:extLst>
          </p:cNvPr>
          <p:cNvSpPr/>
          <p:nvPr/>
        </p:nvSpPr>
        <p:spPr>
          <a:xfrm>
            <a:off x="489976" y="1007066"/>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Calibri" panose="020F0502020204030204"/>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Calibri" pitchFamily="34" charset="0"/>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466854" y="6019800"/>
            <a:ext cx="7770091" cy="400110"/>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S PGothic" pitchFamily="34" charset="-128"/>
                <a:cs typeface="+mn-cs"/>
              </a:rPr>
              <a:t>Always Apply 3 Second Rule while Driving </a:t>
            </a:r>
          </a:p>
        </p:txBody>
      </p:sp>
      <p:pic>
        <p:nvPicPr>
          <p:cNvPr id="5" name="Picture 4">
            <a:extLst>
              <a:ext uri="{FF2B5EF4-FFF2-40B4-BE49-F238E27FC236}">
                <a16:creationId xmlns:a16="http://schemas.microsoft.com/office/drawing/2014/main" id="{2586DE3E-7B57-D1DE-97AA-854FE1B5AC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4272" y="6478055"/>
            <a:ext cx="5590517" cy="377985"/>
          </a:xfrm>
          <a:prstGeom prst="rect">
            <a:avLst/>
          </a:prstGeom>
        </p:spPr>
      </p:pic>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nvGraphicFramePr>
        <p:xfrm>
          <a:off x="489976" y="505178"/>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94080">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741680">
                  <a:extLst>
                    <a:ext uri="{9D8B030D-6E8A-4147-A177-3AD203B41FA5}">
                      <a16:colId xmlns:a16="http://schemas.microsoft.com/office/drawing/2014/main" val="2001367833"/>
                    </a:ext>
                  </a:extLst>
                </a:gridCol>
                <a:gridCol w="1117600">
                  <a:extLst>
                    <a:ext uri="{9D8B030D-6E8A-4147-A177-3AD203B41FA5}">
                      <a16:colId xmlns:a16="http://schemas.microsoft.com/office/drawing/2014/main" val="2964666558"/>
                    </a:ext>
                  </a:extLst>
                </a:gridCol>
                <a:gridCol w="1334674">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12/01/2025 08:08</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ea typeface="+mn-ea"/>
                          <a:cs typeface="+mn-cs"/>
                        </a:rPr>
                        <a:t>MVI</a:t>
                      </a:r>
                    </a:p>
                    <a:p>
                      <a:r>
                        <a:rPr kumimoji="0" lang="en-GB" sz="1200" b="1" u="none" strike="noStrike" kern="1200" cap="none" spc="0" normalizeH="0" baseline="0" dirty="0">
                          <a:ln>
                            <a:noFill/>
                          </a:ln>
                          <a:solidFill>
                            <a:srgbClr val="4472C4"/>
                          </a:solidFill>
                          <a:effectLst/>
                          <a:uLnTx/>
                          <a:uFillTx/>
                          <a:latin typeface="+mn-lt"/>
                          <a:ea typeface="+mn-ea"/>
                          <a:cs typeface="+mn-cs"/>
                        </a:rPr>
                        <a:t>1173896</a:t>
                      </a:r>
                      <a:r>
                        <a:rPr kumimoji="0" lang="en-US" sz="1200" b="1" u="none" strike="noStrike" kern="1200" cap="none" spc="0" normalizeH="0" baseline="0" noProof="0" dirty="0">
                          <a:ln>
                            <a:noFill/>
                          </a:ln>
                          <a:solidFill>
                            <a:srgbClr val="4472C4"/>
                          </a:solidFill>
                          <a:effectLst/>
                          <a:uLnTx/>
                          <a:uFillTx/>
                          <a:latin typeface="+mn-lt"/>
                          <a:ea typeface="+mn-ea"/>
                          <a:cs typeface="+mn-cs"/>
                        </a:rPr>
                        <a:t> </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Medium potential</a:t>
                      </a:r>
                    </a:p>
                    <a:p>
                      <a:r>
                        <a:rPr kumimoji="0" lang="en-US" sz="1200" b="1" u="none" strike="noStrike" kern="1200" cap="none" spc="0" normalizeH="0" baseline="0" noProof="0" dirty="0">
                          <a:ln>
                            <a:noFill/>
                          </a:ln>
                          <a:solidFill>
                            <a:srgbClr val="4472C4"/>
                          </a:solidFill>
                          <a:effectLst/>
                          <a:uLnTx/>
                          <a:uFillTx/>
                          <a:latin typeface="+mn-lt"/>
                        </a:rPr>
                        <a:t>Minor vehicle damage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2A</a:t>
                      </a: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dirty="0">
                          <a:ln>
                            <a:noFill/>
                          </a:ln>
                          <a:solidFill>
                            <a:srgbClr val="4472C4"/>
                          </a:solidFill>
                          <a:effectLst/>
                          <a:uLnTx/>
                          <a:uFillTx/>
                          <a:latin typeface="+mn-lt"/>
                          <a:ea typeface="+mn-ea"/>
                          <a:cs typeface="+mn-cs"/>
                        </a:rPr>
                        <a:t>Driving</a:t>
                      </a:r>
                      <a:endParaRPr kumimoji="0" lang="en-US" sz="1200" b="1" u="none" strike="noStrike" kern="1200" cap="none" spc="0" normalizeH="0" baseline="0" dirty="0">
                        <a:ln>
                          <a:noFill/>
                        </a:ln>
                        <a:solidFill>
                          <a:srgbClr val="4472C4"/>
                        </a:solidFill>
                        <a:effectLst/>
                        <a:uLnTx/>
                        <a:uFillTx/>
                        <a:latin typeface="+mn-lt"/>
                        <a:ea typeface="+mn-ea"/>
                        <a:cs typeface="+mn-cs"/>
                      </a:endParaRPr>
                    </a:p>
                    <a:p>
                      <a:r>
                        <a:rPr kumimoji="0" lang="en-US" sz="1200" b="1" u="none" strike="noStrike" kern="1200" cap="none" spc="0" normalizeH="0" baseline="0" dirty="0">
                          <a:ln>
                            <a:noFill/>
                          </a:ln>
                          <a:solidFill>
                            <a:srgbClr val="4472C4"/>
                          </a:solidFill>
                          <a:effectLst/>
                          <a:uLnTx/>
                          <a:uFillTx/>
                          <a:latin typeface="+mn-lt"/>
                          <a:ea typeface="+mn-ea"/>
                          <a:cs typeface="+mn-cs"/>
                        </a:rPr>
                        <a:t>Bahja</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grpSp>
        <p:nvGrpSpPr>
          <p:cNvPr id="6" name="Group 5">
            <a:extLst>
              <a:ext uri="{FF2B5EF4-FFF2-40B4-BE49-F238E27FC236}">
                <a16:creationId xmlns:a16="http://schemas.microsoft.com/office/drawing/2014/main" id="{EA9AD292-9CE4-0E3A-455E-2C993C70FE14}"/>
              </a:ext>
            </a:extLst>
          </p:cNvPr>
          <p:cNvGrpSpPr/>
          <p:nvPr/>
        </p:nvGrpSpPr>
        <p:grpSpPr>
          <a:xfrm>
            <a:off x="8372183" y="1337101"/>
            <a:ext cx="3671131" cy="2091899"/>
            <a:chOff x="8366759" y="1977653"/>
            <a:chExt cx="3265686" cy="1994513"/>
          </a:xfrm>
        </p:grpSpPr>
        <p:pic>
          <p:nvPicPr>
            <p:cNvPr id="13" name="Picture 12" descr="A truck on the road&#10;&#10;Description automatically generated">
              <a:extLst>
                <a:ext uri="{FF2B5EF4-FFF2-40B4-BE49-F238E27FC236}">
                  <a16:creationId xmlns:a16="http://schemas.microsoft.com/office/drawing/2014/main" id="{9D4F6608-3F7A-B083-D384-CDE082F0DA39}"/>
                </a:ext>
              </a:extLst>
            </p:cNvPr>
            <p:cNvPicPr>
              <a:picLocks noChangeAspect="1"/>
            </p:cNvPicPr>
            <p:nvPr/>
          </p:nvPicPr>
          <p:blipFill>
            <a:blip r:embed="rId4"/>
            <a:stretch>
              <a:fillRect/>
            </a:stretch>
          </p:blipFill>
          <p:spPr>
            <a:xfrm>
              <a:off x="8366759" y="1977653"/>
              <a:ext cx="1576491" cy="1994511"/>
            </a:xfrm>
            <a:prstGeom prst="rect">
              <a:avLst/>
            </a:prstGeom>
          </p:spPr>
        </p:pic>
        <p:pic>
          <p:nvPicPr>
            <p:cNvPr id="14" name="Picture 13" descr="A white car with a damaged front end&#10;&#10;Description automatically generated">
              <a:extLst>
                <a:ext uri="{FF2B5EF4-FFF2-40B4-BE49-F238E27FC236}">
                  <a16:creationId xmlns:a16="http://schemas.microsoft.com/office/drawing/2014/main" id="{DFA97AF3-A01C-D599-01B9-A28C357C2E41}"/>
                </a:ext>
              </a:extLst>
            </p:cNvPr>
            <p:cNvPicPr>
              <a:picLocks noChangeAspect="1"/>
            </p:cNvPicPr>
            <p:nvPr/>
          </p:nvPicPr>
          <p:blipFill>
            <a:blip r:embed="rId5"/>
            <a:stretch>
              <a:fillRect/>
            </a:stretch>
          </p:blipFill>
          <p:spPr>
            <a:xfrm>
              <a:off x="9958829" y="1977654"/>
              <a:ext cx="1673616" cy="1994512"/>
            </a:xfrm>
            <a:prstGeom prst="rect">
              <a:avLst/>
            </a:prstGeom>
          </p:spPr>
        </p:pic>
      </p:grpSp>
      <p:grpSp>
        <p:nvGrpSpPr>
          <p:cNvPr id="18" name="Group 131">
            <a:extLst>
              <a:ext uri="{FF2B5EF4-FFF2-40B4-BE49-F238E27FC236}">
                <a16:creationId xmlns:a16="http://schemas.microsoft.com/office/drawing/2014/main" id="{DDB6D31C-D140-0F7E-A076-9F823C2E3D75}"/>
              </a:ext>
            </a:extLst>
          </p:cNvPr>
          <p:cNvGrpSpPr>
            <a:grpSpLocks/>
          </p:cNvGrpSpPr>
          <p:nvPr/>
        </p:nvGrpSpPr>
        <p:grpSpPr bwMode="auto">
          <a:xfrm>
            <a:off x="11580743" y="2765620"/>
            <a:ext cx="336550" cy="544513"/>
            <a:chOff x="3504" y="544"/>
            <a:chExt cx="2287" cy="1855"/>
          </a:xfrm>
        </p:grpSpPr>
        <p:sp>
          <p:nvSpPr>
            <p:cNvPr id="19" name="Line 129">
              <a:extLst>
                <a:ext uri="{FF2B5EF4-FFF2-40B4-BE49-F238E27FC236}">
                  <a16:creationId xmlns:a16="http://schemas.microsoft.com/office/drawing/2014/main" id="{F587B3C3-F2DC-DCB0-AF61-52D5A40B2AC1}"/>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Line 130">
              <a:extLst>
                <a:ext uri="{FF2B5EF4-FFF2-40B4-BE49-F238E27FC236}">
                  <a16:creationId xmlns:a16="http://schemas.microsoft.com/office/drawing/2014/main" id="{C24AEE00-B820-EE89-A4FB-AD89B4DE30CF}"/>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26" name="Picture 25">
            <a:extLst>
              <a:ext uri="{FF2B5EF4-FFF2-40B4-BE49-F238E27FC236}">
                <a16:creationId xmlns:a16="http://schemas.microsoft.com/office/drawing/2014/main" id="{1DA6E32A-AB25-9C8C-9985-89F94B7348CF}"/>
              </a:ext>
            </a:extLst>
          </p:cNvPr>
          <p:cNvPicPr>
            <a:picLocks noChangeAspect="1"/>
          </p:cNvPicPr>
          <p:nvPr/>
        </p:nvPicPr>
        <p:blipFill>
          <a:blip r:embed="rId6"/>
          <a:stretch>
            <a:fillRect/>
          </a:stretch>
        </p:blipFill>
        <p:spPr>
          <a:xfrm>
            <a:off x="8671666" y="2703442"/>
            <a:ext cx="1190765" cy="702069"/>
          </a:xfrm>
          <a:prstGeom prst="rect">
            <a:avLst/>
          </a:prstGeom>
        </p:spPr>
      </p:pic>
      <p:pic>
        <p:nvPicPr>
          <p:cNvPr id="8" name="Picture 7">
            <a:extLst>
              <a:ext uri="{FF2B5EF4-FFF2-40B4-BE49-F238E27FC236}">
                <a16:creationId xmlns:a16="http://schemas.microsoft.com/office/drawing/2014/main" id="{BF656F7F-8254-2673-0F34-30C4280BE41D}"/>
              </a:ext>
            </a:extLst>
          </p:cNvPr>
          <p:cNvPicPr>
            <a:picLocks noChangeAspect="1"/>
          </p:cNvPicPr>
          <p:nvPr/>
        </p:nvPicPr>
        <p:blipFill>
          <a:blip r:embed="rId7"/>
          <a:srcRect l="10364" t="10873" r="13966" b="10873"/>
          <a:stretch/>
        </p:blipFill>
        <p:spPr>
          <a:xfrm>
            <a:off x="11381983" y="1407176"/>
            <a:ext cx="640080" cy="685800"/>
          </a:xfrm>
          <a:prstGeom prst="rect">
            <a:avLst/>
          </a:prstGeom>
        </p:spPr>
      </p:pic>
      <p:grpSp>
        <p:nvGrpSpPr>
          <p:cNvPr id="25" name="Group 24">
            <a:extLst>
              <a:ext uri="{FF2B5EF4-FFF2-40B4-BE49-F238E27FC236}">
                <a16:creationId xmlns:a16="http://schemas.microsoft.com/office/drawing/2014/main" id="{36DFB258-0F95-6303-87F6-5E06C2729035}"/>
              </a:ext>
            </a:extLst>
          </p:cNvPr>
          <p:cNvGrpSpPr/>
          <p:nvPr/>
        </p:nvGrpSpPr>
        <p:grpSpPr>
          <a:xfrm>
            <a:off x="8372183" y="3499072"/>
            <a:ext cx="3649880" cy="2520727"/>
            <a:chOff x="8372183" y="3499072"/>
            <a:chExt cx="3649880" cy="2520727"/>
          </a:xfrm>
        </p:grpSpPr>
        <p:pic>
          <p:nvPicPr>
            <p:cNvPr id="9" name="Picture 8">
              <a:extLst>
                <a:ext uri="{FF2B5EF4-FFF2-40B4-BE49-F238E27FC236}">
                  <a16:creationId xmlns:a16="http://schemas.microsoft.com/office/drawing/2014/main" id="{2F88C644-1BCB-C7ED-0725-EEB94D86E66F}"/>
                </a:ext>
              </a:extLst>
            </p:cNvPr>
            <p:cNvPicPr>
              <a:picLocks noChangeAspect="1"/>
            </p:cNvPicPr>
            <p:nvPr/>
          </p:nvPicPr>
          <p:blipFill>
            <a:blip r:embed="rId8"/>
            <a:stretch>
              <a:fillRect/>
            </a:stretch>
          </p:blipFill>
          <p:spPr>
            <a:xfrm>
              <a:off x="8372183" y="3499072"/>
              <a:ext cx="3649880" cy="2520727"/>
            </a:xfrm>
            <a:prstGeom prst="rect">
              <a:avLst/>
            </a:prstGeom>
          </p:spPr>
        </p:pic>
        <p:pic>
          <p:nvPicPr>
            <p:cNvPr id="16" name="Picture 15">
              <a:extLst>
                <a:ext uri="{FF2B5EF4-FFF2-40B4-BE49-F238E27FC236}">
                  <a16:creationId xmlns:a16="http://schemas.microsoft.com/office/drawing/2014/main" id="{D6DA80B5-1169-0AFA-0BFF-D44C9C53C048}"/>
                </a:ext>
              </a:extLst>
            </p:cNvPr>
            <p:cNvPicPr>
              <a:picLocks noChangeAspect="1"/>
            </p:cNvPicPr>
            <p:nvPr/>
          </p:nvPicPr>
          <p:blipFill>
            <a:blip r:embed="rId9"/>
            <a:srcRect l="2881"/>
            <a:stretch/>
          </p:blipFill>
          <p:spPr>
            <a:xfrm>
              <a:off x="8372183" y="3499072"/>
              <a:ext cx="3649880" cy="996728"/>
            </a:xfrm>
            <a:prstGeom prst="rect">
              <a:avLst/>
            </a:prstGeom>
          </p:spPr>
        </p:pic>
        <p:pic>
          <p:nvPicPr>
            <p:cNvPr id="21" name="Picture 20">
              <a:extLst>
                <a:ext uri="{FF2B5EF4-FFF2-40B4-BE49-F238E27FC236}">
                  <a16:creationId xmlns:a16="http://schemas.microsoft.com/office/drawing/2014/main" id="{8D628E30-C901-49E9-D1A2-D77E8DD38BEF}"/>
                </a:ext>
              </a:extLst>
            </p:cNvPr>
            <p:cNvPicPr>
              <a:picLocks noChangeAspect="1"/>
            </p:cNvPicPr>
            <p:nvPr/>
          </p:nvPicPr>
          <p:blipFill>
            <a:blip r:embed="rId10"/>
            <a:stretch>
              <a:fillRect/>
            </a:stretch>
          </p:blipFill>
          <p:spPr>
            <a:xfrm>
              <a:off x="11122853" y="5179492"/>
              <a:ext cx="579170" cy="682811"/>
            </a:xfrm>
            <a:prstGeom prst="rect">
              <a:avLst/>
            </a:prstGeom>
          </p:spPr>
        </p:pic>
      </p:grpSp>
    </p:spTree>
    <p:extLst>
      <p:ext uri="{BB962C8B-B14F-4D97-AF65-F5344CB8AC3E}">
        <p14:creationId xmlns:p14="http://schemas.microsoft.com/office/powerpoint/2010/main" val="245781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4000" b="1" dirty="0">
                <a:solidFill>
                  <a:srgbClr val="24A316"/>
                </a:solidFill>
                <a:latin typeface="Calibri" panose="020F0502020204030204"/>
                <a:ea typeface="Tahoma" panose="020B0604030504040204" pitchFamily="34" charset="0"/>
              </a:rPr>
              <a:t>Management Reflective Questions</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300741" y="6434922"/>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06944" y="634395"/>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31901" y="1502193"/>
            <a:ext cx="10928195" cy="398570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the drivers are informed well in advanced about the trip?</a:t>
            </a: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sym typeface="Wingdings" pitchFamily="2" charset="2"/>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We Ensure the drivers are aware of the safe distance (3s Rule).?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employees are aware of the importance of fatigue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Tree>
    <p:extLst>
      <p:ext uri="{BB962C8B-B14F-4D97-AF65-F5344CB8AC3E}">
        <p14:creationId xmlns:p14="http://schemas.microsoft.com/office/powerpoint/2010/main" val="23966887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92962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E1D7872-5482-4D95-B26D-E984D616D42E}"/>
</file>

<file path=customXml/itemProps2.xml><?xml version="1.0" encoding="utf-8"?>
<ds:datastoreItem xmlns:ds="http://schemas.openxmlformats.org/officeDocument/2006/customXml" ds:itemID="{DB75F6D9-EF8F-4E10-AAD6-F101700ED4BA}"/>
</file>

<file path=customXml/itemProps3.xml><?xml version="1.0" encoding="utf-8"?>
<ds:datastoreItem xmlns:ds="http://schemas.openxmlformats.org/officeDocument/2006/customXml" ds:itemID="{CFC4B0AB-935B-42AF-9630-AF97A46C8501}"/>
</file>

<file path=docProps/app.xml><?xml version="1.0" encoding="utf-8"?>
<Properties xmlns="http://schemas.openxmlformats.org/officeDocument/2006/extended-properties" xmlns:vt="http://schemas.openxmlformats.org/officeDocument/2006/docPropsVTypes">
  <TotalTime>11</TotalTime>
  <Words>532</Words>
  <Application>Microsoft Office PowerPoint</Application>
  <PresentationFormat>Widescreen</PresentationFormat>
  <Paragraphs>77</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MS PGothic</vt:lpstr>
      <vt:lpstr>Aptos</vt:lpstr>
      <vt:lpstr>Arial</vt:lpstr>
      <vt:lpstr>Calibri</vt:lpstr>
      <vt:lpstr>Gill Sans</vt:lpstr>
      <vt:lpstr>Tahoma</vt:lpstr>
      <vt:lpstr>Times New Roman</vt:lpstr>
      <vt:lpstr>1_Office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Alert_HiPo_08 PIM_1173896_ MVI Collision</dc:title>
  <dc:creator>Rawahi, Ahmed MSE34</dc:creator>
  <cp:lastModifiedBy>Rawahi, Ahmed MSE34</cp:lastModifiedBy>
  <cp:revision>1</cp:revision>
  <dcterms:created xsi:type="dcterms:W3CDTF">2025-12-29T09:46:16Z</dcterms:created>
  <dcterms:modified xsi:type="dcterms:W3CDTF">2025-12-29T09:57:32Z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