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452" r:id="rId2"/>
    <p:sldId id="35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FD0D6-D5AE-45B5-AE86-A9035E2575EA}" type="datetimeFigureOut">
              <a:rPr lang="en-US" smtClean="0"/>
              <a:t>07/01/2026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5C6DA4-D865-4A95-921D-FD6DD8D6479A}" type="slidenum">
              <a:rPr lang="en-US" smtClean="0"/>
              <a:t>‹#›</a:t>
            </a:fld>
            <a:endParaRPr lang="en-US"/>
          </a:p>
        </p:txBody>
      </p:sp>
    </p:spTree>
    <p:extLst>
      <p:ext uri="{BB962C8B-B14F-4D97-AF65-F5344CB8AC3E}">
        <p14:creationId xmlns:p14="http://schemas.microsoft.com/office/powerpoint/2010/main" val="1681469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200"/>
              </a:spcAft>
            </a:pPr>
            <a:r>
              <a:rPr lang="en-US" sz="1800" dirty="0">
                <a:solidFill>
                  <a:srgbClr val="000000"/>
                </a:solidFill>
                <a:effectLst/>
                <a:latin typeface="Calibri" panose="020F0502020204030204" pitchFamily="34" charset="0"/>
              </a:rPr>
              <a:t>Guideline for Effective Learning &amp; Sustainability</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replicated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across</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similar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contractor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activities</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Shall be SMART- Specific ,Measurable , Achievable ,Realistic &amp; Timebound</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implemented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in</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 months' time</a:t>
            </a:r>
            <a:r>
              <a:rPr lang="en-US" sz="1800" dirty="0">
                <a:solidFill>
                  <a:srgbClr val="000000"/>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solidFill>
                  <a:srgbClr val="4E586A"/>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effectLst/>
                <a:latin typeface="Calibri" panose="020F0502020204030204" pitchFamily="34" charset="0"/>
              </a:rPr>
              <a:t>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310658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45534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69145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07/01/2026</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6945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55362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69842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07863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6537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39129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4952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07/01/2026</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151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07/01/2026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668763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8342767" cy="4524315"/>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GB"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While racking back a stand of 3 </a:t>
            </a: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½</a:t>
            </a:r>
            <a:r>
              <a:rPr kumimoji="0" lang="en-US" altLang="en-GB"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drill pipe during POOH operations, the driller activated the elevator bails tilt function to assist the derrickman. This triggered the safety feature of the shear bolt, designed to prevent the bails tilt system from exceeding safe load limit. As a result, the elevator and bails, swung back towards well center, with the stand contacting the rig floor handrail, which then hit a floorman. He lost balance and fell. The floorman was sent to Qarn Alam clinic, examined, and released without treatment.</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endPar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All documents in place. SOP clearly stated that tilting the bails at monkey board level should be avoided.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The equipment inspected. No hard control to limit the tilt function of a stand above monkey board.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Good housekeeping performed prior starting the operation, safe zone area identified.</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Swing of the stand introduced uncontrolled energy.</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The decision to tilt the bails at the monkey board level was made without proper discussion or MOC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No final verification was done to ensure critical steps in the SOP were being followed.</a:t>
            </a:r>
            <a:endParaRPr kumimoji="0" lang="en-US" sz="1200" b="1"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The unsafe act of tilting the bail links was not identified or stopped during execution</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Your learning from this incident..</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Rig Managers to always ensure the SOP for the task is reviewed and clearly understood by all crew members before starting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Rig Managers to always ensure any deviation from the task is discussed, properly assessed, and a Management of Change (MOC) is in 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Drillers to always ensure hard barrier controls are implemented where possible and maintained to prevent human error or unintended activation.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1" y="984640"/>
            <a:ext cx="7808581"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Drillers, Assistant Drillers, Rig Managers and Derrickmen</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247012"/>
            <a:ext cx="7512141" cy="338554"/>
          </a:xfrm>
          <a:prstGeom prst="rect">
            <a:avLst/>
          </a:prstGeom>
          <a:solidFill>
            <a:schemeClr val="accent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Always ensure SOPs are followed — shortcuts can lead to incidents</a:t>
            </a:r>
          </a:p>
        </p:txBody>
      </p:sp>
      <p:pic>
        <p:nvPicPr>
          <p:cNvPr id="3" name="Picture 2">
            <a:extLst>
              <a:ext uri="{FF2B5EF4-FFF2-40B4-BE49-F238E27FC236}">
                <a16:creationId xmlns:a16="http://schemas.microsoft.com/office/drawing/2014/main" id="{5F7B34EB-E5E0-98A1-B0D0-7E8121D4AB69}"/>
              </a:ext>
            </a:extLst>
          </p:cNvPr>
          <p:cNvPicPr>
            <a:picLocks noChangeAspect="1"/>
          </p:cNvPicPr>
          <p:nvPr/>
        </p:nvPicPr>
        <p:blipFill>
          <a:blip r:embed="rId3"/>
          <a:srcRect b="69981"/>
          <a:stretch/>
        </p:blipFill>
        <p:spPr>
          <a:xfrm>
            <a:off x="9052428" y="4345448"/>
            <a:ext cx="2810720" cy="721354"/>
          </a:xfrm>
          <a:prstGeom prst="rect">
            <a:avLst/>
          </a:prstGeom>
          <a:ln>
            <a:solidFill>
              <a:schemeClr val="tx1"/>
            </a:solidFill>
          </a:ln>
        </p:spPr>
      </p:pic>
      <p:pic>
        <p:nvPicPr>
          <p:cNvPr id="5" name="Picture 4">
            <a:extLst>
              <a:ext uri="{FF2B5EF4-FFF2-40B4-BE49-F238E27FC236}">
                <a16:creationId xmlns:a16="http://schemas.microsoft.com/office/drawing/2014/main" id="{50D6D0B1-02D9-7077-B078-0FDD50D1BD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8944" y="1253730"/>
            <a:ext cx="2830048" cy="2210618"/>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9052428" y="2884487"/>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8992103" y="5487542"/>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6" name="Picture 5">
            <a:extLst>
              <a:ext uri="{FF2B5EF4-FFF2-40B4-BE49-F238E27FC236}">
                <a16:creationId xmlns:a16="http://schemas.microsoft.com/office/drawing/2014/main" id="{61CD8B19-AE1B-D2E6-07FE-DBB9046AD4D4}"/>
              </a:ext>
            </a:extLst>
          </p:cNvPr>
          <p:cNvPicPr>
            <a:picLocks noChangeAspect="1"/>
          </p:cNvPicPr>
          <p:nvPr/>
        </p:nvPicPr>
        <p:blipFill>
          <a:blip r:embed="rId5"/>
          <a:stretch>
            <a:fillRect/>
          </a:stretch>
        </p:blipFill>
        <p:spPr>
          <a:xfrm>
            <a:off x="2286573" y="6561835"/>
            <a:ext cx="5590517" cy="377985"/>
          </a:xfrm>
          <a:prstGeom prst="rect">
            <a:avLst/>
          </a:prstGeom>
        </p:spPr>
      </p:pic>
      <p:graphicFrame>
        <p:nvGraphicFramePr>
          <p:cNvPr id="7" name="Table 6">
            <a:extLst>
              <a:ext uri="{FF2B5EF4-FFF2-40B4-BE49-F238E27FC236}">
                <a16:creationId xmlns:a16="http://schemas.microsoft.com/office/drawing/2014/main" id="{1ABCD60A-AE2C-3FD5-C513-C073654ACF8A}"/>
              </a:ext>
            </a:extLst>
          </p:cNvPr>
          <p:cNvGraphicFramePr>
            <a:graphicFrameLocks noGrp="1"/>
          </p:cNvGraphicFramePr>
          <p:nvPr>
            <p:extLst>
              <p:ext uri="{D42A27DB-BD31-4B8C-83A1-F6EECF244321}">
                <p14:modId xmlns:p14="http://schemas.microsoft.com/office/powerpoint/2010/main" val="3188714448"/>
              </p:ext>
            </p:extLst>
          </p:nvPr>
        </p:nvGraphicFramePr>
        <p:xfrm>
          <a:off x="416361" y="561803"/>
          <a:ext cx="11553338" cy="457200"/>
        </p:xfrm>
        <a:graphic>
          <a:graphicData uri="http://schemas.openxmlformats.org/drawingml/2006/table">
            <a:tbl>
              <a:tblPr firstRow="1" bandRow="1">
                <a:tableStyleId>{F5AB1C69-6EDB-4FF4-983F-18BD219EF322}</a:tableStyleId>
              </a:tblPr>
              <a:tblGrid>
                <a:gridCol w="645229">
                  <a:extLst>
                    <a:ext uri="{9D8B030D-6E8A-4147-A177-3AD203B41FA5}">
                      <a16:colId xmlns:a16="http://schemas.microsoft.com/office/drawing/2014/main" val="2915212829"/>
                    </a:ext>
                  </a:extLst>
                </a:gridCol>
                <a:gridCol w="1024521">
                  <a:extLst>
                    <a:ext uri="{9D8B030D-6E8A-4147-A177-3AD203B41FA5}">
                      <a16:colId xmlns:a16="http://schemas.microsoft.com/office/drawing/2014/main" val="1263731317"/>
                    </a:ext>
                  </a:extLst>
                </a:gridCol>
                <a:gridCol w="1040674">
                  <a:extLst>
                    <a:ext uri="{9D8B030D-6E8A-4147-A177-3AD203B41FA5}">
                      <a16:colId xmlns:a16="http://schemas.microsoft.com/office/drawing/2014/main" val="3493424009"/>
                    </a:ext>
                  </a:extLst>
                </a:gridCol>
                <a:gridCol w="815788">
                  <a:extLst>
                    <a:ext uri="{9D8B030D-6E8A-4147-A177-3AD203B41FA5}">
                      <a16:colId xmlns:a16="http://schemas.microsoft.com/office/drawing/2014/main" val="578596613"/>
                    </a:ext>
                  </a:extLst>
                </a:gridCol>
                <a:gridCol w="1801906">
                  <a:extLst>
                    <a:ext uri="{9D8B030D-6E8A-4147-A177-3AD203B41FA5}">
                      <a16:colId xmlns:a16="http://schemas.microsoft.com/office/drawing/2014/main" val="710035722"/>
                    </a:ext>
                  </a:extLst>
                </a:gridCol>
                <a:gridCol w="2151530">
                  <a:extLst>
                    <a:ext uri="{9D8B030D-6E8A-4147-A177-3AD203B41FA5}">
                      <a16:colId xmlns:a16="http://schemas.microsoft.com/office/drawing/2014/main" val="1371902183"/>
                    </a:ext>
                  </a:extLst>
                </a:gridCol>
                <a:gridCol w="1413136">
                  <a:extLst>
                    <a:ext uri="{9D8B030D-6E8A-4147-A177-3AD203B41FA5}">
                      <a16:colId xmlns:a16="http://schemas.microsoft.com/office/drawing/2014/main" val="1814095484"/>
                    </a:ext>
                  </a:extLst>
                </a:gridCol>
                <a:gridCol w="675640">
                  <a:extLst>
                    <a:ext uri="{9D8B030D-6E8A-4147-A177-3AD203B41FA5}">
                      <a16:colId xmlns:a16="http://schemas.microsoft.com/office/drawing/2014/main" val="2001367833"/>
                    </a:ext>
                  </a:extLst>
                </a:gridCol>
                <a:gridCol w="1102659">
                  <a:extLst>
                    <a:ext uri="{9D8B030D-6E8A-4147-A177-3AD203B41FA5}">
                      <a16:colId xmlns:a16="http://schemas.microsoft.com/office/drawing/2014/main" val="2964666558"/>
                    </a:ext>
                  </a:extLst>
                </a:gridCol>
                <a:gridCol w="882255">
                  <a:extLst>
                    <a:ext uri="{9D8B030D-6E8A-4147-A177-3AD203B41FA5}">
                      <a16:colId xmlns:a16="http://schemas.microsoft.com/office/drawing/2014/main" val="695451150"/>
                    </a:ext>
                  </a:extLst>
                </a:gridCol>
              </a:tblGrid>
              <a:tr h="304932">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29/06/2025 11:47 Hrs</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HiPo#17B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dirty="0">
                          <a:ln>
                            <a:noFill/>
                          </a:ln>
                          <a:solidFill>
                            <a:srgbClr val="4472C4"/>
                          </a:solidFill>
                          <a:effectLst/>
                          <a:uLnTx/>
                          <a:uFillTx/>
                          <a:latin typeface="+mn-lt"/>
                          <a:ea typeface="+mn-ea"/>
                          <a:cs typeface="+mn-cs"/>
                        </a:rPr>
                        <a:t>1179195</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Released energy</a:t>
                      </a:r>
                    </a:p>
                    <a:p>
                      <a:r>
                        <a:rPr kumimoji="0" lang="en-US" sz="1200" b="1" u="none" strike="noStrike" kern="1200" cap="none" spc="0" normalizeH="0" baseline="0" noProof="0" dirty="0">
                          <a:ln>
                            <a:noFill/>
                          </a:ln>
                          <a:solidFill>
                            <a:srgbClr val="4472C4"/>
                          </a:solidFill>
                          <a:effectLst/>
                          <a:uLnTx/>
                          <a:uFillTx/>
                        </a:rPr>
                        <a:t>Near Miss /No damage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0A</a:t>
                      </a:r>
                    </a:p>
                    <a:p>
                      <a:r>
                        <a:rPr kumimoji="0" lang="en-GB" sz="1200" b="1" u="none" strike="noStrike" kern="1200" cap="none" spc="0" normalizeH="0" baseline="0" noProof="0" dirty="0">
                          <a:ln>
                            <a:noFill/>
                          </a:ln>
                          <a:solidFill>
                            <a:srgbClr val="4472C4"/>
                          </a:solidFill>
                          <a:effectLst/>
                          <a:uLnTx/>
                          <a:uFillTx/>
                          <a:latin typeface="+mn-lt"/>
                        </a:rPr>
                        <a:t>C4P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altLang="en-GB" sz="1200" b="1" u="none" strike="noStrike" kern="1200" cap="none" spc="0" normalizeH="0" baseline="0" dirty="0">
                          <a:ln>
                            <a:noFill/>
                          </a:ln>
                          <a:solidFill>
                            <a:srgbClr val="4472C4"/>
                          </a:solidFill>
                          <a:effectLst/>
                          <a:uLnTx/>
                          <a:uFillTx/>
                          <a:latin typeface="+mn-lt"/>
                          <a:ea typeface="+mn-ea"/>
                          <a:cs typeface="+mn-cs"/>
                        </a:rPr>
                        <a:t>POOH</a:t>
                      </a:r>
                      <a:r>
                        <a:rPr lang="en-US" altLang="en-GB" sz="1200" dirty="0">
                          <a:ea typeface="Calibri" panose="020F0502020204030204" pitchFamily="34" charset="0"/>
                        </a:rPr>
                        <a:t> </a:t>
                      </a:r>
                    </a:p>
                    <a:p>
                      <a:r>
                        <a:rPr kumimoji="0" lang="en-GB" sz="1200" b="1" u="none" strike="noStrike" kern="1200" cap="none" spc="0" normalizeH="0" baseline="0" dirty="0">
                          <a:ln>
                            <a:noFill/>
                          </a:ln>
                          <a:solidFill>
                            <a:srgbClr val="4472C4"/>
                          </a:solidFill>
                          <a:effectLst/>
                          <a:uLnTx/>
                          <a:uFillTx/>
                          <a:latin typeface="+mn-lt"/>
                          <a:ea typeface="+mn-ea"/>
                          <a:cs typeface="+mn-cs"/>
                        </a:rPr>
                        <a:t>Qarn Alam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Tree>
    <p:extLst>
      <p:ext uri="{BB962C8B-B14F-4D97-AF65-F5344CB8AC3E}">
        <p14:creationId xmlns:p14="http://schemas.microsoft.com/office/powerpoint/2010/main" val="36162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Effective Learning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30777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To make sure learning is translated to the site day to day activities , please answer the below questions :-</a:t>
            </a:r>
          </a:p>
        </p:txBody>
      </p:sp>
      <p:sp>
        <p:nvSpPr>
          <p:cNvPr id="7" name="Rectangle 6">
            <a:extLst>
              <a:ext uri="{FF2B5EF4-FFF2-40B4-BE49-F238E27FC236}">
                <a16:creationId xmlns:a16="http://schemas.microsoft.com/office/drawing/2014/main" id="{4D883F2B-B3CE-4AB4-AB99-0AA90A5717A9}"/>
              </a:ext>
            </a:extLst>
          </p:cNvPr>
          <p:cNvSpPr/>
          <p:nvPr/>
        </p:nvSpPr>
        <p:spPr>
          <a:xfrm>
            <a:off x="425606" y="1575929"/>
            <a:ext cx="11134492" cy="483209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Tahoma" pitchFamily="34" charset="0"/>
                <a:ea typeface="+mn-ea"/>
                <a:cs typeface="+mn-cs"/>
              </a:rPr>
              <a:t>How</a:t>
            </a:r>
            <a:r>
              <a:rPr kumimoji="0" lang="en-US" sz="1800" b="1" i="0" u="none" strike="noStrike" kern="1200" cap="none" spc="0" normalizeH="0" baseline="0" noProof="0" dirty="0">
                <a:ln>
                  <a:noFill/>
                </a:ln>
                <a:solidFill>
                  <a:prstClr val="black">
                    <a:lumMod val="95000"/>
                    <a:lumOff val="5000"/>
                  </a:prstClr>
                </a:solidFill>
                <a:effectLst/>
                <a:uLnTx/>
                <a:uFillTx/>
                <a:latin typeface="Tahoma" pitchFamily="34" charset="0"/>
                <a:ea typeface="+mn-ea"/>
                <a:cs typeface="+mn-cs"/>
              </a:rPr>
              <a:t> learning </a:t>
            </a: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can be implemented at site ? </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Supervisors to ensure all rig crew members are briefed on the correct procedure for using the link tilt system and the associated risks of improper operation.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HSE Advisors to regularly observe critical operations and provide real-time coaching and feedback on compliance with safety procedures.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rPr>
              <a:t>Supervisors to verify that all workers understand and can demonstrate Stop Work Authority (SWA) usage through periodic role-play scenarios.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1" i="0" u="sng" strike="noStrike" kern="1200" cap="none" spc="0" normalizeH="0" baseline="0" noProof="0" dirty="0">
              <a:ln>
                <a:noFill/>
              </a:ln>
              <a:solidFill>
                <a:srgbClr val="0000FF"/>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Tahoma" pitchFamily="34" charset="0"/>
                <a:ea typeface="+mn-ea"/>
                <a:cs typeface="+mn-cs"/>
              </a:rPr>
              <a:t>How</a:t>
            </a:r>
            <a:r>
              <a:rPr kumimoji="0" lang="en-US" sz="1800" b="1" i="0" u="none" strike="noStrike" kern="1200" cap="none" spc="0" normalizeH="0" baseline="0" noProof="0" dirty="0">
                <a:ln>
                  <a:noFill/>
                </a:ln>
                <a:solidFill>
                  <a:prstClr val="black">
                    <a:lumMod val="95000"/>
                    <a:lumOff val="5000"/>
                  </a:prstClr>
                </a:solidFill>
                <a:effectLst/>
                <a:uLnTx/>
                <a:uFillTx/>
                <a:latin typeface="Tahoma" pitchFamily="34" charset="0"/>
                <a:ea typeface="+mn-ea"/>
                <a:cs typeface="+mn-cs"/>
              </a:rPr>
              <a:t> can you </a:t>
            </a:r>
            <a:r>
              <a:rPr kumimoji="0" lang="en-US" sz="1600" b="1" i="0" u="none" strike="noStrike" kern="1200" cap="none" spc="0" normalizeH="0" baseline="0" noProof="0" dirty="0">
                <a:ln>
                  <a:noFill/>
                </a:ln>
                <a:solidFill>
                  <a:prstClr val="black"/>
                </a:solidFill>
                <a:effectLst/>
                <a:uLnTx/>
                <a:uFillTx/>
                <a:latin typeface="Tahoma" pitchFamily="34" charset="0"/>
                <a:ea typeface="+mn-ea"/>
                <a:cs typeface="+mn-cs"/>
              </a:rPr>
              <a:t>sustain the action ? </a:t>
            </a:r>
            <a:endParaRPr kumimoji="0" lang="en-US" sz="16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Ensure that link tilt system procedures are reviewed during pre-job safety meetings for tripping operations, and that crew members confirm their understanding before starting.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Log any deviations, near misses, or incidents related to the link tilt system in Aegis tracking system, and review trends during monthly HSE meetings for continuous improvement.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Rig Managers and Night Tool pushers to actively engage with crews about the importance of following critical SOP steps and reinforce learning through safety recognition or intervention where needed.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rPr>
              <a:t>All proposed changes or deviations involving link tilt operations should trigger an MOC process, and its effectiveness reviewed post-implementation.</a:t>
            </a:r>
          </a:p>
        </p:txBody>
      </p:sp>
    </p:spTree>
    <p:extLst>
      <p:ext uri="{BB962C8B-B14F-4D97-AF65-F5344CB8AC3E}">
        <p14:creationId xmlns:p14="http://schemas.microsoft.com/office/powerpoint/2010/main" val="242966082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92969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D277FAFF-F4A9-4E80-AAF3-FD7B26B0D2EF}"/>
</file>

<file path=customXml/itemProps2.xml><?xml version="1.0" encoding="utf-8"?>
<ds:datastoreItem xmlns:ds="http://schemas.openxmlformats.org/officeDocument/2006/customXml" ds:itemID="{06FA4B22-540B-43B7-9F89-9FF1CAA2557A}"/>
</file>

<file path=customXml/itemProps3.xml><?xml version="1.0" encoding="utf-8"?>
<ds:datastoreItem xmlns:ds="http://schemas.openxmlformats.org/officeDocument/2006/customXml" ds:itemID="{EFAA0D0A-F1B8-492A-9878-944D2FBB7207}"/>
</file>

<file path=docProps/app.xml><?xml version="1.0" encoding="utf-8"?>
<Properties xmlns="http://schemas.openxmlformats.org/officeDocument/2006/extended-properties" xmlns:vt="http://schemas.openxmlformats.org/officeDocument/2006/docPropsVTypes">
  <TotalTime>61</TotalTime>
  <Words>790</Words>
  <Application>Microsoft Office PowerPoint</Application>
  <PresentationFormat>Widescreen</PresentationFormat>
  <Paragraphs>72</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MS PGothic</vt:lpstr>
      <vt:lpstr>Aptos</vt:lpstr>
      <vt:lpstr>Arial</vt:lpstr>
      <vt:lpstr>Calibri</vt:lpstr>
      <vt:lpstr>Calibri Light</vt:lpstr>
      <vt:lpstr>Gill Sans</vt:lpstr>
      <vt:lpstr>Segoe UI</vt:lpstr>
      <vt:lpstr>Tahoma</vt:lpstr>
      <vt:lpstr>Times New Roman</vt:lpstr>
      <vt:lpstr>1_Office Theme</vt:lpstr>
      <vt:lpstr>PowerPoint Presentation</vt:lpstr>
      <vt:lpstr>   Effective Learning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Alert_HiPo_17B_ Movement DP Stand Towards Rig Floor</dc:title>
  <dc:creator>Rawahi, Ahmed MSE34</dc:creator>
  <cp:lastModifiedBy>Rawahi, Ahmed MSE34</cp:lastModifiedBy>
  <cp:revision>3</cp:revision>
  <dcterms:created xsi:type="dcterms:W3CDTF">2026-01-07T07:59:07Z</dcterms:created>
  <dcterms:modified xsi:type="dcterms:W3CDTF">2026-01-07T09:16:25Z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