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
  </p:notesMasterIdLst>
  <p:sldIdLst>
    <p:sldId id="2147482452" r:id="rId3"/>
    <p:sldId id="35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126" autoAdjust="0"/>
  </p:normalViewPr>
  <p:slideViewPr>
    <p:cSldViewPr snapToGrid="0">
      <p:cViewPr varScale="1">
        <p:scale>
          <a:sx n="103" d="100"/>
          <a:sy n="103" d="100"/>
        </p:scale>
        <p:origin x="82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FD0D6-D5AE-45B5-AE86-A9035E2575EA}" type="datetimeFigureOut">
              <a:rPr lang="en-US" smtClean="0"/>
              <a:t>07/01/2026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C6DA4-D865-4A95-921D-FD6DD8D6479A}" type="slidenum">
              <a:rPr lang="en-US" smtClean="0"/>
              <a:t>‹#›</a:t>
            </a:fld>
            <a:endParaRPr lang="en-US"/>
          </a:p>
        </p:txBody>
      </p:sp>
    </p:spTree>
    <p:extLst>
      <p:ext uri="{BB962C8B-B14F-4D97-AF65-F5344CB8AC3E}">
        <p14:creationId xmlns:p14="http://schemas.microsoft.com/office/powerpoint/2010/main" val="1681469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a:ln>
                <a:noFill/>
              </a:ln>
              <a:solidFill>
                <a:srgbClr val="000000"/>
              </a:solidFill>
              <a:effectLst/>
              <a:uLnTx/>
              <a:uFillTx/>
              <a:ea typeface="+mn-ea"/>
              <a:cs typeface="Calibri" panose="020F0502020204030204" pitchFamily="34" charset="0"/>
            </a:endParaRP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10658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5534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91453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388445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428658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148870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925591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8756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256477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782712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35425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07/01/2026</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69459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768064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915772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06237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5362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69842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7863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6537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9129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952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15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668763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07/01/2026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626833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46509" y="1487459"/>
            <a:ext cx="7878433" cy="4178067"/>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indent="-342900" rtl="1">
              <a:defRPr/>
            </a:pPr>
            <a:r>
              <a:rPr lang="en-US" sz="1050" dirty="0">
                <a:solidFill>
                  <a:schemeClr val="dk1"/>
                </a:solidFill>
              </a:rPr>
              <a:t> </a:t>
            </a:r>
            <a:r>
              <a:rPr lang="en-US" sz="1200" dirty="0">
                <a:solidFill>
                  <a:schemeClr val="dk1"/>
                </a:solidFill>
              </a:rPr>
              <a:t>Prime mover detached from the trailer due to unproper coupling. 0n 17</a:t>
            </a:r>
            <a:r>
              <a:rPr lang="en-US" sz="1200" baseline="30000" dirty="0">
                <a:solidFill>
                  <a:schemeClr val="dk1"/>
                </a:solidFill>
              </a:rPr>
              <a:t>th</a:t>
            </a:r>
            <a:r>
              <a:rPr lang="en-US" sz="1200" dirty="0">
                <a:solidFill>
                  <a:schemeClr val="dk1"/>
                </a:solidFill>
              </a:rPr>
              <a:t> July 2025 at 10:00 am the prime mover and trailer were inspected and then dispatched to a nearby vendor location to load. After loading completed, the driver was enroute for load security check and issue of journey plan but stopped  to refuel his truck. the driver noticed that the rear air suspension of the prime mover was deflated. The driver reported the issue to the vehicle owner and parked the vehicle. Repair was carried out over the weekend and on Sunday 20</a:t>
            </a:r>
            <a:r>
              <a:rPr lang="en-US" sz="1200" baseline="30000" dirty="0">
                <a:solidFill>
                  <a:schemeClr val="dk1"/>
                </a:solidFill>
              </a:rPr>
              <a:t>th</a:t>
            </a:r>
            <a:r>
              <a:rPr lang="en-US" sz="1200" dirty="0">
                <a:solidFill>
                  <a:schemeClr val="dk1"/>
                </a:solidFill>
              </a:rPr>
              <a:t> July 2025, the driver returned to continue his journey. Immediately after the vehicle started to move the trailer detached, and the front end fell to the ground. Ther were no injuries or damage to the loaded.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171450" marR="0" indent="-171450" fontAlgn="auto">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a:rPr>
              <a:t>Driver did not undertake vehicle checks, specifically he did not check the 5th wheel locking mechanism had engaged.</a:t>
            </a:r>
          </a:p>
          <a:p>
            <a:pPr marL="171450" indent="-171450">
              <a:buFont typeface="Arial" panose="020B0604020202020204" pitchFamily="34" charset="0"/>
              <a:buChar char="•"/>
              <a:defRPr/>
            </a:pPr>
            <a:r>
              <a:rPr lang="en-US" sz="1200" dirty="0">
                <a:solidFill>
                  <a:prstClr val="black"/>
                </a:solidFill>
                <a:latin typeface="Calibri" panose="020F0502020204030204"/>
              </a:rPr>
              <a:t>Improper coupling and decoupling process carried out by incompetent person.</a:t>
            </a:r>
          </a:p>
          <a:p>
            <a:pPr marL="171450" indent="-171450">
              <a:buFont typeface="Arial" panose="020B0604020202020204" pitchFamily="34" charset="0"/>
              <a:buChar char="•"/>
              <a:defRPr/>
            </a:pPr>
            <a:r>
              <a:rPr lang="en-US" sz="1200" dirty="0">
                <a:solidFill>
                  <a:prstClr val="black"/>
                </a:solidFill>
                <a:latin typeface="Calibri" panose="020F0502020204030204"/>
              </a:rPr>
              <a:t>Improper communication to report the vehicle failure to the concerned person/department.</a:t>
            </a:r>
          </a:p>
          <a:p>
            <a:pPr marL="171450" indent="-171450">
              <a:buFont typeface="Arial" panose="020B0604020202020204" pitchFamily="34" charset="0"/>
              <a:buChar char="•"/>
              <a:defRPr/>
            </a:pPr>
            <a:r>
              <a:rPr lang="en-US" sz="1200" dirty="0">
                <a:solidFill>
                  <a:prstClr val="black"/>
                </a:solidFill>
                <a:latin typeface="Calibri" panose="020F0502020204030204"/>
              </a:rPr>
              <a:t>Pre-start vehicle checklist was not carried out proper  connection between the fifth wheel and the king pin properly. </a:t>
            </a:r>
          </a:p>
          <a:p>
            <a:pPr marL="0" marR="0" lvl="0" indent="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Reflective Question </a:t>
            </a:r>
            <a:r>
              <a:rPr lang="en-US" sz="1600" b="1" dirty="0">
                <a:solidFill>
                  <a:srgbClr val="0070C0"/>
                </a:solidFill>
                <a:latin typeface="Tahoma" pitchFamily="34" charset="0"/>
                <a:ea typeface="宋体" panose="02010600030101010101" pitchFamily="2" charset="-122"/>
              </a:rPr>
              <a:t>:</a:t>
            </a:r>
            <a:endPar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indent="-171450">
              <a:buFont typeface="Arial" panose="020B0604020202020204" pitchFamily="34" charset="0"/>
              <a:buChar char="•"/>
              <a:defRPr/>
            </a:pPr>
            <a:r>
              <a:rPr lang="en-US" sz="1200" dirty="0">
                <a:solidFill>
                  <a:prstClr val="black"/>
                </a:solidFill>
                <a:latin typeface="Calibri" panose="020F0502020204030204" pitchFamily="34" charset="0"/>
                <a:cs typeface="Tahoma" pitchFamily="34" charset="0"/>
              </a:rPr>
              <a:t>Do you carry out a physical test for the 5th wheel locking mechanism to assure that it is properly locked and secured?</a:t>
            </a:r>
          </a:p>
          <a:p>
            <a:pPr marL="171450" indent="-171450">
              <a:buFont typeface="Arial" panose="020B0604020202020204" pitchFamily="34" charset="0"/>
              <a:buChar char="•"/>
              <a:defRPr/>
            </a:pPr>
            <a:r>
              <a:rPr lang="en-US" sz="1200" dirty="0">
                <a:solidFill>
                  <a:prstClr val="black"/>
                </a:solidFill>
                <a:latin typeface="Calibri" panose="020F0502020204030204" pitchFamily="34" charset="0"/>
                <a:cs typeface="Tahoma" pitchFamily="34" charset="0"/>
              </a:rPr>
              <a:t>Do you conduct pull test and visual inspection on locking mechanism, prior to move ?</a:t>
            </a:r>
          </a:p>
          <a:p>
            <a:pPr marL="171450" indent="-171450">
              <a:buFont typeface="Arial" panose="020B0604020202020204" pitchFamily="34" charset="0"/>
              <a:buChar char="•"/>
              <a:defRPr/>
            </a:pPr>
            <a:r>
              <a:rPr lang="en-US" sz="1200" dirty="0">
                <a:solidFill>
                  <a:prstClr val="black"/>
                </a:solidFill>
                <a:latin typeface="Calibri" panose="020F0502020204030204" pitchFamily="34" charset="0"/>
                <a:cs typeface="Tahoma" pitchFamily="34" charset="0"/>
                <a:sym typeface="Wingdings" pitchFamily="2" charset="2"/>
              </a:rPr>
              <a:t>Do you ensure the vehicle daily inspection checklist conducted ?</a:t>
            </a:r>
          </a:p>
          <a:p>
            <a:pPr marL="171450" indent="-171450">
              <a:buFont typeface="Arial" panose="020B0604020202020204" pitchFamily="34" charset="0"/>
              <a:buChar char="•"/>
              <a:defRPr/>
            </a:pPr>
            <a:r>
              <a:rPr lang="en-US" sz="1200" dirty="0">
                <a:solidFill>
                  <a:prstClr val="black"/>
                </a:solidFill>
                <a:latin typeface="Calibri" panose="020F0502020204030204" pitchFamily="34" charset="0"/>
                <a:cs typeface="Tahoma" pitchFamily="34" charset="0"/>
                <a:sym typeface="Wingdings" pitchFamily="2" charset="2"/>
              </a:rPr>
              <a:t>Do you communicate the failure to the concerned person / department? </a:t>
            </a:r>
            <a:endParaRPr lang="en-US" sz="1200" dirty="0">
              <a:solidFill>
                <a:prstClr val="black"/>
              </a:solidFill>
              <a:latin typeface="Calibri" panose="020F0502020204030204" pitchFamily="34" charset="0"/>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4640"/>
            <a:ext cx="7808581"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Drivers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247012"/>
            <a:ext cx="7512141" cy="338554"/>
          </a:xfrm>
          <a:prstGeom prst="rect">
            <a:avLst/>
          </a:prstGeom>
          <a:solidFill>
            <a:schemeClr val="accent1"/>
          </a:solidFill>
        </p:spPr>
        <p:txBody>
          <a:bodyPr wrap="square" rtlCol="0">
            <a:spAutoFit/>
          </a:bodyPr>
          <a:lstStyle/>
          <a:p>
            <a:pPr lvl="0" algn="ctr" fontAlgn="base">
              <a:spcBef>
                <a:spcPct val="0"/>
              </a:spcBef>
              <a:spcAft>
                <a:spcPct val="0"/>
              </a:spcAft>
              <a:defRPr/>
            </a:pPr>
            <a:r>
              <a:rPr kumimoji="0" lang="en-US" sz="16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Always </a:t>
            </a:r>
            <a:r>
              <a:rPr lang="en-US" sz="1600" b="1" dirty="0">
                <a:solidFill>
                  <a:srgbClr val="FFFF00"/>
                </a:solidFill>
                <a:latin typeface="Tahoma" pitchFamily="34" charset="0"/>
                <a:ea typeface="MS PGothic" pitchFamily="34" charset="-128"/>
                <a:sym typeface="Wingdings" pitchFamily="2" charset="2"/>
              </a:rPr>
              <a:t>ensure 5th wheel and kingpin are fitted properly </a:t>
            </a:r>
            <a:endParaRPr lang="en-US" sz="1600" b="1" dirty="0">
              <a:solidFill>
                <a:srgbClr val="FFFF00"/>
              </a:solidFill>
              <a:latin typeface="Tahoma" pitchFamily="34" charset="0"/>
              <a:ea typeface="MS PGothic" pitchFamily="34" charset="-128"/>
            </a:endParaRPr>
          </a:p>
        </p:txBody>
      </p:sp>
      <p:pic>
        <p:nvPicPr>
          <p:cNvPr id="6" name="Picture 5">
            <a:extLst>
              <a:ext uri="{FF2B5EF4-FFF2-40B4-BE49-F238E27FC236}">
                <a16:creationId xmlns:a16="http://schemas.microsoft.com/office/drawing/2014/main" id="{61CD8B19-AE1B-D2E6-07FE-DBB9046AD4D4}"/>
              </a:ext>
            </a:extLst>
          </p:cNvPr>
          <p:cNvPicPr>
            <a:picLocks noChangeAspect="1"/>
          </p:cNvPicPr>
          <p:nvPr/>
        </p:nvPicPr>
        <p:blipFill>
          <a:blip r:embed="rId3"/>
          <a:stretch>
            <a:fillRect/>
          </a:stretch>
        </p:blipFill>
        <p:spPr>
          <a:xfrm>
            <a:off x="2286573" y="6561835"/>
            <a:ext cx="5590517" cy="377985"/>
          </a:xfrm>
          <a:prstGeom prst="rect">
            <a:avLst/>
          </a:prstGeom>
        </p:spPr>
      </p:pic>
      <p:graphicFrame>
        <p:nvGraphicFramePr>
          <p:cNvPr id="7" name="Table 6">
            <a:extLst>
              <a:ext uri="{FF2B5EF4-FFF2-40B4-BE49-F238E27FC236}">
                <a16:creationId xmlns:a16="http://schemas.microsoft.com/office/drawing/2014/main" id="{1ABCD60A-AE2C-3FD5-C513-C073654ACF8A}"/>
              </a:ext>
            </a:extLst>
          </p:cNvPr>
          <p:cNvGraphicFramePr>
            <a:graphicFrameLocks noGrp="1"/>
          </p:cNvGraphicFramePr>
          <p:nvPr>
            <p:extLst>
              <p:ext uri="{D42A27DB-BD31-4B8C-83A1-F6EECF244321}">
                <p14:modId xmlns:p14="http://schemas.microsoft.com/office/powerpoint/2010/main" val="736796529"/>
              </p:ext>
            </p:extLst>
          </p:nvPr>
        </p:nvGraphicFramePr>
        <p:xfrm>
          <a:off x="416361" y="561803"/>
          <a:ext cx="11553338" cy="45720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915212829"/>
                    </a:ext>
                  </a:extLst>
                </a:gridCol>
                <a:gridCol w="1024521">
                  <a:extLst>
                    <a:ext uri="{9D8B030D-6E8A-4147-A177-3AD203B41FA5}">
                      <a16:colId xmlns:a16="http://schemas.microsoft.com/office/drawing/2014/main" val="1263731317"/>
                    </a:ext>
                  </a:extLst>
                </a:gridCol>
                <a:gridCol w="1040674">
                  <a:extLst>
                    <a:ext uri="{9D8B030D-6E8A-4147-A177-3AD203B41FA5}">
                      <a16:colId xmlns:a16="http://schemas.microsoft.com/office/drawing/2014/main" val="3493424009"/>
                    </a:ext>
                  </a:extLst>
                </a:gridCol>
                <a:gridCol w="815788">
                  <a:extLst>
                    <a:ext uri="{9D8B030D-6E8A-4147-A177-3AD203B41FA5}">
                      <a16:colId xmlns:a16="http://schemas.microsoft.com/office/drawing/2014/main" val="578596613"/>
                    </a:ext>
                  </a:extLst>
                </a:gridCol>
                <a:gridCol w="1801906">
                  <a:extLst>
                    <a:ext uri="{9D8B030D-6E8A-4147-A177-3AD203B41FA5}">
                      <a16:colId xmlns:a16="http://schemas.microsoft.com/office/drawing/2014/main" val="710035722"/>
                    </a:ext>
                  </a:extLst>
                </a:gridCol>
                <a:gridCol w="2151530">
                  <a:extLst>
                    <a:ext uri="{9D8B030D-6E8A-4147-A177-3AD203B41FA5}">
                      <a16:colId xmlns:a16="http://schemas.microsoft.com/office/drawing/2014/main" val="1371902183"/>
                    </a:ext>
                  </a:extLst>
                </a:gridCol>
                <a:gridCol w="1413136">
                  <a:extLst>
                    <a:ext uri="{9D8B030D-6E8A-4147-A177-3AD203B41FA5}">
                      <a16:colId xmlns:a16="http://schemas.microsoft.com/office/drawing/2014/main" val="1814095484"/>
                    </a:ext>
                  </a:extLst>
                </a:gridCol>
                <a:gridCol w="675640">
                  <a:extLst>
                    <a:ext uri="{9D8B030D-6E8A-4147-A177-3AD203B41FA5}">
                      <a16:colId xmlns:a16="http://schemas.microsoft.com/office/drawing/2014/main" val="2001367833"/>
                    </a:ext>
                  </a:extLst>
                </a:gridCol>
                <a:gridCol w="1102659">
                  <a:extLst>
                    <a:ext uri="{9D8B030D-6E8A-4147-A177-3AD203B41FA5}">
                      <a16:colId xmlns:a16="http://schemas.microsoft.com/office/drawing/2014/main" val="2964666558"/>
                    </a:ext>
                  </a:extLst>
                </a:gridCol>
                <a:gridCol w="882255">
                  <a:extLst>
                    <a:ext uri="{9D8B030D-6E8A-4147-A177-3AD203B41FA5}">
                      <a16:colId xmlns:a16="http://schemas.microsoft.com/office/drawing/2014/main" val="695451150"/>
                    </a:ext>
                  </a:extLst>
                </a:gridCol>
              </a:tblGrid>
              <a:tr h="304932">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20/07/2025 07:00 Hrs</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HiPo#22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4472C4"/>
                          </a:solidFill>
                          <a:effectLst/>
                          <a:uLnTx/>
                          <a:uFillTx/>
                          <a:latin typeface="+mn-lt"/>
                          <a:ea typeface="+mn-ea"/>
                          <a:cs typeface="+mn-cs"/>
                        </a:rPr>
                        <a:t>1179972</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MVI</a:t>
                      </a:r>
                    </a:p>
                    <a:p>
                      <a:r>
                        <a:rPr kumimoji="0" lang="en-US" sz="1200" b="1" u="none" strike="noStrike" kern="1200" cap="none" spc="0" normalizeH="0" baseline="0" noProof="0" dirty="0">
                          <a:ln>
                            <a:noFill/>
                          </a:ln>
                          <a:solidFill>
                            <a:srgbClr val="4472C4"/>
                          </a:solidFill>
                          <a:effectLst/>
                          <a:uLnTx/>
                          <a:uFillTx/>
                        </a:rPr>
                        <a:t>Near Miss /No damage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1 A</a:t>
                      </a:r>
                    </a:p>
                    <a:p>
                      <a:r>
                        <a:rPr kumimoji="0" lang="en-GB" sz="1200" b="1" u="none" strike="noStrike" kern="1200" cap="none" spc="0" normalizeH="0" baseline="0" noProof="0" dirty="0">
                          <a:ln>
                            <a:noFill/>
                          </a:ln>
                          <a:solidFill>
                            <a:srgbClr val="4472C4"/>
                          </a:solidFill>
                          <a:effectLst/>
                          <a:uLnTx/>
                          <a:uFillTx/>
                          <a:latin typeface="+mn-lt"/>
                        </a:rPr>
                        <a:t>C5P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altLang="en-GB" sz="1200" b="1" u="none" strike="noStrike" kern="1200" cap="none" spc="0" normalizeH="0" baseline="0" dirty="0">
                          <a:ln>
                            <a:noFill/>
                          </a:ln>
                          <a:solidFill>
                            <a:srgbClr val="4472C4"/>
                          </a:solidFill>
                          <a:effectLst/>
                          <a:uLnTx/>
                          <a:uFillTx/>
                          <a:latin typeface="+mn-lt"/>
                          <a:ea typeface="+mn-ea"/>
                          <a:cs typeface="+mn-cs"/>
                        </a:rPr>
                        <a:t>Driving </a:t>
                      </a:r>
                      <a:r>
                        <a:rPr lang="en-US" altLang="en-GB" sz="1200" dirty="0">
                          <a:ea typeface="Calibri" panose="020F0502020204030204" pitchFamily="34" charset="0"/>
                        </a:rPr>
                        <a:t> </a:t>
                      </a:r>
                    </a:p>
                    <a:p>
                      <a:r>
                        <a:rPr kumimoji="0" lang="en-GB" sz="1200" b="1" u="none" strike="noStrike" kern="1200" cap="none" spc="0" normalizeH="0" baseline="0" dirty="0">
                          <a:ln>
                            <a:noFill/>
                          </a:ln>
                          <a:solidFill>
                            <a:srgbClr val="4472C4"/>
                          </a:solidFill>
                          <a:effectLst/>
                          <a:uLnTx/>
                          <a:uFillTx/>
                          <a:latin typeface="+mn-lt"/>
                          <a:ea typeface="+mn-ea"/>
                          <a:cs typeface="+mn-cs"/>
                        </a:rPr>
                        <a:t>MAF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8" name="Picture 7">
            <a:extLst>
              <a:ext uri="{FF2B5EF4-FFF2-40B4-BE49-F238E27FC236}">
                <a16:creationId xmlns:a16="http://schemas.microsoft.com/office/drawing/2014/main" id="{4175D9C7-E155-9B7F-DC35-0AB64433B3D1}"/>
              </a:ext>
            </a:extLst>
          </p:cNvPr>
          <p:cNvPicPr>
            <a:picLocks noChangeAspect="1"/>
          </p:cNvPicPr>
          <p:nvPr/>
        </p:nvPicPr>
        <p:blipFill>
          <a:blip r:embed="rId4"/>
          <a:stretch>
            <a:fillRect/>
          </a:stretch>
        </p:blipFill>
        <p:spPr>
          <a:xfrm>
            <a:off x="8624047" y="1631576"/>
            <a:ext cx="3430328" cy="1998114"/>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8729699" y="3018958"/>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3" name="Picture 12">
            <a:extLst>
              <a:ext uri="{FF2B5EF4-FFF2-40B4-BE49-F238E27FC236}">
                <a16:creationId xmlns:a16="http://schemas.microsoft.com/office/drawing/2014/main" id="{D338E777-4EC1-775B-9117-27962911EC66}"/>
              </a:ext>
            </a:extLst>
          </p:cNvPr>
          <p:cNvPicPr>
            <a:picLocks noChangeAspect="1"/>
          </p:cNvPicPr>
          <p:nvPr/>
        </p:nvPicPr>
        <p:blipFill>
          <a:blip r:embed="rId5"/>
          <a:stretch>
            <a:fillRect/>
          </a:stretch>
        </p:blipFill>
        <p:spPr>
          <a:xfrm>
            <a:off x="8624047" y="3781195"/>
            <a:ext cx="3430328" cy="2163547"/>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8669374" y="540686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a:solidFill>
                  <a:srgbClr val="00B050"/>
                </a:solidFill>
                <a:ea typeface="MS PGothic" pitchFamily="34" charset="-128"/>
              </a:rPr>
            </a:br>
            <a:br>
              <a:rPr lang="en-GB" sz="2200" b="1">
                <a:solidFill>
                  <a:srgbClr val="00B050"/>
                </a:solidFill>
                <a:ea typeface="MS PGothic" pitchFamily="34" charset="-128"/>
              </a:rPr>
            </a:br>
            <a:br>
              <a:rPr lang="en-GB" sz="2200" b="1">
                <a:solidFill>
                  <a:srgbClr val="00B050"/>
                </a:solidFill>
                <a:ea typeface="MS PGothic" pitchFamily="34" charset="-128"/>
              </a:rPr>
            </a:br>
            <a:r>
              <a:rPr lang="en-GB" sz="2700" b="1">
                <a:solidFill>
                  <a:srgbClr val="00B050"/>
                </a:solidFill>
                <a:ea typeface="MS PGothic" pitchFamily="34" charset="-128"/>
              </a:rPr>
              <a:t>Management Reflective Questions</a:t>
            </a:r>
            <a:br>
              <a:rPr lang="en-GB" sz="2700" b="1">
                <a:solidFill>
                  <a:srgbClr val="00B050"/>
                </a:solidFill>
                <a:ea typeface="MS PGothic" pitchFamily="34" charset="-128"/>
              </a:rPr>
            </a:br>
            <a:br>
              <a:rPr lang="en-GB" sz="2200" b="1">
                <a:solidFill>
                  <a:srgbClr val="00B050"/>
                </a:solidFill>
                <a:ea typeface="MS PGothic" pitchFamily="34" charset="-128"/>
              </a:rPr>
            </a:br>
            <a:endParaRPr lang="en-US"/>
          </a:p>
        </p:txBody>
      </p:sp>
      <p:sp>
        <p:nvSpPr>
          <p:cNvPr id="6" name="Rectangle 5">
            <a:extLst>
              <a:ext uri="{FF2B5EF4-FFF2-40B4-BE49-F238E27FC236}">
                <a16:creationId xmlns:a16="http://schemas.microsoft.com/office/drawing/2014/main" id="{2A4C66E9-CF65-4A0F-9A16-76B64C582F3A}"/>
              </a:ext>
            </a:extLst>
          </p:cNvPr>
          <p:cNvSpPr/>
          <p:nvPr/>
        </p:nvSpPr>
        <p:spPr>
          <a:xfrm>
            <a:off x="425605" y="496825"/>
            <a:ext cx="11650781"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ahoma" pitchFamily="34" charset="0"/>
                <a:ea typeface="+mn-ea"/>
                <a:cs typeface="+mn-cs"/>
              </a:rPr>
              <a:t>As a learning from this incident and to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154968"/>
            <a:ext cx="10928195" cy="521681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physically ensure that the 5</a:t>
            </a:r>
            <a:r>
              <a:rPr kumimoji="0" lang="en-US" sz="1600" b="0" i="0" u="none" strike="noStrike" kern="1200" cap="none" spc="0" normalizeH="0" baseline="30000" noProof="0" dirty="0">
                <a:ln>
                  <a:noFill/>
                </a:ln>
                <a:solidFill>
                  <a:srgbClr val="0033CC"/>
                </a:solidFill>
                <a:effectLst/>
                <a:uLnTx/>
                <a:uFillTx/>
                <a:latin typeface="Calibri" panose="020F0502020204030204" pitchFamily="34" charset="0"/>
                <a:ea typeface="+mn-ea"/>
                <a:cs typeface="+mn-cs"/>
                <a:sym typeface="Wingdings" pitchFamily="2" charset="2"/>
              </a:rPr>
              <a:t>th</a:t>
            </a: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 wheel and kingpin are fitted properly after coupling?</a:t>
            </a:r>
            <a:endParaRPr kumimoji="0" lang="en-US" sz="1600" b="0" i="0" u="none" strike="noStrike" kern="1200" cap="none" spc="0" normalizeH="0" baseline="0" noProof="0" dirty="0">
              <a:ln>
                <a:noFill/>
              </a:ln>
              <a:solidFill>
                <a:srgbClr val="0070C0"/>
              </a:solidFill>
              <a:effectLst/>
              <a:highlight>
                <a:srgbClr val="00FF00"/>
              </a:highligh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the coupling and decoupling is carried out in a safe area?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Is the pull test carried out after coupling the trailer?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the vehicle daily inspection checklist carried out?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Have you communicated the vehicle failure issue with the concerned person /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 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3" name="TextBox 2">
            <a:extLst>
              <a:ext uri="{FF2B5EF4-FFF2-40B4-BE49-F238E27FC236}">
                <a16:creationId xmlns:a16="http://schemas.microsoft.com/office/drawing/2014/main" id="{D30B80F0-C705-BD11-D7D6-CDCC9FA953F9}"/>
              </a:ext>
            </a:extLst>
          </p:cNvPr>
          <p:cNvSpPr txBox="1"/>
          <p:nvPr/>
        </p:nvSpPr>
        <p:spPr>
          <a:xfrm>
            <a:off x="180870" y="6582530"/>
            <a:ext cx="32334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FF0000"/>
                </a:solidFill>
                <a:effectLst/>
                <a:uLnTx/>
                <a:uFillTx/>
                <a:latin typeface="Calibri" panose="020F0502020204030204"/>
                <a:ea typeface="+mn-ea"/>
                <a:cs typeface="+mn-cs"/>
              </a:rPr>
              <a:t>Please refer to the notes section for guidance</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92970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F803468A-F292-4DFB-AF0E-07FEA5A81271}"/>
</file>

<file path=customXml/itemProps2.xml><?xml version="1.0" encoding="utf-8"?>
<ds:datastoreItem xmlns:ds="http://schemas.openxmlformats.org/officeDocument/2006/customXml" ds:itemID="{E48DF954-2434-43D3-952C-985FC6E1974C}"/>
</file>

<file path=customXml/itemProps3.xml><?xml version="1.0" encoding="utf-8"?>
<ds:datastoreItem xmlns:ds="http://schemas.openxmlformats.org/officeDocument/2006/customXml" ds:itemID="{04E70768-6301-492A-B345-E86D6B875DF0}"/>
</file>

<file path=docProps/app.xml><?xml version="1.0" encoding="utf-8"?>
<Properties xmlns="http://schemas.openxmlformats.org/officeDocument/2006/extended-properties" xmlns:vt="http://schemas.openxmlformats.org/officeDocument/2006/docPropsVTypes">
  <TotalTime>76</TotalTime>
  <Words>699</Words>
  <Application>Microsoft Office PowerPoint</Application>
  <PresentationFormat>Widescreen</PresentationFormat>
  <Paragraphs>79</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MS PGothic</vt:lpstr>
      <vt:lpstr>Aptos</vt:lpstr>
      <vt:lpstr>Arial</vt:lpstr>
      <vt:lpstr>Calibri</vt:lpstr>
      <vt:lpstr>Calibri Light</vt:lpstr>
      <vt:lpstr>Gill Sans</vt:lpstr>
      <vt:lpstr>Tahoma</vt:lpstr>
      <vt:lpstr>Times New Roman</vt:lpstr>
      <vt:lpstr>1_Office Theme</vt:lpstr>
      <vt:lpstr>Office Theme</vt:lpstr>
      <vt:lpstr>PowerPoint Presentation</vt:lpstr>
      <vt:lpstr>   Management Reflective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Alert_HiPo_22_  coupling and decoupling _MVI</dc:title>
  <dc:creator>Rawahi, Ahmed MSE34</dc:creator>
  <cp:lastModifiedBy>Rawahi, Ahmed MSE34</cp:lastModifiedBy>
  <cp:revision>6</cp:revision>
  <dcterms:created xsi:type="dcterms:W3CDTF">2026-01-07T07:59:07Z</dcterms:created>
  <dcterms:modified xsi:type="dcterms:W3CDTF">2026-01-07T10:19:54Z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