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2352D-9382-4B51-9AC8-422B566BCBD7}" type="datetimeFigureOut">
              <a:rPr lang="en-US" smtClean="0"/>
              <a:t>07/01/2026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63CCA-5AD8-40A2-9D6D-3C4BF17B606F}" type="slidenum">
              <a:rPr lang="en-US" smtClean="0"/>
              <a:t>‹#›</a:t>
            </a:fld>
            <a:endParaRPr lang="en-US"/>
          </a:p>
        </p:txBody>
      </p:sp>
    </p:spTree>
    <p:extLst>
      <p:ext uri="{BB962C8B-B14F-4D97-AF65-F5344CB8AC3E}">
        <p14:creationId xmlns:p14="http://schemas.microsoft.com/office/powerpoint/2010/main" val="426541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79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4777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4508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7480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2239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276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425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4588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0515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939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15276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6484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9977" y="1506030"/>
            <a:ext cx="7709620" cy="408573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lang="en-US" sz="1050" dirty="0">
              <a:solidFill>
                <a:srgbClr val="000000"/>
              </a:solidFill>
              <a:latin typeface="Calibri" panose="020F0502020204030204"/>
            </a:endParaRPr>
          </a:p>
          <a:p>
            <a:pPr algn="just"/>
            <a:r>
              <a:rPr lang="en-US" sz="1050" dirty="0"/>
              <a:t>While Chief Mechanic and Senior Mechanic were working on fixing the kicker cylinder on the trough of pipe-cat, after facing difficulties to install the cylinder pin </a:t>
            </a:r>
            <a:r>
              <a:rPr lang="en-US" sz="1050" dirty="0" err="1"/>
              <a:t>manually.Chief</a:t>
            </a:r>
            <a:r>
              <a:rPr lang="en-US" sz="1050" dirty="0"/>
              <a:t> Mechanic decided to extend the cylinder hydraulically while senior mechanic was holding the cylinder using prybar aligning the cylinder piston with kicker arm (to avoid the cylinder from swinging down), suddenly the cylinder retracted, and senior mechanic fingers trapped between the bar and pipe-cat trough. (left hand ring finger and right-hand index finger). </a:t>
            </a:r>
          </a:p>
          <a:p>
            <a:pPr lvl="0" algn="just">
              <a:defRPr/>
            </a:pPr>
            <a:r>
              <a:rPr lang="en-US" sz="1050" dirty="0"/>
              <a:t>First aid was administered to IP by rig medic and then referred to PAC clinic and later to Salalah Hospital</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Why it happened/Finding :</a:t>
            </a:r>
            <a:endParaRPr kumimoji="0" lang="en-US" altLang="zh-CN"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endParaRPr>
          </a:p>
          <a:p>
            <a:pPr lvl="0">
              <a:defRPr/>
            </a:pPr>
            <a:endParaRPr lang="en-US" sz="1050" dirty="0">
              <a:latin typeface="Segoe UI" panose="020B0502040204020203" pitchFamily="34" charset="0"/>
            </a:endParaRPr>
          </a:p>
          <a:p>
            <a:pPr marL="171450" indent="-171450" algn="just">
              <a:buFont typeface="Arial" panose="020B0604020202020204" pitchFamily="34" charset="0"/>
              <a:buChar char="•"/>
              <a:defRPr/>
            </a:pPr>
            <a:r>
              <a:rPr lang="en-US" sz="1050" dirty="0">
                <a:solidFill>
                  <a:prstClr val="black"/>
                </a:solidFill>
                <a:cs typeface="Tahoma" pitchFamily="34" charset="0"/>
              </a:rPr>
              <a:t>Senior Mechanic was holding the prybar, and his hands were exposed to pinch points</a:t>
            </a:r>
          </a:p>
          <a:p>
            <a:pPr marL="171450" indent="-171450" algn="just">
              <a:buFont typeface="Arial" panose="020B0604020202020204" pitchFamily="34" charset="0"/>
              <a:buChar char="•"/>
              <a:defRPr/>
            </a:pPr>
            <a:r>
              <a:rPr lang="en-US" sz="1050" dirty="0">
                <a:solidFill>
                  <a:prstClr val="black"/>
                </a:solidFill>
                <a:cs typeface="Tahoma" pitchFamily="34" charset="0"/>
              </a:rPr>
              <a:t>Chief Mechanic was distracted while discussing with Sr. mechanic and lost grip on overridden button, allowing kicker to be activated.</a:t>
            </a:r>
          </a:p>
          <a:p>
            <a:pPr marL="171450" indent="-171450" algn="just">
              <a:buFont typeface="Arial" panose="020B0604020202020204" pitchFamily="34" charset="0"/>
              <a:buChar char="•"/>
              <a:defRPr/>
            </a:pPr>
            <a:r>
              <a:rPr lang="en-US" sz="1050" dirty="0">
                <a:solidFill>
                  <a:prstClr val="black"/>
                </a:solidFill>
                <a:cs typeface="Tahoma" pitchFamily="34" charset="0"/>
              </a:rPr>
              <a:t>This job was conducted for first time. JSA and OEM guideline was not followed while fixing pipe cat kicker pin</a:t>
            </a:r>
          </a:p>
          <a:p>
            <a:pPr marL="171450" indent="-171450" algn="just">
              <a:buFont typeface="Arial" panose="020B0604020202020204" pitchFamily="34" charset="0"/>
              <a:buChar char="•"/>
              <a:defRPr/>
            </a:pPr>
            <a:r>
              <a:rPr lang="en-US" sz="1050" dirty="0">
                <a:solidFill>
                  <a:prstClr val="black"/>
                </a:solidFill>
                <a:cs typeface="Tahoma" pitchFamily="34" charset="0"/>
              </a:rPr>
              <a:t>Supervisors failed to follow the PTW requirements, especially isolation procedure and normalized the risk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Reflective Questions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L="285750" indent="-285750">
              <a:buFont typeface="Arial" panose="020B0604020202020204" pitchFamily="34" charset="0"/>
              <a:buChar char="•"/>
            </a:pPr>
            <a:r>
              <a:rPr lang="en-US" sz="1200" dirty="0"/>
              <a:t>Are you satisfied with implementation of isolation requirements?</a:t>
            </a:r>
          </a:p>
          <a:p>
            <a:pPr marL="285750" indent="-285750">
              <a:buFont typeface="Arial" panose="020B0604020202020204" pitchFamily="34" charset="0"/>
              <a:buChar char="•"/>
            </a:pPr>
            <a:r>
              <a:rPr lang="en-US" sz="1200" dirty="0"/>
              <a:t>Are work orders for pipe cat kicker covering all required instructions? </a:t>
            </a:r>
          </a:p>
          <a:p>
            <a:pPr marL="285750" indent="-285750">
              <a:buFont typeface="Arial" panose="020B0604020202020204" pitchFamily="34" charset="0"/>
              <a:buChar char="•"/>
            </a:pPr>
            <a:r>
              <a:rPr lang="en-US" sz="1200" dirty="0"/>
              <a:t>Do you have specific JSA to work on pipe-cat kickers?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BA7F71CD-3996-A9F3-4122-6BA4FE48D313}"/>
              </a:ext>
            </a:extLst>
          </p:cNvPr>
          <p:cNvSpPr/>
          <p:nvPr/>
        </p:nvSpPr>
        <p:spPr>
          <a:xfrm>
            <a:off x="489976" y="1007066"/>
            <a:ext cx="6814756" cy="400110"/>
          </a:xfrm>
          <a:prstGeom prst="rect">
            <a:avLst/>
          </a:prstGeom>
          <a:solidFill>
            <a:srgbClr val="FFC000"/>
          </a:solidFill>
        </p:spPr>
        <p:txBody>
          <a:bodyPr wrap="square">
            <a:spAutoFit/>
          </a:bodyPr>
          <a:lstStyle/>
          <a:p>
            <a:pPr lvl="0">
              <a:defRPr/>
            </a:pPr>
            <a:r>
              <a:rPr kumimoji="0" lang="en-US" sz="2000" b="1" i="0" u="none" strike="noStrike" kern="1200" cap="none" spc="0" normalizeH="0" baseline="0" noProof="0" dirty="0">
                <a:ln>
                  <a:noFill/>
                </a:ln>
                <a:solidFill>
                  <a:srgbClr val="0D38B3"/>
                </a:solidFill>
                <a:effectLst/>
                <a:uLnTx/>
                <a:uFillTx/>
                <a:latin typeface="Calibri" panose="020F0502020204030204"/>
                <a:ea typeface="+mn-ea"/>
                <a:cs typeface="Arial" panose="020B0604020202020204" pitchFamily="34" charset="0"/>
              </a:rPr>
              <a:t>Target Audience: </a:t>
            </a:r>
            <a:r>
              <a:rPr lang="en-US" b="1" dirty="0">
                <a:solidFill>
                  <a:srgbClr val="FF0000"/>
                </a:solidFill>
              </a:rPr>
              <a:t>Maintenance and Drilling Crew</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Calibri" pitchFamily="34" charset="0"/>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489584" y="5644936"/>
            <a:ext cx="7709620" cy="707886"/>
          </a:xfrm>
          <a:prstGeom prst="rect">
            <a:avLst/>
          </a:prstGeom>
          <a:solidFill>
            <a:schemeClr val="accent5"/>
          </a:solidFill>
        </p:spPr>
        <p:txBody>
          <a:bodyPr wrap="square" rtlCol="0">
            <a:spAutoFit/>
          </a:bodyPr>
          <a:lstStyle/>
          <a:p>
            <a:pPr algn="ctr" fontAlgn="base">
              <a:spcBef>
                <a:spcPct val="0"/>
              </a:spcBef>
              <a:spcAft>
                <a:spcPct val="0"/>
              </a:spcAft>
              <a:defRPr/>
            </a:pPr>
            <a:r>
              <a:rPr lang="en-OM" sz="2000" b="1" dirty="0">
                <a:solidFill>
                  <a:srgbClr val="FFFF00"/>
                </a:solidFill>
                <a:latin typeface="Calibri" panose="020F0502020204030204"/>
                <a:ea typeface="MS PGothic" pitchFamily="34" charset="-128"/>
              </a:rPr>
              <a:t>Never perform maintenance on energized equipment. Isolation and SOP compliance are non-negotiable </a:t>
            </a:r>
            <a:endParaRPr lang="en-US" sz="2000" b="1" dirty="0">
              <a:solidFill>
                <a:srgbClr val="FFFF00"/>
              </a:solidFill>
              <a:latin typeface="Calibri" panose="020F0502020204030204"/>
              <a:ea typeface="MS PGothic" pitchFamily="34" charset="-128"/>
            </a:endParaRPr>
          </a:p>
        </p:txBody>
      </p:sp>
      <p:pic>
        <p:nvPicPr>
          <p:cNvPr id="5" name="Picture 4">
            <a:extLst>
              <a:ext uri="{FF2B5EF4-FFF2-40B4-BE49-F238E27FC236}">
                <a16:creationId xmlns:a16="http://schemas.microsoft.com/office/drawing/2014/main" id="{2586DE3E-7B57-D1DE-97AA-854FE1B5AC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3966" y="6335985"/>
            <a:ext cx="5590517" cy="377985"/>
          </a:xfrm>
          <a:prstGeom prst="rect">
            <a:avLst/>
          </a:prstGeom>
        </p:spPr>
      </p:pic>
      <p:graphicFrame>
        <p:nvGraphicFramePr>
          <p:cNvPr id="6" name="Table 5">
            <a:extLst>
              <a:ext uri="{FF2B5EF4-FFF2-40B4-BE49-F238E27FC236}">
                <a16:creationId xmlns:a16="http://schemas.microsoft.com/office/drawing/2014/main" id="{47DB4EA9-D476-B215-F10E-BFD289C9065A}"/>
              </a:ext>
            </a:extLst>
          </p:cNvPr>
          <p:cNvGraphicFramePr>
            <a:graphicFrameLocks noGrp="1"/>
          </p:cNvGraphicFramePr>
          <p:nvPr>
            <p:extLst>
              <p:ext uri="{D42A27DB-BD31-4B8C-83A1-F6EECF244321}">
                <p14:modId xmlns:p14="http://schemas.microsoft.com/office/powerpoint/2010/main" val="4281182789"/>
              </p:ext>
            </p:extLst>
          </p:nvPr>
        </p:nvGraphicFramePr>
        <p:xfrm>
          <a:off x="489584" y="496694"/>
          <a:ext cx="11583466" cy="457200"/>
        </p:xfrm>
        <a:graphic>
          <a:graphicData uri="http://schemas.openxmlformats.org/drawingml/2006/table">
            <a:tbl>
              <a:tblPr firstRow="1" bandRow="1"/>
              <a:tblGrid>
                <a:gridCol w="646912">
                  <a:extLst>
                    <a:ext uri="{9D8B030D-6E8A-4147-A177-3AD203B41FA5}">
                      <a16:colId xmlns:a16="http://schemas.microsoft.com/office/drawing/2014/main" val="2915212829"/>
                    </a:ext>
                  </a:extLst>
                </a:gridCol>
                <a:gridCol w="1027192">
                  <a:extLst>
                    <a:ext uri="{9D8B030D-6E8A-4147-A177-3AD203B41FA5}">
                      <a16:colId xmlns:a16="http://schemas.microsoft.com/office/drawing/2014/main" val="1263731317"/>
                    </a:ext>
                  </a:extLst>
                </a:gridCol>
                <a:gridCol w="1043388">
                  <a:extLst>
                    <a:ext uri="{9D8B030D-6E8A-4147-A177-3AD203B41FA5}">
                      <a16:colId xmlns:a16="http://schemas.microsoft.com/office/drawing/2014/main" val="3493424009"/>
                    </a:ext>
                  </a:extLst>
                </a:gridCol>
                <a:gridCol w="1181478">
                  <a:extLst>
                    <a:ext uri="{9D8B030D-6E8A-4147-A177-3AD203B41FA5}">
                      <a16:colId xmlns:a16="http://schemas.microsoft.com/office/drawing/2014/main" val="578596613"/>
                    </a:ext>
                  </a:extLst>
                </a:gridCol>
                <a:gridCol w="1769538">
                  <a:extLst>
                    <a:ext uri="{9D8B030D-6E8A-4147-A177-3AD203B41FA5}">
                      <a16:colId xmlns:a16="http://schemas.microsoft.com/office/drawing/2014/main" val="710035722"/>
                    </a:ext>
                  </a:extLst>
                </a:gridCol>
                <a:gridCol w="1266193">
                  <a:extLst>
                    <a:ext uri="{9D8B030D-6E8A-4147-A177-3AD203B41FA5}">
                      <a16:colId xmlns:a16="http://schemas.microsoft.com/office/drawing/2014/main" val="1371902183"/>
                    </a:ext>
                  </a:extLst>
                </a:gridCol>
                <a:gridCol w="1446482">
                  <a:extLst>
                    <a:ext uri="{9D8B030D-6E8A-4147-A177-3AD203B41FA5}">
                      <a16:colId xmlns:a16="http://schemas.microsoft.com/office/drawing/2014/main" val="1814095484"/>
                    </a:ext>
                  </a:extLst>
                </a:gridCol>
                <a:gridCol w="743614">
                  <a:extLst>
                    <a:ext uri="{9D8B030D-6E8A-4147-A177-3AD203B41FA5}">
                      <a16:colId xmlns:a16="http://schemas.microsoft.com/office/drawing/2014/main" val="2001367833"/>
                    </a:ext>
                  </a:extLst>
                </a:gridCol>
                <a:gridCol w="1120515">
                  <a:extLst>
                    <a:ext uri="{9D8B030D-6E8A-4147-A177-3AD203B41FA5}">
                      <a16:colId xmlns:a16="http://schemas.microsoft.com/office/drawing/2014/main" val="2964666558"/>
                    </a:ext>
                  </a:extLst>
                </a:gridCol>
                <a:gridCol w="1338154">
                  <a:extLst>
                    <a:ext uri="{9D8B030D-6E8A-4147-A177-3AD203B41FA5}">
                      <a16:colId xmlns:a16="http://schemas.microsoft.com/office/drawing/2014/main" val="695451150"/>
                    </a:ext>
                  </a:extLst>
                </a:gridCol>
              </a:tblGrid>
              <a:tr h="0">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GB" sz="1200" b="1" u="none" strike="noStrike" kern="1200" cap="none" spc="0" normalizeH="0" baseline="0" noProof="0" dirty="0">
                          <a:ln>
                            <a:noFill/>
                          </a:ln>
                          <a:solidFill>
                            <a:prstClr val="black"/>
                          </a:solidFill>
                          <a:effectLst/>
                          <a:uLnTx/>
                          <a:uFillTx/>
                          <a:latin typeface="+mn-lt"/>
                          <a:ea typeface="+mn-ea"/>
                          <a:cs typeface="+mn-cs"/>
                        </a:rPr>
                        <a:t>Date:</a:t>
                      </a:r>
                    </a:p>
                    <a:p>
                      <a:pPr marL="0" algn="l" defTabSz="914400" rtl="0" eaLnBrk="1" latinLnBrk="0" hangingPunct="1"/>
                      <a:r>
                        <a:rPr kumimoji="0" lang="en-GB" sz="1200" b="1" u="none" strike="noStrike" kern="1200" cap="none" spc="0" normalizeH="0" baseline="0" noProof="0" dirty="0">
                          <a:ln>
                            <a:noFill/>
                          </a:ln>
                          <a:solidFill>
                            <a:prstClr val="black"/>
                          </a:solidFill>
                          <a:effectLst/>
                          <a:uLnTx/>
                          <a:uFillTx/>
                          <a:latin typeface="+mn-lt"/>
                          <a:ea typeface="+mn-ea"/>
                          <a:cs typeface="+mn-cs"/>
                        </a:rPr>
                        <a:t>Time:</a:t>
                      </a:r>
                      <a:endParaRPr kumimoji="0" lang="en-US" sz="1200" b="1"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GB" sz="1200" b="1" u="none" strike="noStrike" kern="1200" cap="none" spc="0" normalizeH="0" baseline="0" noProof="0" dirty="0">
                          <a:ln>
                            <a:noFill/>
                          </a:ln>
                          <a:solidFill>
                            <a:srgbClr val="4472C4"/>
                          </a:solidFill>
                          <a:effectLst/>
                          <a:uLnTx/>
                          <a:uFillTx/>
                          <a:latin typeface="+mn-lt"/>
                          <a:ea typeface="+mn-ea"/>
                          <a:cs typeface="+mn-cs"/>
                        </a:rPr>
                        <a:t>06/08/2025221:55 hrs</a:t>
                      </a:r>
                      <a:endParaRPr kumimoji="0" lang="en-US"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US" sz="1200" b="1" u="none" strike="noStrike" kern="1200" cap="none" spc="0" normalizeH="0" baseline="0" noProof="0" dirty="0">
                          <a:ln>
                            <a:noFill/>
                          </a:ln>
                          <a:solidFill>
                            <a:prstClr val="black"/>
                          </a:solidFill>
                          <a:effectLst/>
                          <a:uLnTx/>
                          <a:uFillTx/>
                          <a:latin typeface="+mn-lt"/>
                          <a:ea typeface="+mn-ea"/>
                          <a:cs typeface="+mn-cs"/>
                        </a:rPr>
                        <a:t>Incident title: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latin typeface="+mn-lt"/>
                          <a:ea typeface="+mn-ea"/>
                          <a:cs typeface="+mn-cs"/>
                        </a:rPr>
                        <a:t>PIM#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US" sz="1200" b="1" u="none" strike="noStrike" kern="1200" cap="none" spc="0" normalizeH="0" baseline="0" noProof="0" dirty="0">
                          <a:ln>
                            <a:noFill/>
                          </a:ln>
                          <a:solidFill>
                            <a:srgbClr val="4472C4"/>
                          </a:solidFill>
                          <a:effectLst/>
                          <a:uLnTx/>
                          <a:uFillTx/>
                          <a:latin typeface="+mn-lt"/>
                          <a:ea typeface="+mn-ea"/>
                          <a:cs typeface="+mn-cs"/>
                        </a:rPr>
                        <a:t>LTI#12</a:t>
                      </a:r>
                    </a:p>
                    <a:p>
                      <a:pPr marL="0" algn="l" defTabSz="914400" rtl="0" eaLnBrk="1" latinLnBrk="0" hangingPunct="1"/>
                      <a:r>
                        <a:rPr kumimoji="0" lang="en-US" sz="1200" b="1" u="none" strike="noStrike" kern="1200" cap="none" spc="0" normalizeH="0" baseline="0" noProof="0" dirty="0">
                          <a:ln>
                            <a:noFill/>
                          </a:ln>
                          <a:solidFill>
                            <a:srgbClr val="4472C4"/>
                          </a:solidFill>
                          <a:effectLst/>
                          <a:uLnTx/>
                          <a:uFillTx/>
                          <a:latin typeface="+mn-lt"/>
                          <a:ea typeface="+mn-ea"/>
                          <a:cs typeface="+mn-cs"/>
                        </a:rPr>
                        <a:t>1180491  </a:t>
                      </a:r>
                      <a:r>
                        <a:rPr kumimoji="0" lang="en-US" sz="1200" b="1" u="none" strike="noStrike" kern="1200" cap="none" spc="0" normalizeH="0" baseline="0" noProof="0" dirty="0">
                          <a:ln>
                            <a:noFill/>
                          </a:ln>
                          <a:solidFill>
                            <a:prstClr val="black"/>
                          </a:solidFill>
                          <a:effectLst/>
                          <a:uLnTx/>
                          <a:uFillTx/>
                          <a:latin typeface="+mn-lt"/>
                          <a:ea typeface="+mn-ea"/>
                          <a:cs typeface="+mn-cs"/>
                        </a:rPr>
                        <a:t>                          </a:t>
                      </a:r>
                      <a:endParaRPr kumimoji="0" lang="en-US" sz="1200" b="1"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mn-lt"/>
                          <a:ea typeface="+mn-ea"/>
                          <a:cs typeface="+mn-cs"/>
                        </a:rPr>
                        <a:t>Risk Category: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latin typeface="+mn-lt"/>
                          <a:ea typeface="+mn-ea"/>
                          <a:cs typeface="+mn-cs"/>
                        </a:rPr>
                        <a:t>Injury / Asset Damaged:</a:t>
                      </a:r>
                      <a:endParaRPr kumimoji="0" lang="en-US" sz="1200" b="1"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US" sz="1200" b="1" u="none" strike="noStrike" kern="1200" cap="none" spc="0" normalizeH="0" baseline="0" noProof="0" dirty="0">
                          <a:ln>
                            <a:noFill/>
                          </a:ln>
                          <a:solidFill>
                            <a:srgbClr val="4472C4"/>
                          </a:solidFill>
                          <a:effectLst/>
                          <a:uLnTx/>
                          <a:uFillTx/>
                          <a:latin typeface="+mn-lt"/>
                          <a:ea typeface="+mn-ea"/>
                          <a:cs typeface="+mn-cs"/>
                        </a:rPr>
                        <a:t>Hand &amp; Finger</a:t>
                      </a:r>
                    </a:p>
                    <a:p>
                      <a:pPr marL="0" algn="l" defTabSz="914400" rtl="0" eaLnBrk="1" latinLnBrk="0" hangingPunct="1"/>
                      <a:r>
                        <a:rPr kumimoji="0" lang="en-US" sz="1200" b="1" u="none" strike="noStrike" kern="1200" cap="none" spc="0" normalizeH="0" baseline="0" noProof="0" dirty="0">
                          <a:ln>
                            <a:noFill/>
                          </a:ln>
                          <a:solidFill>
                            <a:srgbClr val="4472C4"/>
                          </a:solidFill>
                          <a:effectLst/>
                          <a:uLnTx/>
                          <a:uFillTx/>
                          <a:latin typeface="+mn-lt"/>
                          <a:ea typeface="+mn-ea"/>
                          <a:cs typeface="+mn-cs"/>
                        </a:rPr>
                        <a:t>Lost Work Case</a:t>
                      </a:r>
                      <a:endParaRPr kumimoji="0" lang="en-US"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US" sz="1200" b="1" u="none" strike="noStrike" kern="1200" cap="none" spc="0" normalizeH="0" baseline="0" noProof="0" dirty="0">
                          <a:ln>
                            <a:noFill/>
                          </a:ln>
                          <a:solidFill>
                            <a:prstClr val="black"/>
                          </a:solidFill>
                          <a:effectLst/>
                          <a:uLnTx/>
                          <a:uFillTx/>
                          <a:latin typeface="+mn-lt"/>
                          <a:ea typeface="+mn-ea"/>
                          <a:cs typeface="+mn-cs"/>
                        </a:rPr>
                        <a:t>Actual Severity:</a:t>
                      </a:r>
                    </a:p>
                    <a:p>
                      <a:pPr marL="0" algn="l" defTabSz="914400" rtl="0" eaLnBrk="1" latinLnBrk="0" hangingPunct="1"/>
                      <a:r>
                        <a:rPr kumimoji="0" lang="en-US" sz="1200" b="1" u="none" strike="noStrike" kern="1200" cap="none" spc="0" normalizeH="0" baseline="0" noProof="0" dirty="0">
                          <a:ln>
                            <a:noFill/>
                          </a:ln>
                          <a:solidFill>
                            <a:prstClr val="black"/>
                          </a:solidFill>
                          <a:effectLst/>
                          <a:uLnTx/>
                          <a:uFillTx/>
                          <a:latin typeface="+mn-lt"/>
                          <a:ea typeface="+mn-ea"/>
                          <a:cs typeface="+mn-cs"/>
                        </a:rPr>
                        <a:t>Potential severity: </a:t>
                      </a:r>
                      <a:endParaRPr kumimoji="0" lang="en-US" sz="1200" b="1"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GB" sz="1200" b="1" u="none" strike="noStrike" kern="1200" cap="none" spc="0" normalizeH="0" baseline="0" noProof="0" dirty="0">
                          <a:ln>
                            <a:noFill/>
                          </a:ln>
                          <a:solidFill>
                            <a:srgbClr val="4472C4"/>
                          </a:solidFill>
                          <a:effectLst/>
                          <a:uLnTx/>
                          <a:uFillTx/>
                          <a:latin typeface="+mn-lt"/>
                          <a:ea typeface="+mn-ea"/>
                          <a:cs typeface="+mn-cs"/>
                        </a:rPr>
                        <a:t>3P</a:t>
                      </a:r>
                    </a:p>
                    <a:p>
                      <a:pPr marL="0" algn="l" defTabSz="914400" rtl="0" eaLnBrk="1" latinLnBrk="0" hangingPunct="1"/>
                      <a:r>
                        <a:rPr kumimoji="0" lang="en-GB" sz="1200" b="1" u="none" strike="noStrike" kern="1200" cap="none" spc="0" normalizeH="0" baseline="0" noProof="0" dirty="0">
                          <a:ln>
                            <a:noFill/>
                          </a:ln>
                          <a:solidFill>
                            <a:srgbClr val="4472C4"/>
                          </a:solidFill>
                          <a:effectLst/>
                          <a:uLnTx/>
                          <a:uFillTx/>
                          <a:latin typeface="+mn-lt"/>
                          <a:ea typeface="+mn-ea"/>
                          <a:cs typeface="+mn-cs"/>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GB" sz="1200" b="1" u="none" strike="noStrike" kern="1200" cap="none" spc="0" normalizeH="0" baseline="0" dirty="0">
                          <a:ln>
                            <a:noFill/>
                          </a:ln>
                          <a:solidFill>
                            <a:prstClr val="black"/>
                          </a:solidFill>
                          <a:effectLst/>
                          <a:uLnTx/>
                          <a:uFillTx/>
                          <a:latin typeface="+mn-lt"/>
                          <a:ea typeface="+mn-ea"/>
                          <a:cs typeface="+mn-cs"/>
                        </a:rPr>
                        <a:t>Activity:</a:t>
                      </a:r>
                    </a:p>
                    <a:p>
                      <a:pPr marL="0" algn="l" defTabSz="914400" rtl="0" eaLnBrk="1" latinLnBrk="0" hangingPunct="1"/>
                      <a:r>
                        <a:rPr kumimoji="0" lang="en-GB" sz="1200" b="1" u="none" strike="noStrike" kern="1200" cap="none" spc="0" normalizeH="0" baseline="0" dirty="0">
                          <a:ln>
                            <a:noFill/>
                          </a:ln>
                          <a:solidFill>
                            <a:prstClr val="black"/>
                          </a:solidFill>
                          <a:effectLst/>
                          <a:uLnTx/>
                          <a:uFillTx/>
                          <a:latin typeface="+mn-lt"/>
                          <a:ea typeface="+mn-ea"/>
                          <a:cs typeface="+mn-cs"/>
                        </a:rPr>
                        <a:t>Location:</a:t>
                      </a:r>
                      <a:endParaRPr kumimoji="0" lang="en-US" sz="1200" b="1"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Segoe UI"/>
                          <a:cs typeface="Segoe UI"/>
                        </a:defRPr>
                      </a:lvl1pPr>
                      <a:lvl2pPr marL="457200" algn="l" defTabSz="914400" rtl="0" eaLnBrk="1" latinLnBrk="0" hangingPunct="1">
                        <a:defRPr sz="1800" b="1" kern="1200">
                          <a:solidFill>
                            <a:schemeClr val="lt1"/>
                          </a:solidFill>
                          <a:latin typeface="Segoe UI"/>
                          <a:cs typeface="Segoe UI"/>
                        </a:defRPr>
                      </a:lvl2pPr>
                      <a:lvl3pPr marL="914400" algn="l" defTabSz="914400" rtl="0" eaLnBrk="1" latinLnBrk="0" hangingPunct="1">
                        <a:defRPr sz="1800" b="1" kern="1200">
                          <a:solidFill>
                            <a:schemeClr val="lt1"/>
                          </a:solidFill>
                          <a:latin typeface="Segoe UI"/>
                          <a:cs typeface="Segoe UI"/>
                        </a:defRPr>
                      </a:lvl3pPr>
                      <a:lvl4pPr marL="1371600" algn="l" defTabSz="914400" rtl="0" eaLnBrk="1" latinLnBrk="0" hangingPunct="1">
                        <a:defRPr sz="1800" b="1" kern="1200">
                          <a:solidFill>
                            <a:schemeClr val="lt1"/>
                          </a:solidFill>
                          <a:latin typeface="Segoe UI"/>
                          <a:cs typeface="Segoe UI"/>
                        </a:defRPr>
                      </a:lvl4pPr>
                      <a:lvl5pPr marL="1828800" algn="l" defTabSz="914400" rtl="0" eaLnBrk="1" latinLnBrk="0" hangingPunct="1">
                        <a:defRPr sz="1800" b="1" kern="1200">
                          <a:solidFill>
                            <a:schemeClr val="lt1"/>
                          </a:solidFill>
                          <a:latin typeface="Segoe UI"/>
                          <a:cs typeface="Segoe UI"/>
                        </a:defRPr>
                      </a:lvl5pPr>
                      <a:lvl6pPr marL="2286000" algn="l" defTabSz="914400" rtl="0" eaLnBrk="1" latinLnBrk="0" hangingPunct="1">
                        <a:defRPr sz="1800" b="1" kern="1200">
                          <a:solidFill>
                            <a:schemeClr val="lt1"/>
                          </a:solidFill>
                          <a:latin typeface="Segoe UI"/>
                          <a:cs typeface="Segoe UI"/>
                        </a:defRPr>
                      </a:lvl6pPr>
                      <a:lvl7pPr marL="2743200" algn="l" defTabSz="914400" rtl="0" eaLnBrk="1" latinLnBrk="0" hangingPunct="1">
                        <a:defRPr sz="1800" b="1" kern="1200">
                          <a:solidFill>
                            <a:schemeClr val="lt1"/>
                          </a:solidFill>
                          <a:latin typeface="Segoe UI"/>
                          <a:cs typeface="Segoe UI"/>
                        </a:defRPr>
                      </a:lvl7pPr>
                      <a:lvl8pPr marL="3200400" algn="l" defTabSz="914400" rtl="0" eaLnBrk="1" latinLnBrk="0" hangingPunct="1">
                        <a:defRPr sz="1800" b="1" kern="1200">
                          <a:solidFill>
                            <a:schemeClr val="lt1"/>
                          </a:solidFill>
                          <a:latin typeface="Segoe UI"/>
                          <a:cs typeface="Segoe UI"/>
                        </a:defRPr>
                      </a:lvl8pPr>
                      <a:lvl9pPr marL="3657600" algn="l" defTabSz="914400" rtl="0" eaLnBrk="1" latinLnBrk="0" hangingPunct="1">
                        <a:defRPr sz="1800" b="1" kern="1200">
                          <a:solidFill>
                            <a:schemeClr val="lt1"/>
                          </a:solidFill>
                          <a:latin typeface="Segoe UI"/>
                          <a:cs typeface="Segoe UI"/>
                        </a:defRPr>
                      </a:lvl9pPr>
                    </a:lstStyle>
                    <a:p>
                      <a:pPr marL="0" algn="l" defTabSz="914400" rtl="0" eaLnBrk="1" latinLnBrk="0" hangingPunct="1"/>
                      <a:r>
                        <a:rPr kumimoji="0" lang="en-US" sz="1200" b="1" u="none" strike="noStrike" kern="1200" cap="none" spc="0" normalizeH="0" baseline="0" dirty="0">
                          <a:ln>
                            <a:noFill/>
                          </a:ln>
                          <a:solidFill>
                            <a:srgbClr val="4472C4"/>
                          </a:solidFill>
                          <a:effectLst/>
                          <a:uLnTx/>
                          <a:uFillTx/>
                          <a:latin typeface="+mn-lt"/>
                          <a:ea typeface="+mn-ea"/>
                          <a:cs typeface="+mn-cs"/>
                        </a:rPr>
                        <a:t>kicker Cylinder Marmul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4084804"/>
                  </a:ext>
                </a:extLst>
              </a:tr>
            </a:tbl>
          </a:graphicData>
        </a:graphic>
      </p:graphicFrame>
      <p:pic>
        <p:nvPicPr>
          <p:cNvPr id="19" name="Picture 18">
            <a:extLst>
              <a:ext uri="{FF2B5EF4-FFF2-40B4-BE49-F238E27FC236}">
                <a16:creationId xmlns:a16="http://schemas.microsoft.com/office/drawing/2014/main" id="{E1F6823C-D969-F1FA-C7EA-25C4F016CD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2330" y="1267778"/>
            <a:ext cx="3281082" cy="2055946"/>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8552330" y="2868707"/>
            <a:ext cx="296917" cy="430708"/>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20" name="Picture 19">
            <a:extLst>
              <a:ext uri="{FF2B5EF4-FFF2-40B4-BE49-F238E27FC236}">
                <a16:creationId xmlns:a16="http://schemas.microsoft.com/office/drawing/2014/main" id="{94D0B7CC-DAF6-5973-295C-D3A1CC61DEB2}"/>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8552330" y="3635344"/>
            <a:ext cx="3370717" cy="2009592"/>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552648" y="5148242"/>
            <a:ext cx="457200" cy="38494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92972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DF82094-EF42-4259-B99B-133CB94712F4}"/>
</file>

<file path=customXml/itemProps2.xml><?xml version="1.0" encoding="utf-8"?>
<ds:datastoreItem xmlns:ds="http://schemas.openxmlformats.org/officeDocument/2006/customXml" ds:itemID="{9E00BE9B-00D2-4595-AAF6-2AB6AB1FEB07}"/>
</file>

<file path=customXml/itemProps3.xml><?xml version="1.0" encoding="utf-8"?>
<ds:datastoreItem xmlns:ds="http://schemas.openxmlformats.org/officeDocument/2006/customXml" ds:itemID="{EFC81533-5F47-4961-80E3-A60740979148}"/>
</file>

<file path=docProps/app.xml><?xml version="1.0" encoding="utf-8"?>
<Properties xmlns="http://schemas.openxmlformats.org/officeDocument/2006/extended-properties" xmlns:vt="http://schemas.openxmlformats.org/officeDocument/2006/docPropsVTypes">
  <TotalTime>44</TotalTime>
  <Words>437</Words>
  <Application>Microsoft Office PowerPoint</Application>
  <PresentationFormat>Widescreen</PresentationFormat>
  <Paragraphs>51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Segoe UI</vt:lpstr>
      <vt:lpstr>Tahoma</vt:lpstr>
      <vt:lpstr>Times New Roman</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Alerts LTI_12_Hand Finger_ Mechanic were working on fixing the kicker cylinder  </dc:title>
  <dc:creator>Rawahi, Ahmed MSE34</dc:creator>
  <cp:lastModifiedBy>Rawahi, Ahmed MSE34</cp:lastModifiedBy>
  <cp:revision>5</cp:revision>
  <dcterms:created xsi:type="dcterms:W3CDTF">2026-01-07T10:20:59Z</dcterms:created>
  <dcterms:modified xsi:type="dcterms:W3CDTF">2026-01-07T11:19:29Z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