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4"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C2539-AECE-44C0-93A4-725770ECAD8D}" type="datetimeFigureOut">
              <a:rPr lang="en-US" smtClean="0"/>
              <a:t>04/02/2026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90518-765B-48A6-A634-BB1693A6AEF7}" type="slidenum">
              <a:rPr lang="en-US" smtClean="0"/>
              <a:t>‹#›</a:t>
            </a:fld>
            <a:endParaRPr lang="en-US"/>
          </a:p>
        </p:txBody>
      </p:sp>
    </p:spTree>
    <p:extLst>
      <p:ext uri="{BB962C8B-B14F-4D97-AF65-F5344CB8AC3E}">
        <p14:creationId xmlns:p14="http://schemas.microsoft.com/office/powerpoint/2010/main" val="424885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872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8860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73707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39472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04/02/2026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5461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6056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4759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1636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5595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29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660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5780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04/02/2026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99263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AC772E-6015-4076-A0DC-005445BF4556}"/>
              </a:ext>
            </a:extLst>
          </p:cNvPr>
          <p:cNvSpPr/>
          <p:nvPr/>
        </p:nvSpPr>
        <p:spPr>
          <a:xfrm>
            <a:off x="458552" y="984640"/>
            <a:ext cx="7790790"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All</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7" name="Text Box 2">
            <a:extLst>
              <a:ext uri="{FF2B5EF4-FFF2-40B4-BE49-F238E27FC236}">
                <a16:creationId xmlns:a16="http://schemas.microsoft.com/office/drawing/2014/main" id="{3F60DF86-6F0E-EFA5-B7BF-AA1BDB26CE4F}"/>
              </a:ext>
            </a:extLst>
          </p:cNvPr>
          <p:cNvSpPr txBox="1">
            <a:spLocks noChangeArrowheads="1"/>
          </p:cNvSpPr>
          <p:nvPr/>
        </p:nvSpPr>
        <p:spPr bwMode="auto">
          <a:xfrm>
            <a:off x="468758" y="1605868"/>
            <a:ext cx="8273072" cy="330859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Tahoma" pitchFamily="34" charset="0"/>
                <a:ea typeface="+mn-ea"/>
                <a:cs typeface="+mn-cs"/>
              </a:rPr>
              <a:t>What happened?</a:t>
            </a:r>
            <a:endParaRPr kumimoji="0" lang="en-US" sz="12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lvl="0">
              <a:defRPr/>
            </a:pPr>
            <a:r>
              <a:rPr lang="en-US" sz="1200" kern="0" dirty="0">
                <a:solidFill>
                  <a:prstClr val="black"/>
                </a:solidFill>
                <a:ea typeface="宋体" panose="02010600030101010101" pitchFamily="2" charset="-122"/>
              </a:rPr>
              <a:t>While the Butcher was cutting meat using a bone saw machine, he accidentally cut the tip of his right index</a:t>
            </a:r>
            <a:br>
              <a:rPr lang="en-US" sz="1200" kern="0" dirty="0">
                <a:solidFill>
                  <a:prstClr val="black"/>
                </a:solidFill>
                <a:ea typeface="宋体" panose="02010600030101010101" pitchFamily="2" charset="-122"/>
              </a:rPr>
            </a:br>
            <a:r>
              <a:rPr lang="en-US" sz="1200" kern="0" dirty="0">
                <a:solidFill>
                  <a:prstClr val="black"/>
                </a:solidFill>
                <a:ea typeface="宋体" panose="02010600030101010101" pitchFamily="2" charset="-122"/>
              </a:rPr>
              <a:t>finger. He was initially treated at the clinic before being transferred to Hospital, where he was diagnosed with fingertip amputation. </a:t>
            </a:r>
          </a:p>
          <a:p>
            <a:pPr lvl="0">
              <a:defRPr/>
            </a:pPr>
            <a:endParaRPr kumimoji="0" lang="en-GB" altLang="zh-CN" sz="1100" b="1" i="0" u="none" strike="noStrike" kern="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US" sz="105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The IP intentionally removed the band saw guard from the meat-cutting machine to expedite the task.</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There was a lack of intervention by the crew to prevent the unsafe behavior.</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The contractor's emergency response team effectively implemented the appropriate emergency response procedures.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0" cap="none" spc="0" normalizeH="0" baseline="0" noProof="0" dirty="0">
              <a:ln>
                <a:noFill/>
              </a:ln>
              <a:solidFill>
                <a:srgbClr val="3F3F3F"/>
              </a:solidFill>
              <a:effectLst/>
              <a:uLnTx/>
              <a:uFillTx/>
              <a:latin typeface="Segoe U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0C0"/>
                </a:solidFill>
                <a:effectLst/>
                <a:uLnTx/>
                <a:uFillTx/>
                <a:latin typeface="Tahoma" pitchFamily="34" charset="0"/>
                <a:ea typeface="宋体" panose="02010600030101010101" pitchFamily="2" charset="-122"/>
                <a:cs typeface="+mn-cs"/>
              </a:rPr>
              <a:t>Reflective question : </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 Do you ensure that safety mitigation and safety gear are consistently maintained and functioning effectively?</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 Do you consistently emphasize hazard identification and safety control measures during TBTs?</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Do you ensure continuous and effective supervision of the task throughout its execution until completion?</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 Do you actively encourage and support team members to intervene when they observe unsafe behaviors or conditions?</a:t>
            </a:r>
            <a:endParaRPr kumimoji="0" lang="en-US" sz="1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1775101828"/>
              </p:ext>
            </p:extLst>
          </p:nvPr>
        </p:nvGraphicFramePr>
        <p:xfrm>
          <a:off x="458552" y="509072"/>
          <a:ext cx="11661728" cy="457200"/>
        </p:xfrm>
        <a:graphic>
          <a:graphicData uri="http://schemas.openxmlformats.org/drawingml/2006/table">
            <a:tbl>
              <a:tblPr firstRow="1" bandRow="1"/>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39714">
                  <a:extLst>
                    <a:ext uri="{9D8B030D-6E8A-4147-A177-3AD203B41FA5}">
                      <a16:colId xmlns:a16="http://schemas.microsoft.com/office/drawing/2014/main" val="578596613"/>
                    </a:ext>
                  </a:extLst>
                </a:gridCol>
                <a:gridCol w="1795903">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kumimoji="0" lang="en-GB" sz="1200" b="1" u="none" strike="noStrike" kern="1200" cap="none" spc="0" normalizeH="0" baseline="0" noProof="0" dirty="0">
                          <a:ln>
                            <a:noFill/>
                          </a:ln>
                          <a:solidFill>
                            <a:srgbClr val="4472C4"/>
                          </a:solidFill>
                          <a:effectLst/>
                          <a:uLnTx/>
                          <a:uFillTx/>
                        </a:rPr>
                        <a:t>01.05.2025 12:05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a:r>
                        <a:rPr kumimoji="0" lang="en-US" sz="1200" b="1" u="none" strike="noStrike" kern="1200" cap="none" spc="0" normalizeH="0" baseline="0" noProof="0" dirty="0">
                          <a:ln>
                            <a:noFill/>
                          </a:ln>
                          <a:solidFill>
                            <a:prstClr val="black"/>
                          </a:solidFill>
                          <a:effectLst/>
                          <a:uLnTx/>
                          <a:uFillTx/>
                        </a:rPr>
                        <a:t>Incident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kumimoji="0" lang="en-US" sz="1200" b="1" u="none" strike="noStrike" kern="1200" cap="none" spc="0" normalizeH="0" baseline="0" noProof="0" dirty="0">
                          <a:ln>
                            <a:noFill/>
                          </a:ln>
                          <a:solidFill>
                            <a:srgbClr val="4472C4"/>
                          </a:solidFill>
                          <a:effectLst/>
                          <a:uLnTx/>
                          <a:uFillTx/>
                          <a:latin typeface="+mn-lt"/>
                          <a:ea typeface="+mn-ea"/>
                          <a:cs typeface="+mn-cs"/>
                        </a:rPr>
                        <a:t>LTI#06</a:t>
                      </a:r>
                      <a:endParaRPr kumimoji="0" lang="en-US" sz="1200" b="1" u="none" strike="noStrike" kern="1200" cap="none" spc="0" normalizeH="0" baseline="0" noProof="0" dirty="0">
                        <a:ln>
                          <a:noFill/>
                        </a:ln>
                        <a:solidFill>
                          <a:srgbClr val="4472C4"/>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1177456</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kumimoji="0" lang="en-US" sz="1200" b="1" u="none" strike="noStrike" kern="1200" cap="none" spc="0" normalizeH="0" baseline="0" noProof="0" dirty="0">
                          <a:ln>
                            <a:noFill/>
                          </a:ln>
                          <a:solidFill>
                            <a:srgbClr val="4472C4"/>
                          </a:solidFill>
                          <a:effectLst/>
                          <a:uLnTx/>
                          <a:uFillTx/>
                        </a:rPr>
                        <a:t>Caught in between </a:t>
                      </a:r>
                    </a:p>
                    <a:p>
                      <a:r>
                        <a:rPr kumimoji="0" lang="en-US" sz="1200" b="1" u="none" strike="noStrike" kern="1200" cap="none" spc="0" normalizeH="0" baseline="0" noProof="0" dirty="0">
                          <a:ln>
                            <a:noFill/>
                          </a:ln>
                          <a:solidFill>
                            <a:srgbClr val="4472C4"/>
                          </a:solidFill>
                          <a:effectLst/>
                          <a:uLnTx/>
                          <a:uFillTx/>
                        </a:rPr>
                        <a:t>LWC</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kumimoji="0" lang="en-US" sz="1200" b="1" u="none" strike="noStrike" kern="1200" cap="none" spc="0" normalizeH="0" baseline="0" noProof="0">
                          <a:ln>
                            <a:noFill/>
                          </a:ln>
                          <a:solidFill>
                            <a:srgbClr val="4472C4"/>
                          </a:solidFill>
                          <a:effectLst/>
                          <a:uLnTx/>
                          <a:uFillTx/>
                          <a:latin typeface="+mn-lt"/>
                          <a:ea typeface="+mn-ea"/>
                          <a:cs typeface="+mn-cs"/>
                        </a:rPr>
                        <a:t>Cutting Meat</a:t>
                      </a:r>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GB" sz="1200" b="1" u="none" strike="noStrike" kern="1200" cap="none" spc="0" normalizeH="0" baseline="0" dirty="0">
                          <a:ln>
                            <a:noFill/>
                          </a:ln>
                          <a:solidFill>
                            <a:srgbClr val="4472C4"/>
                          </a:solidFill>
                          <a:effectLst/>
                          <a:uLnTx/>
                          <a:uFillTx/>
                          <a:latin typeface="+mn-lt"/>
                          <a:ea typeface="+mn-ea"/>
                          <a:cs typeface="+mn-cs"/>
                        </a:rPr>
                        <a:t>Marmul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23" name="TextBox 22">
            <a:extLst>
              <a:ext uri="{FF2B5EF4-FFF2-40B4-BE49-F238E27FC236}">
                <a16:creationId xmlns:a16="http://schemas.microsoft.com/office/drawing/2014/main" id="{F2B509B4-024A-0F0E-B6CE-F2F0BA861ECA}"/>
              </a:ext>
            </a:extLst>
          </p:cNvPr>
          <p:cNvSpPr txBox="1"/>
          <p:nvPr/>
        </p:nvSpPr>
        <p:spPr>
          <a:xfrm>
            <a:off x="501348" y="6421414"/>
            <a:ext cx="7791263" cy="338554"/>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Never place your hand in line of </a:t>
            </a:r>
            <a:r>
              <a:rPr lang="en-US" sz="1600" b="1" dirty="0">
                <a:solidFill>
                  <a:srgbClr val="FFFF00"/>
                </a:solidFill>
                <a:latin typeface="Tahoma" pitchFamily="34" charset="0"/>
                <a:ea typeface="MS PGothic" pitchFamily="34" charset="-128"/>
              </a:rPr>
              <a:t>fire </a:t>
            </a:r>
            <a:endPar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3" name="Picture 2">
            <a:extLst>
              <a:ext uri="{FF2B5EF4-FFF2-40B4-BE49-F238E27FC236}">
                <a16:creationId xmlns:a16="http://schemas.microsoft.com/office/drawing/2014/main" id="{EF48FBBA-286D-4F80-3A82-C2ADD64451F4}"/>
              </a:ext>
            </a:extLst>
          </p:cNvPr>
          <p:cNvPicPr>
            <a:picLocks noChangeAspect="1"/>
          </p:cNvPicPr>
          <p:nvPr/>
        </p:nvPicPr>
        <p:blipFill>
          <a:blip r:embed="rId3"/>
          <a:stretch>
            <a:fillRect/>
          </a:stretch>
        </p:blipFill>
        <p:spPr>
          <a:xfrm>
            <a:off x="9234318" y="1294809"/>
            <a:ext cx="2499130" cy="2052638"/>
          </a:xfrm>
          <a:prstGeom prst="rect">
            <a:avLst/>
          </a:prstGeom>
        </p:spPr>
      </p:pic>
      <p:grpSp>
        <p:nvGrpSpPr>
          <p:cNvPr id="17" name="Group 131">
            <a:extLst>
              <a:ext uri="{FF2B5EF4-FFF2-40B4-BE49-F238E27FC236}">
                <a16:creationId xmlns:a16="http://schemas.microsoft.com/office/drawing/2014/main" id="{223A9EB0-7558-D83C-DEEF-E56C94C50FF4}"/>
              </a:ext>
            </a:extLst>
          </p:cNvPr>
          <p:cNvGrpSpPr>
            <a:grpSpLocks/>
          </p:cNvGrpSpPr>
          <p:nvPr/>
        </p:nvGrpSpPr>
        <p:grpSpPr bwMode="auto">
          <a:xfrm>
            <a:off x="9211436" y="2992784"/>
            <a:ext cx="302118" cy="292941"/>
            <a:chOff x="3504" y="544"/>
            <a:chExt cx="2287" cy="1855"/>
          </a:xfrm>
        </p:grpSpPr>
        <p:sp>
          <p:nvSpPr>
            <p:cNvPr id="18" name="Line 129">
              <a:extLst>
                <a:ext uri="{FF2B5EF4-FFF2-40B4-BE49-F238E27FC236}">
                  <a16:creationId xmlns:a16="http://schemas.microsoft.com/office/drawing/2014/main" id="{F6A4A2A0-311E-A673-AE09-1B04B1C64C2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Line 130">
              <a:extLst>
                <a:ext uri="{FF2B5EF4-FFF2-40B4-BE49-F238E27FC236}">
                  <a16:creationId xmlns:a16="http://schemas.microsoft.com/office/drawing/2014/main" id="{5885EDA8-D22D-E94C-244D-D8F23EC592E9}"/>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B566F002-CFA3-6913-224E-4A74F6F7CC8D}"/>
              </a:ext>
            </a:extLst>
          </p:cNvPr>
          <p:cNvPicPr>
            <a:picLocks noChangeAspect="1"/>
          </p:cNvPicPr>
          <p:nvPr/>
        </p:nvPicPr>
        <p:blipFill>
          <a:blip r:embed="rId4"/>
          <a:stretch>
            <a:fillRect/>
          </a:stretch>
        </p:blipFill>
        <p:spPr>
          <a:xfrm>
            <a:off x="9234318" y="3510554"/>
            <a:ext cx="2499129" cy="2364995"/>
          </a:xfrm>
          <a:prstGeom prst="rect">
            <a:avLst/>
          </a:prstGeom>
        </p:spPr>
      </p:pic>
      <p:sp>
        <p:nvSpPr>
          <p:cNvPr id="22" name="Freeform 132">
            <a:extLst>
              <a:ext uri="{FF2B5EF4-FFF2-40B4-BE49-F238E27FC236}">
                <a16:creationId xmlns:a16="http://schemas.microsoft.com/office/drawing/2014/main" id="{F6170E23-D255-F72A-B7DB-A46608EBB380}"/>
              </a:ext>
            </a:extLst>
          </p:cNvPr>
          <p:cNvSpPr>
            <a:spLocks/>
          </p:cNvSpPr>
          <p:nvPr/>
        </p:nvSpPr>
        <p:spPr bwMode="auto">
          <a:xfrm>
            <a:off x="9084147" y="5563191"/>
            <a:ext cx="400072" cy="29294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298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r>
              <a:rPr lang="en-US" sz="1400" b="1" i="0" u="none" strike="noStrike" baseline="0" dirty="0">
                <a:solidFill>
                  <a:srgbClr val="FF0000"/>
                </a:solidFill>
                <a:latin typeface="Tahoma-Bold"/>
              </a:rPr>
              <a:t>As a learning from this incident and ensure continual improvement all contract managers must review their HSE risk</a:t>
            </a:r>
          </a:p>
          <a:p>
            <a:r>
              <a:rPr lang="en-US" sz="1400" b="1" i="0" u="none" strike="noStrike" baseline="0" dirty="0">
                <a:solidFill>
                  <a:srgbClr val="FF0000"/>
                </a:solidFill>
                <a:latin typeface="Tahoma-Bold"/>
              </a:rPr>
              <a:t>management against the questions asked below</a:t>
            </a:r>
          </a:p>
        </p:txBody>
      </p:sp>
      <p:sp>
        <p:nvSpPr>
          <p:cNvPr id="7" name="Rectangle 6">
            <a:extLst>
              <a:ext uri="{FF2B5EF4-FFF2-40B4-BE49-F238E27FC236}">
                <a16:creationId xmlns:a16="http://schemas.microsoft.com/office/drawing/2014/main" id="{4D883F2B-B3CE-4AB4-AB99-0AA90A5717A9}"/>
              </a:ext>
            </a:extLst>
          </p:cNvPr>
          <p:cNvSpPr/>
          <p:nvPr/>
        </p:nvSpPr>
        <p:spPr>
          <a:xfrm>
            <a:off x="425605" y="1671517"/>
            <a:ext cx="11134492" cy="1145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p:txBody>
      </p:sp>
      <p:sp>
        <p:nvSpPr>
          <p:cNvPr id="3" name="Rectangle 2">
            <a:extLst>
              <a:ext uri="{FF2B5EF4-FFF2-40B4-BE49-F238E27FC236}">
                <a16:creationId xmlns:a16="http://schemas.microsoft.com/office/drawing/2014/main" id="{4D883F2B-B3CE-4AB4-AB99-0AA90A5717A9}"/>
              </a:ext>
            </a:extLst>
          </p:cNvPr>
          <p:cNvSpPr/>
          <p:nvPr/>
        </p:nvSpPr>
        <p:spPr>
          <a:xfrm>
            <a:off x="344589" y="5000954"/>
            <a:ext cx="10928195" cy="11849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ptos" panose="02110004020202020204"/>
                <a:ea typeface="+mn-ea"/>
                <a:cs typeface="+mn-cs"/>
              </a:rPr>
              <a:t>Disclaimer </a:t>
            </a:r>
            <a:endParaRPr kumimoji="0" lang="en-US" sz="11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Aptos" panose="02110004020202020204"/>
                <a:ea typeface="+mn-ea"/>
                <a:cs typeface="+mn-cs"/>
              </a:rPr>
              <a:t>This document is made available for information only and on the condition that (</a:t>
            </a:r>
            <a:r>
              <a:rPr kumimoji="0" lang="en-US" sz="1000" b="0" i="0" u="none" strike="noStrike" kern="1200" cap="none" spc="0" normalizeH="0" baseline="0" noProof="0" dirty="0" err="1">
                <a:ln>
                  <a:noFill/>
                </a:ln>
                <a:solidFill>
                  <a:srgbClr val="FF0000"/>
                </a:solidFill>
                <a:effectLst/>
                <a:uLnTx/>
                <a:uFillTx/>
                <a:latin typeface="Aptos" panose="02110004020202020204"/>
                <a:ea typeface="+mn-ea"/>
                <a:cs typeface="+mn-cs"/>
              </a:rPr>
              <a:t>i</a:t>
            </a:r>
            <a:r>
              <a:rPr kumimoji="0" lang="en-US" sz="1000" b="0" i="0" u="none" strike="noStrike" kern="1200" cap="none" spc="0" normalizeH="0" baseline="0" noProof="0" dirty="0">
                <a:ln>
                  <a:noFill/>
                </a:ln>
                <a:solidFill>
                  <a:srgbClr val="FF0000"/>
                </a:solidFill>
                <a:effectLst/>
                <a:uLnTx/>
                <a:uFillTx/>
                <a:latin typeface="Aptos" panose="02110004020202020204"/>
                <a:ea typeface="+mn-ea"/>
                <a:cs typeface="+mn-cs"/>
              </a:rPr>
              <a:t>) it may not be relied upon by anyone, in the conduct of their own operations or otherwise; (ii) neither the [PDO] company issuing this document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
        <p:nvSpPr>
          <p:cNvPr id="4" name="TextBox 3">
            <a:extLst>
              <a:ext uri="{FF2B5EF4-FFF2-40B4-BE49-F238E27FC236}">
                <a16:creationId xmlns:a16="http://schemas.microsoft.com/office/drawing/2014/main" id="{911FC57F-5D26-B630-D101-3E03C580895C}"/>
              </a:ext>
            </a:extLst>
          </p:cNvPr>
          <p:cNvSpPr txBox="1"/>
          <p:nvPr/>
        </p:nvSpPr>
        <p:spPr>
          <a:xfrm>
            <a:off x="851647" y="2085091"/>
            <a:ext cx="9726705" cy="1594283"/>
          </a:xfrm>
          <a:prstGeom prst="rect">
            <a:avLst/>
          </a:prstGeom>
          <a:noFill/>
        </p:spPr>
        <p:txBody>
          <a:bodyPr wrap="square">
            <a:spAutoFit/>
          </a:bodyPr>
          <a:lstStyle/>
          <a:p>
            <a:pPr algn="l"/>
            <a:r>
              <a:rPr lang="en-US" sz="2000" b="1" i="0" u="none" strike="noStrike" baseline="0" dirty="0">
                <a:solidFill>
                  <a:srgbClr val="000000"/>
                </a:solidFill>
                <a:latin typeface="Tahoma-Bold"/>
              </a:rPr>
              <a:t>Confirm the following:</a:t>
            </a:r>
          </a:p>
          <a:p>
            <a:pPr algn="l"/>
            <a:endParaRPr lang="en-US" sz="2000" b="1" i="0" u="none" strike="noStrike" baseline="0" dirty="0">
              <a:solidFill>
                <a:srgbClr val="000000"/>
              </a:solidFill>
              <a:latin typeface="Tahoma-Bold"/>
            </a:endParaRP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1. Do you ensure that safety mitigation and safety gear are consistently maintained and functioning effectively?</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2. Do you consistently emphasize hazard identification and safety control measures during TBTs?</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3. Do you ensure continuous and effective supervision of the task throughout its execution until completion?</a:t>
            </a:r>
          </a:p>
          <a:p>
            <a:pPr marL="171450" indent="-171450">
              <a:spcBef>
                <a:spcPct val="20000"/>
              </a:spcBef>
              <a:buFont typeface="Arial" panose="020B0604020202020204" pitchFamily="34" charset="0"/>
              <a:buChar char="•"/>
              <a:defRPr/>
            </a:pPr>
            <a:r>
              <a:rPr lang="en-US" sz="1200" kern="0" dirty="0">
                <a:solidFill>
                  <a:prstClr val="black"/>
                </a:solidFill>
                <a:ea typeface="Calibri" panose="020F0502020204030204" pitchFamily="34" charset="0"/>
                <a:cs typeface="Calibri" panose="020F0502020204030204" pitchFamily="34" charset="0"/>
              </a:rPr>
              <a:t>4. Do you actively encourage and support team members to intervene when they observe unsafe behaviors or conditions?</a:t>
            </a:r>
          </a:p>
        </p:txBody>
      </p:sp>
    </p:spTree>
    <p:extLst>
      <p:ext uri="{BB962C8B-B14F-4D97-AF65-F5344CB8AC3E}">
        <p14:creationId xmlns:p14="http://schemas.microsoft.com/office/powerpoint/2010/main" val="2429660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ADB34B4-93C3-4D30-936A-DCEFCD586EA4}"/>
</file>

<file path=customXml/itemProps2.xml><?xml version="1.0" encoding="utf-8"?>
<ds:datastoreItem xmlns:ds="http://schemas.openxmlformats.org/officeDocument/2006/customXml" ds:itemID="{BF658002-1169-4347-BCFE-CF380374BB7F}"/>
</file>

<file path=customXml/itemProps3.xml><?xml version="1.0" encoding="utf-8"?>
<ds:datastoreItem xmlns:ds="http://schemas.openxmlformats.org/officeDocument/2006/customXml" ds:itemID="{A19170C2-024F-4A34-955C-3850244A5241}"/>
</file>

<file path=docProps/app.xml><?xml version="1.0" encoding="utf-8"?>
<Properties xmlns="http://schemas.openxmlformats.org/officeDocument/2006/extended-properties" xmlns:vt="http://schemas.openxmlformats.org/officeDocument/2006/docPropsVTypes">
  <TotalTime>24</TotalTime>
  <Words>735</Words>
  <Application>Microsoft Office PowerPoint</Application>
  <PresentationFormat>Widescreen</PresentationFormat>
  <Paragraphs>67</Paragraphs>
  <Slides>2</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6" baseType="lpstr">
      <vt:lpstr>MS PGothic</vt:lpstr>
      <vt:lpstr>宋体</vt:lpstr>
      <vt:lpstr>Aptos</vt:lpstr>
      <vt:lpstr>Arial</vt:lpstr>
      <vt:lpstr>Calibri</vt:lpstr>
      <vt:lpstr>Calibri Light</vt:lpstr>
      <vt:lpstr>Gill Sans</vt:lpstr>
      <vt:lpstr>Segoe UI</vt:lpstr>
      <vt:lpstr>Tahoma</vt:lpstr>
      <vt:lpstr>Tahoma-Bold</vt:lpstr>
      <vt:lpstr>Times New Roman</vt:lpstr>
      <vt:lpstr>Wingdings</vt:lpstr>
      <vt:lpstr>2_Office Theme</vt:lpstr>
      <vt:lpstr>think-cell Slide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LTI_06_ FINGER AMPUTATION INJURY </dc:title>
  <dc:creator>Rawahi, Ahmed MSE34</dc:creator>
  <cp:lastModifiedBy>Rawahi, Ahmed MSE34</cp:lastModifiedBy>
  <cp:revision>2</cp:revision>
  <dcterms:created xsi:type="dcterms:W3CDTF">2026-02-03T10:16:07Z</dcterms:created>
  <dcterms:modified xsi:type="dcterms:W3CDTF">2026-02-04T03:46:48Z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