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4"/>
  </p:notesMasterIdLst>
  <p:sldIdLst>
    <p:sldId id="2147482480" r:id="rId2"/>
    <p:sldId id="2147482481"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0295" autoAdjust="0"/>
    <p:restoredTop sz="94660"/>
  </p:normalViewPr>
  <p:slideViewPr>
    <p:cSldViewPr snapToGrid="0">
      <p:cViewPr varScale="1">
        <p:scale>
          <a:sx n="124" d="100"/>
          <a:sy n="124" d="100"/>
        </p:scale>
        <p:origin x="29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3.xml"/><Relationship Id="rId5" Type="http://schemas.openxmlformats.org/officeDocument/2006/relationships/presProps" Target="presProps.xml"/><Relationship Id="rId10" Type="http://schemas.openxmlformats.org/officeDocument/2006/relationships/customXml" Target="../customXml/item2.xml"/><Relationship Id="rId4" Type="http://schemas.openxmlformats.org/officeDocument/2006/relationships/notesMaster" Target="notesMasters/notesMaster1.xml"/><Relationship Id="rId9"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5B8320-9351-4CA4-A877-E50AA1EFEC7F}" type="datetimeFigureOut">
              <a:rPr lang="en-US" smtClean="0"/>
              <a:t>12/11/2025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E462C7-A11A-4F9D-9043-FB66A3D9D299}" type="slidenum">
              <a:rPr lang="en-US" smtClean="0"/>
              <a:t>‹#›</a:t>
            </a:fld>
            <a:endParaRPr lang="en-US"/>
          </a:p>
        </p:txBody>
      </p:sp>
    </p:spTree>
    <p:extLst>
      <p:ext uri="{BB962C8B-B14F-4D97-AF65-F5344CB8AC3E}">
        <p14:creationId xmlns:p14="http://schemas.microsoft.com/office/powerpoint/2010/main" val="1676389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short description should be provided without mentioning names of contractors or individuals.  You should include, what happened, to who (by job title) and what injuries this resulted in.  Nothing more!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Four to five bullet points highlighting the main findings from the investigation.  Remember the target audience is the front line staff so this should be written in simple terms in a way that everyone can understand.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point you want to get across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eaLnBrk="0" fontAlgn="base" hangingPunct="0">
              <a:spcBef>
                <a:spcPct val="30000"/>
              </a:spcBef>
              <a:spcAft>
                <a:spcPct val="0"/>
              </a:spcAft>
              <a:defRPr/>
            </a:pPr>
            <a:r>
              <a:rPr lang="en-US" dirty="0">
                <a:solidFill>
                  <a:srgbClr val="000000"/>
                </a:solidFill>
                <a:latin typeface="Times New Roman" pitchFamily="18" charset="0"/>
              </a:rPr>
              <a:t>Ensure all dates and titles are input </a:t>
            </a:r>
          </a:p>
          <a:p>
            <a:pPr defTabSz="933237" eaLnBrk="0" fontAlgn="base" hangingPunct="0">
              <a:spcBef>
                <a:spcPct val="30000"/>
              </a:spcBef>
              <a:spcAft>
                <a:spcPct val="0"/>
              </a:spcAft>
              <a:defRPr/>
            </a:pPr>
            <a:endParaRPr lang="en-US" dirty="0">
              <a:solidFill>
                <a:srgbClr val="0033CC"/>
              </a:solidFill>
              <a:cs typeface="Calibri" panose="020F0502020204030204" pitchFamily="34" charset="0"/>
              <a:sym typeface="Wingdings" pitchFamily="2" charset="2"/>
            </a:endParaRPr>
          </a:p>
          <a:p>
            <a:pPr defTabSz="933237" eaLnBrk="0" fontAlgn="base" hangingPunct="0">
              <a:spcBef>
                <a:spcPct val="30000"/>
              </a:spcBef>
              <a:spcAft>
                <a:spcPct val="0"/>
              </a:spcAft>
              <a:defRPr/>
            </a:pPr>
            <a:r>
              <a:rPr lang="en-US" dirty="0">
                <a:solidFill>
                  <a:srgbClr val="0033CC"/>
                </a:solidFill>
                <a:cs typeface="Calibri" panose="020F0502020204030204" pitchFamily="34" charset="0"/>
                <a:sym typeface="Wingdings" pitchFamily="2" charset="2"/>
              </a:rPr>
              <a:t>Make a list of closed questions (only ‘yes’ or ‘no’ as an answer) to ask others if they have the same issues based on the management or HSE-MS failings or shortfalls identified in the investigation. </a:t>
            </a:r>
          </a:p>
          <a:p>
            <a:pPr defTabSz="933237" eaLnBrk="0" fontAlgn="base" hangingPunct="0">
              <a:spcBef>
                <a:spcPct val="30000"/>
              </a:spcBef>
              <a:spcAft>
                <a:spcPct val="0"/>
              </a:spcAft>
              <a:defRPr/>
            </a:pPr>
            <a:endParaRPr lang="en-US" dirty="0">
              <a:solidFill>
                <a:srgbClr val="0033CC"/>
              </a:solidFill>
              <a:cs typeface="Calibri" panose="020F0502020204030204" pitchFamily="34" charset="0"/>
              <a:sym typeface="Wingdings" pitchFamily="2" charset="2"/>
            </a:endParaRPr>
          </a:p>
          <a:p>
            <a:pPr defTabSz="933237" eaLnBrk="0" fontAlgn="base" hangingPunct="0">
              <a:spcBef>
                <a:spcPct val="30000"/>
              </a:spcBef>
              <a:spcAft>
                <a:spcPct val="0"/>
              </a:spcAft>
              <a:defRPr/>
            </a:pPr>
            <a:r>
              <a:rPr lang="en-US" dirty="0">
                <a:solidFill>
                  <a:srgbClr val="0033CC"/>
                </a:solidFill>
                <a:cs typeface="Calibri" panose="020F0502020204030204" pitchFamily="34" charset="0"/>
                <a:sym typeface="Wingdings" pitchFamily="2" charset="2"/>
              </a:rPr>
              <a:t>Imagine you have to audit other companies to see if they could have the same issues.</a:t>
            </a:r>
          </a:p>
          <a:p>
            <a:pPr defTabSz="933237" eaLnBrk="0" fontAlgn="base" hangingPunct="0">
              <a:spcBef>
                <a:spcPct val="30000"/>
              </a:spcBef>
              <a:spcAft>
                <a:spcPct val="0"/>
              </a:spcAft>
              <a:defRPr/>
            </a:pPr>
            <a:endParaRPr lang="en-US" dirty="0">
              <a:solidFill>
                <a:srgbClr val="0033CC"/>
              </a:solidFill>
              <a:cs typeface="Calibri" panose="020F0502020204030204" pitchFamily="34" charset="0"/>
              <a:sym typeface="Wingdings" pitchFamily="2" charset="2"/>
            </a:endParaRPr>
          </a:p>
          <a:p>
            <a:pPr defTabSz="933237" eaLnBrk="0" fontAlgn="base" hangingPunct="0">
              <a:spcBef>
                <a:spcPct val="30000"/>
              </a:spcBef>
              <a:spcAft>
                <a:spcPct val="0"/>
              </a:spcAft>
              <a:defRPr/>
            </a:pPr>
            <a:r>
              <a:rPr lang="en-US" dirty="0">
                <a:solidFill>
                  <a:srgbClr val="0033CC"/>
                </a:solidFill>
                <a:cs typeface="Calibri" panose="020F0502020204030204" pitchFamily="34" charset="0"/>
                <a:sym typeface="Wingdings" pitchFamily="2" charset="2"/>
              </a:rPr>
              <a:t>These questions should start with: Do you ensure…………………?</a:t>
            </a:r>
            <a:endParaRPr lang="en-US" dirty="0">
              <a:solidFill>
                <a:srgbClr val="000000"/>
              </a:solidFill>
              <a:cs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12/11/2025</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379309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12/11/2025</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826658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12/11/2025</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4032558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71B9F12B-012B-511E-E1AF-940C15C48F38}"/>
              </a:ext>
            </a:extLst>
          </p:cNvPr>
          <p:cNvSpPr>
            <a:spLocks noGrp="1"/>
          </p:cNvSpPr>
          <p:nvPr>
            <p:ph type="dt" sz="half" idx="10"/>
          </p:nvPr>
        </p:nvSpPr>
        <p:spPr/>
        <p:txBody>
          <a:bodyPr/>
          <a:lstStyle/>
          <a:p>
            <a:fld id="{44F6AEF2-20D4-7547-BF78-1F3F36FB60DC}" type="datetimeFigureOut">
              <a:rPr lang="en-US" smtClean="0"/>
              <a:pPr/>
              <a:t>12/11/2025</a:t>
            </a:fld>
            <a:endParaRPr lang="en-US" dirty="0"/>
          </a:p>
        </p:txBody>
      </p:sp>
      <p:sp>
        <p:nvSpPr>
          <p:cNvPr id="8" name="Footer Placeholder 7">
            <a:extLst>
              <a:ext uri="{FF2B5EF4-FFF2-40B4-BE49-F238E27FC236}">
                <a16:creationId xmlns:a16="http://schemas.microsoft.com/office/drawing/2014/main" id="{12153C70-2C6D-7EF6-9D8B-F252F2B79470}"/>
              </a:ext>
            </a:extLst>
          </p:cNvPr>
          <p:cNvSpPr>
            <a:spLocks noGrp="1"/>
          </p:cNvSpPr>
          <p:nvPr>
            <p:ph type="ftr" sz="quarter" idx="11"/>
          </p:nvPr>
        </p:nvSpPr>
        <p:spPr/>
        <p:txBody>
          <a:bodyPr/>
          <a:lstStyle/>
          <a:p>
            <a:r>
              <a:rPr lang="en-US"/>
              <a:t>Confidential - Not to be shared outside of PDO/PDO contractors </a:t>
            </a:r>
          </a:p>
          <a:p>
            <a:endParaRPr lang="en-US" dirty="0"/>
          </a:p>
        </p:txBody>
      </p:sp>
      <p:sp>
        <p:nvSpPr>
          <p:cNvPr id="9" name="Slide Number Placeholder 8">
            <a:extLst>
              <a:ext uri="{FF2B5EF4-FFF2-40B4-BE49-F238E27FC236}">
                <a16:creationId xmlns:a16="http://schemas.microsoft.com/office/drawing/2014/main" id="{5F370DFB-2757-20B9-7E69-B0B0CE960C83}"/>
              </a:ext>
            </a:extLst>
          </p:cNvPr>
          <p:cNvSpPr>
            <a:spLocks noGrp="1"/>
          </p:cNvSpPr>
          <p:nvPr>
            <p:ph type="sldNum" sz="quarter" idx="12"/>
          </p:nvPr>
        </p:nvSpPr>
        <p:spPr/>
        <p:txBody>
          <a:body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831407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12/11/2025</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776557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12/11/2025</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145610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12/11/2025</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4016980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12/11/2025</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473760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12/11/2025</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569757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12/11/2025</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552164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12/11/2025</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544277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12/11/2025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495912"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14199014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4326150" y="1537562"/>
            <a:ext cx="7709620" cy="4021101"/>
          </a:xfrm>
          <a:prstGeom prst="rect">
            <a:avLst/>
          </a:prstGeom>
          <a:noFill/>
          <a:ln w="19050">
            <a:noFill/>
            <a:miter lim="800000"/>
            <a:headEnd/>
            <a:tailEnd/>
          </a:ln>
        </p:spPr>
        <p:txBody>
          <a:bodyPr wrap="square">
            <a:spAutoFit/>
          </a:bodyPr>
          <a:lstStyle/>
          <a:p>
            <a:pPr marL="114300" marR="0" lvl="0" indent="-114300" algn="just" defTabSz="914400" rtl="1" eaLnBrk="1" fontAlgn="auto" latinLnBrk="0" hangingPunct="1">
              <a:lnSpc>
                <a:spcPct val="100000"/>
              </a:lnSpc>
              <a:spcBef>
                <a:spcPts val="0"/>
              </a:spcBef>
              <a:spcAft>
                <a:spcPts val="0"/>
              </a:spcAft>
              <a:buClrTx/>
              <a:buSzTx/>
              <a:buFontTx/>
              <a:buNone/>
              <a:tabLst/>
              <a:defRPr/>
            </a:pPr>
            <a:r>
              <a:rPr lang="ar-EG" sz="1600" b="1" dirty="0">
                <a:solidFill>
                  <a:srgbClr val="FF0000"/>
                </a:solidFill>
                <a:latin typeface="Sagona ExtraLight" panose="02020303050505020204" pitchFamily="18" charset="0"/>
                <a:cs typeface="Sakkal Majalla" panose="02000000000000000000" pitchFamily="2" charset="-78"/>
              </a:rPr>
              <a:t>ماذا حدث؟</a:t>
            </a:r>
            <a:endParaRPr lang="en-US" sz="1600" b="1" dirty="0">
              <a:solidFill>
                <a:srgbClr val="FF0000"/>
              </a:solidFill>
              <a:latin typeface="Sagona ExtraLight" panose="02020303050505020204" pitchFamily="18" charset="0"/>
              <a:cs typeface="Sakkal Majalla" panose="02000000000000000000" pitchFamily="2" charset="-78"/>
            </a:endParaRPr>
          </a:p>
          <a:p>
            <a:pPr lvl="0" algn="just" rtl="1">
              <a:spcBef>
                <a:spcPct val="20000"/>
              </a:spcBef>
              <a:defRPr/>
            </a:pPr>
            <a:r>
              <a:rPr lang="ar-EG" sz="1400" kern="0" dirty="0">
                <a:latin typeface="Sagona ExtraLight" panose="02020303050505020204" pitchFamily="18" charset="0"/>
                <a:ea typeface="Times New Roman" panose="02020603050405020304" pitchFamily="18" charset="0"/>
                <a:cs typeface="Sakkal Majalla" panose="02000000000000000000" pitchFamily="2" charset="-78"/>
              </a:rPr>
              <a:t>أثناء تدريب وقت الاستجابة في مطار فهد، انقلبت شاحنة إطفاء (</a:t>
            </a:r>
            <a:r>
              <a:rPr lang="ar-EG" sz="1400" kern="0" dirty="0" err="1">
                <a:latin typeface="Sagona ExtraLight" panose="02020303050505020204" pitchFamily="18" charset="0"/>
                <a:ea typeface="Times New Roman" panose="02020603050405020304" pitchFamily="18" charset="0"/>
                <a:cs typeface="Sakkal Majalla" panose="02000000000000000000" pitchFamily="2" charset="-78"/>
              </a:rPr>
              <a:t>تيجون</a:t>
            </a:r>
            <a:r>
              <a:rPr lang="ar-EG" sz="1400" kern="0" dirty="0">
                <a:latin typeface="Sagona ExtraLight" panose="02020303050505020204" pitchFamily="18" charset="0"/>
                <a:ea typeface="Times New Roman" panose="02020603050405020304" pitchFamily="18" charset="0"/>
                <a:cs typeface="Sakkal Majalla" panose="02000000000000000000" pitchFamily="2" charset="-78"/>
              </a:rPr>
              <a:t> 1) أثناء قيامها بالانعطاف يسارًا من الممر ألفا إلى المدرج. مكن ثلاثة من رجال الإطفاء داخل الشاحنة من إخلاء أنفسهم دون إصابات، لكن الشاحنة تعرضت لأضرار كبيرة. وقد تم إغلاق مدرج المطار، وتعبئة فرق الاستجابة للطوارئ على الفور.</a:t>
            </a: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Sagona ExtraLight" panose="02020303050505020204" pitchFamily="18" charset="0"/>
              <a:cs typeface="Sakkal Majalla" panose="02000000000000000000" pitchFamily="2" charset="-78"/>
            </a:endParaRPr>
          </a:p>
          <a:p>
            <a:pPr lvl="0" algn="r" rtl="1">
              <a:defRPr/>
            </a:pPr>
            <a:r>
              <a:rPr lang="ar-EG" altLang="zh-CN" sz="1600" b="1" dirty="0">
                <a:solidFill>
                  <a:srgbClr val="0070C0"/>
                </a:solidFill>
                <a:latin typeface="Sagona ExtraLight" panose="02020303050505020204" pitchFamily="18" charset="0"/>
                <a:ea typeface="宋体" panose="02010600030101010101" pitchFamily="2" charset="-122"/>
                <a:cs typeface="Sakkal Majalla" panose="02000000000000000000" pitchFamily="2" charset="-78"/>
              </a:rPr>
              <a:t>لماذا حدث ذلك/ </a:t>
            </a:r>
            <a:r>
              <a:rPr lang="ar-EG" altLang="zh-CN" sz="1600" b="1" dirty="0">
                <a:solidFill>
                  <a:srgbClr val="0070C0"/>
                </a:solidFill>
                <a:latin typeface="Sagona ExtraLight" panose="02020303050505020204" pitchFamily="18" charset="0"/>
                <a:cs typeface="Sakkal Majalla" panose="02000000000000000000" pitchFamily="2" charset="-78"/>
              </a:rPr>
              <a:t>الاستنتاج</a:t>
            </a:r>
            <a:r>
              <a:rPr lang="ar-EG" altLang="zh-CN" sz="1600" b="1" dirty="0">
                <a:solidFill>
                  <a:srgbClr val="0070C0"/>
                </a:solidFill>
                <a:latin typeface="Sagona ExtraLight" panose="02020303050505020204" pitchFamily="18" charset="0"/>
                <a:ea typeface="宋体" panose="02010600030101010101" pitchFamily="2" charset="-122"/>
                <a:cs typeface="Sakkal Majalla" panose="02000000000000000000" pitchFamily="2" charset="-78"/>
              </a:rPr>
              <a:t>:</a:t>
            </a:r>
            <a:endParaRPr lang="en-GB" altLang="zh-CN" sz="1600" b="1" dirty="0">
              <a:solidFill>
                <a:srgbClr val="0070C0"/>
              </a:solidFill>
              <a:latin typeface="Sagona ExtraLight" panose="02020303050505020204" pitchFamily="18" charset="0"/>
              <a:ea typeface="宋体" panose="02010600030101010101" pitchFamily="2" charset="-122"/>
              <a:cs typeface="Sakkal Majalla" panose="02000000000000000000" pitchFamily="2" charset="-78"/>
            </a:endParaRPr>
          </a:p>
          <a:p>
            <a:pPr marL="285750" indent="-285750" algn="r" rtl="1">
              <a:buFont typeface="Wingdings" panose="05000000000000000000" pitchFamily="2" charset="2"/>
              <a:buChar char="§"/>
              <a:defRPr/>
            </a:pPr>
            <a:r>
              <a:rPr lang="ar-QA" sz="1400" dirty="0">
                <a:solidFill>
                  <a:prstClr val="black"/>
                </a:solidFill>
                <a:latin typeface="Sagona ExtraLight" panose="02020303050505020204" pitchFamily="18" charset="0"/>
                <a:cs typeface="Sakkal Majalla" panose="02000000000000000000" pitchFamily="2" charset="-78"/>
              </a:rPr>
              <a:t>سرعة عالية أثناء الانعطاف: كانت شاحنة الإطفاء تسير بسرعة 67 كم/ساعة، وهي سرعة مفرطة بالنسبة لنصف قطر الانعطاف الحاد.</a:t>
            </a:r>
          </a:p>
          <a:p>
            <a:pPr marL="285750" indent="-285750" algn="r" rtl="1">
              <a:buFont typeface="Wingdings" panose="05000000000000000000" pitchFamily="2" charset="2"/>
              <a:buChar char="§"/>
              <a:defRPr/>
            </a:pPr>
            <a:r>
              <a:rPr lang="ar-QA" sz="1400" dirty="0">
                <a:solidFill>
                  <a:prstClr val="black"/>
                </a:solidFill>
                <a:latin typeface="Sagona ExtraLight" panose="02020303050505020204" pitchFamily="18" charset="0"/>
                <a:cs typeface="Sakkal Majalla" panose="02000000000000000000" pitchFamily="2" charset="-78"/>
              </a:rPr>
              <a:t>الضغط لتلبية وقت الاستجابة: كان السائق </a:t>
            </a:r>
            <a:r>
              <a:rPr lang="ar-EG" sz="1400" dirty="0">
                <a:solidFill>
                  <a:prstClr val="black"/>
                </a:solidFill>
                <a:latin typeface="Sagona ExtraLight" panose="02020303050505020204" pitchFamily="18" charset="0"/>
                <a:cs typeface="Sakkal Majalla" panose="02000000000000000000" pitchFamily="2" charset="-78"/>
              </a:rPr>
              <a:t>يسعى </a:t>
            </a:r>
            <a:r>
              <a:rPr lang="ar-QA" sz="1400" dirty="0">
                <a:solidFill>
                  <a:prstClr val="black"/>
                </a:solidFill>
                <a:latin typeface="Sagona ExtraLight" panose="02020303050505020204" pitchFamily="18" charset="0"/>
                <a:cs typeface="Sakkal Majalla" panose="02000000000000000000" pitchFamily="2" charset="-78"/>
              </a:rPr>
              <a:t>إلى تحقيق متطلبات الاستجابة في غضون دقيقتين.</a:t>
            </a:r>
          </a:p>
          <a:p>
            <a:pPr marL="285750" indent="-285750" algn="r" rtl="1">
              <a:buFont typeface="Wingdings" panose="05000000000000000000" pitchFamily="2" charset="2"/>
              <a:buChar char="§"/>
              <a:defRPr/>
            </a:pPr>
            <a:r>
              <a:rPr lang="ar-QA" sz="1400" dirty="0">
                <a:solidFill>
                  <a:prstClr val="black"/>
                </a:solidFill>
                <a:latin typeface="Sagona ExtraLight" panose="02020303050505020204" pitchFamily="18" charset="0"/>
                <a:cs typeface="Sakkal Majalla" panose="02000000000000000000" pitchFamily="2" charset="-78"/>
              </a:rPr>
              <a:t>عدم وجود إجراءات تشغيل قياسية محددة: لم يكن هناك إجراء تشغيل قياسي مخصص لقيادة شاحنات الإطفاء داخل المطار أثناء حالات الطوارئ.</a:t>
            </a:r>
          </a:p>
          <a:p>
            <a:pPr marL="285750" indent="-285750" algn="r" rtl="1">
              <a:buFont typeface="Wingdings" panose="05000000000000000000" pitchFamily="2" charset="2"/>
              <a:buChar char="§"/>
              <a:defRPr/>
            </a:pPr>
            <a:r>
              <a:rPr lang="ar-QA" sz="1400" dirty="0">
                <a:solidFill>
                  <a:prstClr val="black"/>
                </a:solidFill>
                <a:latin typeface="Sagona ExtraLight" panose="02020303050505020204" pitchFamily="18" charset="0"/>
                <a:cs typeface="Sakkal Majalla" panose="02000000000000000000" pitchFamily="2" charset="-78"/>
              </a:rPr>
              <a:t>فجوة في الكفاءة: كان السائق يحمل التراخيص المطلوبة ولكنه يفتقر إلى الخبرة المتخصصة في التعامل مع مركبات الطوارئ.</a:t>
            </a:r>
          </a:p>
          <a:p>
            <a:pPr marL="285750" indent="-285750" algn="r" rtl="1">
              <a:buFont typeface="Wingdings" panose="05000000000000000000" pitchFamily="2" charset="2"/>
              <a:buChar char="§"/>
              <a:defRPr/>
            </a:pPr>
            <a:r>
              <a:rPr lang="ar-QA" sz="1400" dirty="0">
                <a:solidFill>
                  <a:prstClr val="black"/>
                </a:solidFill>
                <a:latin typeface="Sagona ExtraLight" panose="02020303050505020204" pitchFamily="18" charset="0"/>
                <a:cs typeface="Sakkal Majalla" panose="02000000000000000000" pitchFamily="2" charset="-78"/>
              </a:rPr>
              <a:t>ممارسة الحركة المتوازية: كانت شاحنات الإطفاء تتحرك بشكل متوازٍ أثناء المنعطفات، مما قلل من مساحة المناورة والاستقرار.</a:t>
            </a:r>
          </a:p>
          <a:p>
            <a:pPr marL="285750" indent="-285750" algn="r" rtl="1">
              <a:buFont typeface="Wingdings" panose="05000000000000000000" pitchFamily="2" charset="2"/>
              <a:buChar char="§"/>
              <a:defRPr/>
            </a:pPr>
            <a:endParaRPr kumimoji="0" lang="en-US" sz="1200" b="0" i="0" u="none" strike="noStrike" kern="1200" cap="none" spc="0" normalizeH="0" baseline="0" noProof="0" dirty="0">
              <a:ln>
                <a:noFill/>
              </a:ln>
              <a:solidFill>
                <a:prstClr val="black"/>
              </a:solidFill>
              <a:effectLst/>
              <a:uLnTx/>
              <a:uFillTx/>
              <a:latin typeface="Sagona ExtraLight" panose="02020303050505020204" pitchFamily="18" charset="0"/>
              <a:cs typeface="Sakkal Majalla" panose="02000000000000000000" pitchFamily="2" charset="-78"/>
            </a:endParaRPr>
          </a:p>
          <a:p>
            <a:pPr lvl="0" algn="just" rtl="1">
              <a:defRPr/>
            </a:pPr>
            <a:r>
              <a:rPr lang="ar-OM" sz="1600" b="1" dirty="0">
                <a:solidFill>
                  <a:srgbClr val="0070C0"/>
                </a:solidFill>
                <a:latin typeface="Sagona ExtraLight" panose="02020303050505020204" pitchFamily="18" charset="0"/>
                <a:ea typeface="宋体" panose="02010600030101010101" pitchFamily="2" charset="-122"/>
                <a:cs typeface="Sakkal Majalla" panose="02000000000000000000" pitchFamily="2" charset="-78"/>
              </a:rPr>
              <a:t>الدروس المستفادة من الحادث:</a:t>
            </a:r>
            <a:endParaRPr lang="en-US" sz="1600" b="1" dirty="0">
              <a:solidFill>
                <a:srgbClr val="0070C0"/>
              </a:solidFill>
              <a:latin typeface="Sagona ExtraLight" panose="02020303050505020204" pitchFamily="18" charset="0"/>
              <a:ea typeface="宋体" panose="02010600030101010101" pitchFamily="2" charset="-122"/>
              <a:cs typeface="Sakkal Majalla" panose="02000000000000000000" pitchFamily="2" charset="-78"/>
            </a:endParaRPr>
          </a:p>
          <a:p>
            <a:pPr marL="342900" lvl="0" indent="-342900" algn="r" rtl="1">
              <a:buFont typeface="Arial" panose="020B0604020202020204" pitchFamily="34" charset="0"/>
              <a:buChar char="•"/>
              <a:defRPr/>
            </a:pPr>
            <a:r>
              <a:rPr lang="ar-EG" sz="1400" dirty="0">
                <a:solidFill>
                  <a:prstClr val="black"/>
                </a:solidFill>
                <a:latin typeface="Sagona ExtraLight" panose="02020303050505020204" pitchFamily="18" charset="0"/>
                <a:cs typeface="Sakkal Majalla" panose="02000000000000000000" pitchFamily="2" charset="-78"/>
              </a:rPr>
              <a:t>هل تضبط السرعة وفقًا لظروف الطريق والانعطاف؟</a:t>
            </a:r>
          </a:p>
          <a:p>
            <a:pPr marL="342900" lvl="0" indent="-342900" algn="r" rtl="1">
              <a:buFont typeface="Arial" panose="020B0604020202020204" pitchFamily="34" charset="0"/>
              <a:buChar char="•"/>
              <a:defRPr/>
            </a:pPr>
            <a:r>
              <a:rPr lang="ar-EG" sz="1400" dirty="0">
                <a:solidFill>
                  <a:prstClr val="black"/>
                </a:solidFill>
                <a:latin typeface="Sagona ExtraLight" panose="02020303050505020204" pitchFamily="18" charset="0"/>
                <a:cs typeface="Sakkal Majalla" panose="02000000000000000000" pitchFamily="2" charset="-78"/>
              </a:rPr>
              <a:t>كيف تضمن مبادئ القيادة الدفاعية أثناء الاستجابة لحالات الطوارئ؟</a:t>
            </a:r>
          </a:p>
          <a:p>
            <a:pPr marL="342900" lvl="0" indent="-342900" algn="r" rtl="1">
              <a:buFont typeface="Arial" panose="020B0604020202020204" pitchFamily="34" charset="0"/>
              <a:buChar char="•"/>
              <a:defRPr/>
            </a:pPr>
            <a:r>
              <a:rPr lang="ar-EG" sz="1400" dirty="0">
                <a:solidFill>
                  <a:prstClr val="black"/>
                </a:solidFill>
                <a:latin typeface="Sagona ExtraLight" panose="02020303050505020204" pitchFamily="18" charset="0"/>
                <a:cs typeface="Sakkal Majalla" panose="02000000000000000000" pitchFamily="2" charset="-78"/>
              </a:rPr>
              <a:t>ما هي الخطوات التي تتخذها كسائق وراكب للحفاظ على السلامة؟</a:t>
            </a:r>
          </a:p>
          <a:p>
            <a:pPr marL="342900" lvl="0" indent="-342900" algn="r" rtl="1">
              <a:buFont typeface="Arial" panose="020B0604020202020204" pitchFamily="34" charset="0"/>
              <a:buChar char="•"/>
              <a:defRPr/>
            </a:pPr>
            <a:r>
              <a:rPr lang="ar-EG" sz="1400" dirty="0">
                <a:solidFill>
                  <a:prstClr val="black"/>
                </a:solidFill>
                <a:latin typeface="Sagona ExtraLight" panose="02020303050505020204" pitchFamily="18" charset="0"/>
                <a:cs typeface="Sakkal Majalla" panose="02000000000000000000" pitchFamily="2" charset="-78"/>
              </a:rPr>
              <a:t>كيف تخطط للمخاطر الديناميكية أثناء المهام غير الروتينية؟</a:t>
            </a:r>
          </a:p>
          <a:p>
            <a:pPr marL="342900" lvl="0" indent="-342900" algn="r" rtl="1">
              <a:buFont typeface="Arial" panose="020B0604020202020204" pitchFamily="34" charset="0"/>
              <a:buChar char="•"/>
              <a:defRPr/>
            </a:pPr>
            <a:r>
              <a:rPr lang="ar-EG" sz="1400" dirty="0">
                <a:solidFill>
                  <a:prstClr val="black"/>
                </a:solidFill>
                <a:latin typeface="Sagona ExtraLight" panose="02020303050505020204" pitchFamily="18" charset="0"/>
                <a:cs typeface="Sakkal Majalla" panose="02000000000000000000" pitchFamily="2" charset="-78"/>
              </a:rPr>
              <a:t>هل تعرف متى وكيف تفعل "سلطة إيقاف العمل"؟</a:t>
            </a:r>
          </a:p>
        </p:txBody>
      </p:sp>
      <p:sp>
        <p:nvSpPr>
          <p:cNvPr id="2" name="Rectangle 1">
            <a:extLst>
              <a:ext uri="{FF2B5EF4-FFF2-40B4-BE49-F238E27FC236}">
                <a16:creationId xmlns:a16="http://schemas.microsoft.com/office/drawing/2014/main" id="{BA7F71CD-3996-A9F3-4122-6BA4FE48D313}"/>
              </a:ext>
            </a:extLst>
          </p:cNvPr>
          <p:cNvSpPr/>
          <p:nvPr/>
        </p:nvSpPr>
        <p:spPr>
          <a:xfrm>
            <a:off x="4417198" y="1105920"/>
            <a:ext cx="7546651" cy="400110"/>
          </a:xfrm>
          <a:prstGeom prst="rect">
            <a:avLst/>
          </a:prstGeom>
          <a:solidFill>
            <a:srgbClr val="FFC000"/>
          </a:solidFill>
        </p:spPr>
        <p:txBody>
          <a:bodyPr wrap="square">
            <a:spAutoFit/>
          </a:bodyPr>
          <a:lstStyle/>
          <a:p>
            <a:pPr lvl="0" algn="r" rtl="1">
              <a:defRPr/>
            </a:pPr>
            <a:r>
              <a:rPr kumimoji="0" lang="ar-EG" sz="2000" b="1" i="0" u="none" strike="noStrike" kern="1200" cap="none" spc="0" normalizeH="0" baseline="0" noProof="0" dirty="0">
                <a:ln>
                  <a:noFill/>
                </a:ln>
                <a:solidFill>
                  <a:srgbClr val="0D38B3"/>
                </a:solidFill>
                <a:effectLst/>
                <a:uLnTx/>
                <a:uFillTx/>
                <a:latin typeface="Sagona ExtraLight" panose="02020303050505020204" pitchFamily="18" charset="0"/>
                <a:cs typeface="Sakkal Majalla" panose="02000000000000000000" pitchFamily="2" charset="-78"/>
              </a:rPr>
              <a:t>الجمهور المستهدف: </a:t>
            </a:r>
            <a:r>
              <a:rPr lang="ar-EG" sz="1600" b="1" dirty="0">
                <a:solidFill>
                  <a:srgbClr val="FF0000"/>
                </a:solidFill>
                <a:latin typeface="Sagona ExtraLight" panose="02020303050505020204" pitchFamily="18" charset="0"/>
                <a:cs typeface="Sakkal Majalla" panose="02000000000000000000" pitchFamily="2" charset="-78"/>
              </a:rPr>
              <a:t>الحفر، اللوجستيات، العمليات والإنشاءات</a:t>
            </a:r>
            <a:endParaRPr lang="en-US" sz="1600" b="1" dirty="0">
              <a:solidFill>
                <a:srgbClr val="FF0000"/>
              </a:solidFill>
              <a:latin typeface="Sagona ExtraLight" panose="02020303050505020204" pitchFamily="18" charset="0"/>
              <a:cs typeface="Sakkal Majalla" panose="02000000000000000000" pitchFamily="2" charset="-78"/>
            </a:endParaRPr>
          </a:p>
        </p:txBody>
      </p:sp>
      <p:sp>
        <p:nvSpPr>
          <p:cNvPr id="3" name="TextBox 2">
            <a:extLst>
              <a:ext uri="{FF2B5EF4-FFF2-40B4-BE49-F238E27FC236}">
                <a16:creationId xmlns:a16="http://schemas.microsoft.com/office/drawing/2014/main" id="{E2CA2360-3AD5-3443-5500-84A16CBAF2A8}"/>
              </a:ext>
            </a:extLst>
          </p:cNvPr>
          <p:cNvSpPr txBox="1"/>
          <p:nvPr/>
        </p:nvSpPr>
        <p:spPr>
          <a:xfrm>
            <a:off x="4431712" y="5767043"/>
            <a:ext cx="7556177" cy="400110"/>
          </a:xfrm>
          <a:prstGeom prst="rect">
            <a:avLst/>
          </a:prstGeom>
          <a:solidFill>
            <a:schemeClr val="accent5"/>
          </a:solidFill>
        </p:spPr>
        <p:txBody>
          <a:bodyPr wrap="square" rtlCol="0">
            <a:spAutoFit/>
          </a:bodyPr>
          <a:lstStyle/>
          <a:p>
            <a:pPr lvl="0" algn="ctr" rtl="1" fontAlgn="base">
              <a:spcBef>
                <a:spcPct val="0"/>
              </a:spcBef>
              <a:spcAft>
                <a:spcPct val="0"/>
              </a:spcAft>
              <a:defRPr/>
            </a:pPr>
            <a:r>
              <a:rPr lang="ar-EG" sz="2000" b="1" dirty="0">
                <a:solidFill>
                  <a:srgbClr val="FFFF00"/>
                </a:solidFill>
                <a:latin typeface="Sagona ExtraLight" panose="02020303050505020204" pitchFamily="18" charset="0"/>
                <a:ea typeface="MS PGothic" pitchFamily="34" charset="-128"/>
                <a:cs typeface="Sakkal Majalla" panose="02000000000000000000" pitchFamily="2" charset="-78"/>
              </a:rPr>
              <a:t>تأكد دائمًا من اتباع أسلوب القيادة الدفاعية</a:t>
            </a:r>
          </a:p>
        </p:txBody>
      </p:sp>
      <p:graphicFrame>
        <p:nvGraphicFramePr>
          <p:cNvPr id="17" name="Table 16">
            <a:extLst>
              <a:ext uri="{FF2B5EF4-FFF2-40B4-BE49-F238E27FC236}">
                <a16:creationId xmlns:a16="http://schemas.microsoft.com/office/drawing/2014/main" id="{598D0EC2-F421-CFED-9301-4E305B203863}"/>
              </a:ext>
            </a:extLst>
          </p:cNvPr>
          <p:cNvGraphicFramePr>
            <a:graphicFrameLocks noGrp="1"/>
          </p:cNvGraphicFramePr>
          <p:nvPr>
            <p:extLst>
              <p:ext uri="{D42A27DB-BD31-4B8C-83A1-F6EECF244321}">
                <p14:modId xmlns:p14="http://schemas.microsoft.com/office/powerpoint/2010/main" val="3230242530"/>
              </p:ext>
            </p:extLst>
          </p:nvPr>
        </p:nvGraphicFramePr>
        <p:xfrm>
          <a:off x="467918" y="500975"/>
          <a:ext cx="11553338" cy="457200"/>
        </p:xfrm>
        <a:graphic>
          <a:graphicData uri="http://schemas.openxmlformats.org/drawingml/2006/table">
            <a:tbl>
              <a:tblPr rtl="1" firstRow="1" bandRow="1">
                <a:tableStyleId>{F5AB1C69-6EDB-4FF4-983F-18BD219EF322}</a:tableStyleId>
              </a:tblPr>
              <a:tblGrid>
                <a:gridCol w="645229">
                  <a:extLst>
                    <a:ext uri="{9D8B030D-6E8A-4147-A177-3AD203B41FA5}">
                      <a16:colId xmlns:a16="http://schemas.microsoft.com/office/drawing/2014/main" val="2915212829"/>
                    </a:ext>
                  </a:extLst>
                </a:gridCol>
                <a:gridCol w="736602">
                  <a:extLst>
                    <a:ext uri="{9D8B030D-6E8A-4147-A177-3AD203B41FA5}">
                      <a16:colId xmlns:a16="http://schemas.microsoft.com/office/drawing/2014/main" val="1263731317"/>
                    </a:ext>
                  </a:extLst>
                </a:gridCol>
                <a:gridCol w="1438275">
                  <a:extLst>
                    <a:ext uri="{9D8B030D-6E8A-4147-A177-3AD203B41FA5}">
                      <a16:colId xmlns:a16="http://schemas.microsoft.com/office/drawing/2014/main" val="3493424009"/>
                    </a:ext>
                  </a:extLst>
                </a:gridCol>
                <a:gridCol w="784398">
                  <a:extLst>
                    <a:ext uri="{9D8B030D-6E8A-4147-A177-3AD203B41FA5}">
                      <a16:colId xmlns:a16="http://schemas.microsoft.com/office/drawing/2014/main" val="578596613"/>
                    </a:ext>
                  </a:extLst>
                </a:gridCol>
                <a:gridCol w="1717040">
                  <a:extLst>
                    <a:ext uri="{9D8B030D-6E8A-4147-A177-3AD203B41FA5}">
                      <a16:colId xmlns:a16="http://schemas.microsoft.com/office/drawing/2014/main" val="710035722"/>
                    </a:ext>
                  </a:extLst>
                </a:gridCol>
                <a:gridCol w="1595120">
                  <a:extLst>
                    <a:ext uri="{9D8B030D-6E8A-4147-A177-3AD203B41FA5}">
                      <a16:colId xmlns:a16="http://schemas.microsoft.com/office/drawing/2014/main" val="1371902183"/>
                    </a:ext>
                  </a:extLst>
                </a:gridCol>
                <a:gridCol w="1442720">
                  <a:extLst>
                    <a:ext uri="{9D8B030D-6E8A-4147-A177-3AD203B41FA5}">
                      <a16:colId xmlns:a16="http://schemas.microsoft.com/office/drawing/2014/main" val="1814095484"/>
                    </a:ext>
                  </a:extLst>
                </a:gridCol>
                <a:gridCol w="585096">
                  <a:extLst>
                    <a:ext uri="{9D8B030D-6E8A-4147-A177-3AD203B41FA5}">
                      <a16:colId xmlns:a16="http://schemas.microsoft.com/office/drawing/2014/main" val="2001367833"/>
                    </a:ext>
                  </a:extLst>
                </a:gridCol>
                <a:gridCol w="1021977">
                  <a:extLst>
                    <a:ext uri="{9D8B030D-6E8A-4147-A177-3AD203B41FA5}">
                      <a16:colId xmlns:a16="http://schemas.microsoft.com/office/drawing/2014/main" val="2964666558"/>
                    </a:ext>
                  </a:extLst>
                </a:gridCol>
                <a:gridCol w="1586881">
                  <a:extLst>
                    <a:ext uri="{9D8B030D-6E8A-4147-A177-3AD203B41FA5}">
                      <a16:colId xmlns:a16="http://schemas.microsoft.com/office/drawing/2014/main" val="695451150"/>
                    </a:ext>
                  </a:extLst>
                </a:gridCol>
              </a:tblGrid>
              <a:tr h="370840">
                <a:tc>
                  <a:txBody>
                    <a:bodyPr/>
                    <a:lstStyle/>
                    <a:p>
                      <a:pPr algn="r" rtl="1"/>
                      <a:r>
                        <a:rPr kumimoji="0" lang="ar-EG" sz="1200" b="1"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التاريخ</a:t>
                      </a:r>
                      <a:r>
                        <a:rPr kumimoji="0" lang="en-GB" sz="1200" b="1"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a:t>
                      </a:r>
                    </a:p>
                    <a:p>
                      <a:pPr algn="r" rtl="1"/>
                      <a:r>
                        <a:rPr kumimoji="0" lang="ar-EG" sz="1200" b="1"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التوقيت</a:t>
                      </a:r>
                      <a:r>
                        <a:rPr kumimoji="0" lang="en-GB" sz="1200" b="1"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a:t>
                      </a:r>
                      <a:endParaRPr lang="en-US" sz="1200" dirty="0">
                        <a:latin typeface="Sakkal Majalla" panose="02000000000000000000" pitchFamily="2" charset="-78"/>
                        <a:cs typeface="Sakkal Majalla" panose="02000000000000000000" pitchFamily="2" charset="-7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a:r>
                        <a:rPr kumimoji="0" lang="ar-EG" sz="1100" b="1" u="none" strike="noStrike" kern="1200" cap="none" spc="0" normalizeH="0" baseline="0" noProof="0" dirty="0">
                          <a:ln>
                            <a:noFill/>
                          </a:ln>
                          <a:solidFill>
                            <a:srgbClr val="4472C4"/>
                          </a:solidFill>
                          <a:effectLst/>
                          <a:uLnTx/>
                          <a:uFillTx/>
                          <a:latin typeface="Sakkal Majalla" panose="02000000000000000000" pitchFamily="2" charset="-78"/>
                          <a:cs typeface="Sakkal Majalla" panose="02000000000000000000" pitchFamily="2" charset="-78"/>
                        </a:rPr>
                        <a:t>18/02/2025</a:t>
                      </a:r>
                      <a:endParaRPr kumimoji="0" lang="ar-EG" sz="1200" b="1" u="none" strike="noStrike" kern="1200" cap="none" spc="0" normalizeH="0" baseline="0" noProof="0" dirty="0">
                        <a:ln>
                          <a:noFill/>
                        </a:ln>
                        <a:solidFill>
                          <a:srgbClr val="4472C4"/>
                        </a:solidFill>
                        <a:effectLst/>
                        <a:uLnTx/>
                        <a:uFillTx/>
                        <a:latin typeface="Sakkal Majalla" panose="02000000000000000000" pitchFamily="2" charset="-78"/>
                        <a:cs typeface="Sakkal Majalla" panose="02000000000000000000" pitchFamily="2" charset="-78"/>
                      </a:endParaRPr>
                    </a:p>
                    <a:p>
                      <a:pPr algn="r" rtl="1"/>
                      <a:r>
                        <a:rPr kumimoji="0" lang="ar-EG" sz="1200" b="1" u="none" strike="noStrike" kern="1200" cap="none" spc="0" normalizeH="0" baseline="0" noProof="0" dirty="0">
                          <a:ln>
                            <a:noFill/>
                          </a:ln>
                          <a:solidFill>
                            <a:srgbClr val="4472C4"/>
                          </a:solidFill>
                          <a:effectLst/>
                          <a:uLnTx/>
                          <a:uFillTx/>
                          <a:latin typeface="Sakkal Majalla" panose="02000000000000000000" pitchFamily="2" charset="-78"/>
                          <a:cs typeface="Sakkal Majalla" panose="02000000000000000000" pitchFamily="2" charset="-78"/>
                        </a:rPr>
                        <a:t>02:15 </a:t>
                      </a:r>
                      <a:r>
                        <a:rPr kumimoji="0" lang="ar-OM" sz="1200" b="1" u="none" strike="noStrike" kern="1200" cap="none" spc="0" normalizeH="0" baseline="0" noProof="0" dirty="0">
                          <a:ln>
                            <a:noFill/>
                          </a:ln>
                          <a:solidFill>
                            <a:srgbClr val="4472C4"/>
                          </a:solidFill>
                          <a:effectLst/>
                          <a:uLnTx/>
                          <a:uFillTx/>
                          <a:latin typeface="Sakkal Majalla" panose="02000000000000000000" pitchFamily="2" charset="-78"/>
                          <a:cs typeface="Sakkal Majalla" panose="02000000000000000000" pitchFamily="2" charset="-78"/>
                        </a:rPr>
                        <a:t>ص</a:t>
                      </a:r>
                      <a:endParaRPr lang="en-US" sz="1200" dirty="0">
                        <a:latin typeface="Sakkal Majalla" panose="02000000000000000000" pitchFamily="2" charset="-78"/>
                        <a:cs typeface="Sakkal Majalla" panose="02000000000000000000" pitchFamily="2" charset="-7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a:r>
                        <a:rPr kumimoji="0" lang="ar-EG" sz="1200" b="1"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عنوان الحادث</a:t>
                      </a:r>
                      <a:r>
                        <a:rPr kumimoji="0" lang="en-US" sz="1200" b="1"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sz="1200" b="1"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رقم إدارة معلومات المشروع:</a:t>
                      </a:r>
                      <a:endParaRPr kumimoji="0" lang="en-GB" sz="12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1100" b="1" u="none" strike="noStrike" kern="1200" cap="none" spc="0" normalizeH="0" baseline="0" noProof="0" dirty="0" err="1">
                          <a:ln>
                            <a:noFill/>
                          </a:ln>
                          <a:solidFill>
                            <a:srgbClr val="4472C4"/>
                          </a:solidFill>
                          <a:effectLst/>
                          <a:uLnTx/>
                          <a:uFillTx/>
                          <a:latin typeface="Sakkal Majalla" panose="02000000000000000000" pitchFamily="2" charset="-78"/>
                          <a:ea typeface="+mn-ea"/>
                          <a:cs typeface="Sakkal Majalla" panose="02000000000000000000" pitchFamily="2" charset="-78"/>
                        </a:rPr>
                        <a:t>HiPo</a:t>
                      </a:r>
                      <a:r>
                        <a:rPr kumimoji="0" lang="en-US" sz="1100" b="1" u="none" strike="noStrike" kern="1200" cap="none" spc="0" normalizeH="0" baseline="0" noProof="0" dirty="0">
                          <a:ln>
                            <a:noFill/>
                          </a:ln>
                          <a:solidFill>
                            <a:srgbClr val="4472C4"/>
                          </a:solidFill>
                          <a:effectLst/>
                          <a:uLnTx/>
                          <a:uFillTx/>
                          <a:latin typeface="Sakkal Majalla" panose="02000000000000000000" pitchFamily="2" charset="-78"/>
                          <a:ea typeface="+mn-ea"/>
                          <a:cs typeface="Sakkal Majalla" panose="02000000000000000000" pitchFamily="2" charset="-78"/>
                        </a:rPr>
                        <a:t>#</a:t>
                      </a:r>
                      <a:r>
                        <a:rPr kumimoji="0" lang="en-CA" sz="1100" b="1" u="none" strike="noStrike" kern="1200" cap="none" spc="0" normalizeH="0" baseline="0" noProof="0" dirty="0">
                          <a:ln>
                            <a:noFill/>
                          </a:ln>
                          <a:solidFill>
                            <a:srgbClr val="4472C4"/>
                          </a:solidFill>
                          <a:effectLst/>
                          <a:uLnTx/>
                          <a:uFillTx/>
                          <a:latin typeface="Sakkal Majalla" panose="02000000000000000000" pitchFamily="2" charset="-78"/>
                          <a:ea typeface="+mn-ea"/>
                          <a:cs typeface="Sakkal Majalla" panose="02000000000000000000" pitchFamily="2" charset="-78"/>
                        </a:rPr>
                        <a:t>13</a:t>
                      </a:r>
                      <a:endParaRPr kumimoji="0" lang="en-US" sz="1100" b="1" u="none" strike="noStrike" kern="1200" cap="none" spc="0" normalizeH="0" baseline="0" noProof="0" dirty="0">
                        <a:ln>
                          <a:noFill/>
                        </a:ln>
                        <a:solidFill>
                          <a:srgbClr val="4472C4"/>
                        </a:solidFill>
                        <a:effectLst/>
                        <a:uLnTx/>
                        <a:uFillTx/>
                        <a:latin typeface="Sakkal Majalla" panose="02000000000000000000" pitchFamily="2" charset="-78"/>
                        <a:ea typeface="+mn-ea"/>
                        <a:cs typeface="Sakkal Majalla" panose="02000000000000000000" pitchFamily="2" charset="-78"/>
                      </a:endParaRPr>
                    </a:p>
                    <a:p>
                      <a:pPr algn="r" rtl="1"/>
                      <a:r>
                        <a:rPr kumimoji="0" lang="ar-EG" sz="1100" b="1" u="none" strike="noStrike" kern="1200" cap="none" spc="0" normalizeH="0" baseline="0" noProof="0" dirty="0">
                          <a:ln>
                            <a:noFill/>
                          </a:ln>
                          <a:solidFill>
                            <a:srgbClr val="4472C4"/>
                          </a:solidFill>
                          <a:effectLst/>
                          <a:uLnTx/>
                          <a:uFillTx/>
                          <a:latin typeface="Sakkal Majalla" panose="02000000000000000000" pitchFamily="2" charset="-78"/>
                          <a:ea typeface="+mn-ea"/>
                          <a:cs typeface="Sakkal Majalla" panose="02000000000000000000" pitchFamily="2" charset="-78"/>
                        </a:rPr>
                        <a:t>1175011</a:t>
                      </a:r>
                      <a:endParaRPr kumimoji="0" lang="en-US" sz="1100" b="1" u="none" strike="noStrike" kern="1200" cap="none" spc="0" normalizeH="0" baseline="0" dirty="0">
                        <a:ln>
                          <a:noFill/>
                        </a:ln>
                        <a:solidFill>
                          <a:srgbClr val="4472C4"/>
                        </a:solidFill>
                        <a:effectLst/>
                        <a:uLnTx/>
                        <a:uFillTx/>
                        <a:latin typeface="Sakkal Majalla" panose="02000000000000000000" pitchFamily="2" charset="-78"/>
                        <a:ea typeface="+mn-ea"/>
                        <a:cs typeface="Sakkal Majalla" panose="02000000000000000000" pitchFamily="2" charset="-7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sz="1200" b="1"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فئة المخاطر</a:t>
                      </a:r>
                      <a:r>
                        <a:rPr kumimoji="0" lang="en-US" sz="1200" b="1"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 </a:t>
                      </a:r>
                    </a:p>
                    <a:p>
                      <a:pPr marL="0" marR="0" lvl="0" indent="0" algn="r" defTabSz="914400" rtl="1" eaLnBrk="1" fontAlgn="auto" latinLnBrk="0" hangingPunct="1">
                        <a:lnSpc>
                          <a:spcPct val="100000"/>
                        </a:lnSpc>
                        <a:spcBef>
                          <a:spcPts val="0"/>
                        </a:spcBef>
                        <a:spcAft>
                          <a:spcPts val="0"/>
                        </a:spcAft>
                        <a:buClrTx/>
                        <a:buSzTx/>
                        <a:buFontTx/>
                        <a:buNone/>
                        <a:tabLst/>
                        <a:defRPr/>
                      </a:pPr>
                      <a:r>
                        <a:rPr lang="ar-EG" sz="1200" b="1" kern="1200" noProof="0" dirty="0">
                          <a:solidFill>
                            <a:schemeClr val="tx1"/>
                          </a:solidFill>
                          <a:latin typeface="Sakkal Majalla" panose="02000000000000000000" pitchFamily="2" charset="-78"/>
                          <a:cs typeface="Sakkal Majalla" panose="02000000000000000000" pitchFamily="2" charset="-78"/>
                        </a:rPr>
                        <a:t> الإصابة/ الأصل المتضرر:</a:t>
                      </a:r>
                      <a:endParaRPr lang="en-US" sz="1200" b="1" kern="1200" dirty="0">
                        <a:solidFill>
                          <a:schemeClr val="tx1"/>
                        </a:solidFill>
                        <a:latin typeface="Sakkal Majalla" panose="02000000000000000000" pitchFamily="2" charset="-78"/>
                        <a:ea typeface="+mn-ea"/>
                        <a:cs typeface="Sakkal Majalla" panose="02000000000000000000" pitchFamily="2" charset="-7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a:r>
                        <a:rPr kumimoji="0" lang="ar-EG" sz="1200" b="1" u="none" strike="noStrike" kern="1200" cap="none" spc="0" normalizeH="0" baseline="0" noProof="0" dirty="0">
                          <a:ln>
                            <a:noFill/>
                          </a:ln>
                          <a:solidFill>
                            <a:srgbClr val="4472C4"/>
                          </a:solidFill>
                          <a:effectLst/>
                          <a:uLnTx/>
                          <a:uFillTx/>
                          <a:latin typeface="Sakkal Majalla" panose="02000000000000000000" pitchFamily="2" charset="-78"/>
                          <a:cs typeface="Sakkal Majalla" panose="02000000000000000000" pitchFamily="2" charset="-78"/>
                        </a:rPr>
                        <a:t>حادث مركبة آلية</a:t>
                      </a:r>
                      <a:endParaRPr kumimoji="0" lang="en-US" sz="1200" b="1" u="none" strike="noStrike" kern="1200" cap="none" spc="0" normalizeH="0" baseline="0" noProof="0" dirty="0">
                        <a:ln>
                          <a:noFill/>
                        </a:ln>
                        <a:solidFill>
                          <a:srgbClr val="4472C4"/>
                        </a:solidFill>
                        <a:effectLst/>
                        <a:uLnTx/>
                        <a:uFillTx/>
                        <a:latin typeface="Sakkal Majalla" panose="02000000000000000000" pitchFamily="2" charset="-78"/>
                        <a:cs typeface="Sakkal Majalla" panose="02000000000000000000" pitchFamily="2" charset="-78"/>
                      </a:endParaRPr>
                    </a:p>
                    <a:p>
                      <a:pPr algn="r" rtl="1"/>
                      <a:r>
                        <a:rPr kumimoji="0" lang="ar-EG" sz="1200" b="1" u="none" strike="noStrike" kern="1200" cap="none" spc="0" normalizeH="0" baseline="0" noProof="0" dirty="0">
                          <a:ln>
                            <a:noFill/>
                          </a:ln>
                          <a:solidFill>
                            <a:srgbClr val="4472C4"/>
                          </a:solidFill>
                          <a:effectLst/>
                          <a:uLnTx/>
                          <a:uFillTx/>
                          <a:latin typeface="Sakkal Majalla" panose="02000000000000000000" pitchFamily="2" charset="-78"/>
                          <a:cs typeface="Sakkal Majalla" panose="02000000000000000000" pitchFamily="2" charset="-78"/>
                        </a:rPr>
                        <a:t>حالة إسعاف أولي</a:t>
                      </a:r>
                      <a:endParaRPr lang="en-US" sz="1200" dirty="0">
                        <a:latin typeface="Sakkal Majalla" panose="02000000000000000000" pitchFamily="2" charset="-78"/>
                        <a:cs typeface="Sakkal Majalla" panose="02000000000000000000" pitchFamily="2" charset="-7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a:r>
                        <a:rPr kumimoji="0" lang="ar-EG" sz="1200" b="1"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الخطورة الفعلية</a:t>
                      </a:r>
                      <a:r>
                        <a:rPr kumimoji="0" lang="en-US" sz="1200" b="1"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a:t>
                      </a:r>
                    </a:p>
                    <a:p>
                      <a:pPr algn="r" rtl="1"/>
                      <a:r>
                        <a:rPr kumimoji="0" lang="ar-EG" sz="1200" b="1"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الخطورة المحتملة:</a:t>
                      </a:r>
                      <a:endParaRPr lang="en-US" sz="1200" dirty="0">
                        <a:latin typeface="Sakkal Majalla" panose="02000000000000000000" pitchFamily="2" charset="-78"/>
                        <a:cs typeface="Sakkal Majalla" panose="02000000000000000000" pitchFamily="2" charset="-7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a:r>
                        <a:rPr kumimoji="0" lang="en-GB" sz="1200" b="1" u="none" strike="noStrike" kern="1200" cap="none" spc="0" normalizeH="0" baseline="0" noProof="0" dirty="0">
                          <a:ln>
                            <a:noFill/>
                          </a:ln>
                          <a:solidFill>
                            <a:srgbClr val="4472C4"/>
                          </a:solidFill>
                          <a:effectLst/>
                          <a:uLnTx/>
                          <a:uFillTx/>
                          <a:latin typeface="Sakkal Majalla" panose="02000000000000000000" pitchFamily="2" charset="-78"/>
                          <a:cs typeface="Sakkal Majalla" panose="02000000000000000000" pitchFamily="2" charset="-78"/>
                        </a:rPr>
                        <a:t>3A</a:t>
                      </a:r>
                    </a:p>
                    <a:p>
                      <a:pPr algn="r" rtl="1"/>
                      <a:r>
                        <a:rPr kumimoji="0" lang="en-GB" sz="1200" b="1" u="none" strike="noStrike" kern="1200" cap="none" spc="0" normalizeH="0" baseline="0" noProof="0" dirty="0">
                          <a:ln>
                            <a:noFill/>
                          </a:ln>
                          <a:solidFill>
                            <a:srgbClr val="4472C4"/>
                          </a:solidFill>
                          <a:effectLst/>
                          <a:uLnTx/>
                          <a:uFillTx/>
                          <a:latin typeface="Sakkal Majalla" panose="02000000000000000000" pitchFamily="2" charset="-78"/>
                          <a:cs typeface="Sakkal Majalla" panose="02000000000000000000" pitchFamily="2" charset="-78"/>
                        </a:rPr>
                        <a:t>C4P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1" eaLnBrk="1" latinLnBrk="0" hangingPunct="1"/>
                      <a:r>
                        <a:rPr kumimoji="0" lang="ar-EG" sz="1200" b="1" u="none" strike="noStrike" kern="1200" cap="none" spc="0" normalizeH="0" baseline="0" dirty="0">
                          <a:ln>
                            <a:noFill/>
                          </a:ln>
                          <a:solidFill>
                            <a:prstClr val="black"/>
                          </a:solidFill>
                          <a:effectLst/>
                          <a:uLnTx/>
                          <a:uFillTx/>
                          <a:latin typeface="Sakkal Majalla" panose="02000000000000000000" pitchFamily="2" charset="-78"/>
                          <a:cs typeface="Sakkal Majalla" panose="02000000000000000000" pitchFamily="2" charset="-78"/>
                        </a:rPr>
                        <a:t>النشاط</a:t>
                      </a:r>
                      <a:r>
                        <a:rPr kumimoji="0" lang="en-GB" sz="1200" b="1" u="none" strike="noStrike" kern="1200" cap="none" spc="0" normalizeH="0" baseline="0" dirty="0">
                          <a:ln>
                            <a:noFill/>
                          </a:ln>
                          <a:solidFill>
                            <a:prstClr val="black"/>
                          </a:solidFill>
                          <a:effectLst/>
                          <a:uLnTx/>
                          <a:uFillTx/>
                          <a:latin typeface="Sakkal Majalla" panose="02000000000000000000" pitchFamily="2" charset="-78"/>
                          <a:cs typeface="Sakkal Majalla" panose="02000000000000000000" pitchFamily="2" charset="-78"/>
                        </a:rPr>
                        <a:t>:</a:t>
                      </a:r>
                    </a:p>
                    <a:p>
                      <a:pPr marL="0" algn="r" defTabSz="914400" rtl="1" eaLnBrk="1" latinLnBrk="0" hangingPunct="1"/>
                      <a:r>
                        <a:rPr kumimoji="0" lang="ar-EG" sz="1200" b="1" u="none" strike="noStrike" kern="1200" cap="none" spc="0" normalizeH="0" baseline="0" dirty="0">
                          <a:ln>
                            <a:noFill/>
                          </a:ln>
                          <a:solidFill>
                            <a:prstClr val="black"/>
                          </a:solidFill>
                          <a:effectLst/>
                          <a:uLnTx/>
                          <a:uFillTx/>
                          <a:latin typeface="Sakkal Majalla" panose="02000000000000000000" pitchFamily="2" charset="-78"/>
                          <a:cs typeface="Sakkal Majalla" panose="02000000000000000000" pitchFamily="2" charset="-78"/>
                        </a:rPr>
                        <a:t>الموقع</a:t>
                      </a:r>
                      <a:r>
                        <a:rPr kumimoji="0" lang="en-GB" sz="1200" b="1" u="none" strike="noStrike" kern="1200" cap="none" spc="0" normalizeH="0" baseline="0" dirty="0">
                          <a:ln>
                            <a:noFill/>
                          </a:ln>
                          <a:solidFill>
                            <a:prstClr val="black"/>
                          </a:solidFill>
                          <a:effectLst/>
                          <a:uLnTx/>
                          <a:uFillTx/>
                          <a:latin typeface="Sakkal Majalla" panose="02000000000000000000" pitchFamily="2" charset="-78"/>
                          <a:cs typeface="Sakkal Majalla" panose="02000000000000000000" pitchFamily="2" charset="-78"/>
                        </a:rPr>
                        <a:t>:</a:t>
                      </a:r>
                      <a:endParaRPr kumimoji="0" lang="en-US" sz="1200" b="1" i="0" u="none" strike="noStrike" kern="1200" cap="none" spc="0" normalizeH="0" baseline="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a:r>
                        <a:rPr kumimoji="0" lang="ar-EG" sz="1200" b="1" u="none" strike="noStrike" kern="1200" cap="none" spc="0" normalizeH="0" baseline="0" dirty="0">
                          <a:ln>
                            <a:noFill/>
                          </a:ln>
                          <a:solidFill>
                            <a:srgbClr val="4472C4"/>
                          </a:solidFill>
                          <a:effectLst/>
                          <a:uLnTx/>
                          <a:uFillTx/>
                          <a:latin typeface="Sakkal Majalla" panose="02000000000000000000" pitchFamily="2" charset="-78"/>
                          <a:ea typeface="+mn-ea"/>
                          <a:cs typeface="Sakkal Majalla" panose="02000000000000000000" pitchFamily="2" charset="-78"/>
                        </a:rPr>
                        <a:t>تدريب</a:t>
                      </a:r>
                      <a:endParaRPr kumimoji="0" lang="en-US" sz="1200" b="1" u="none" strike="noStrike" kern="1200" cap="none" spc="0" normalizeH="0" baseline="0" dirty="0">
                        <a:ln>
                          <a:noFill/>
                        </a:ln>
                        <a:solidFill>
                          <a:srgbClr val="4472C4"/>
                        </a:solidFill>
                        <a:effectLst/>
                        <a:uLnTx/>
                        <a:uFillTx/>
                        <a:latin typeface="Sakkal Majalla" panose="02000000000000000000" pitchFamily="2" charset="-78"/>
                        <a:ea typeface="+mn-ea"/>
                        <a:cs typeface="Sakkal Majalla" panose="02000000000000000000" pitchFamily="2" charset="-78"/>
                      </a:endParaRPr>
                    </a:p>
                    <a:p>
                      <a:pPr algn="r" rtl="1"/>
                      <a:r>
                        <a:rPr kumimoji="0" lang="ar-EG" sz="1200" b="1" u="none" strike="noStrike" kern="1200" cap="none" spc="0" normalizeH="0" baseline="0" dirty="0">
                          <a:ln>
                            <a:noFill/>
                          </a:ln>
                          <a:solidFill>
                            <a:srgbClr val="4472C4"/>
                          </a:solidFill>
                          <a:effectLst/>
                          <a:uLnTx/>
                          <a:uFillTx/>
                          <a:latin typeface="Sakkal Majalla" panose="02000000000000000000" pitchFamily="2" charset="-78"/>
                          <a:ea typeface="+mn-ea"/>
                          <a:cs typeface="Sakkal Majalla" panose="02000000000000000000" pitchFamily="2" charset="-78"/>
                        </a:rPr>
                        <a:t>مطار فهد</a:t>
                      </a:r>
                      <a:endParaRPr kumimoji="0" lang="en-GB" sz="1200" b="1" u="none" strike="noStrike" kern="1200" cap="none" spc="0" normalizeH="0" baseline="0" dirty="0">
                        <a:ln>
                          <a:noFill/>
                        </a:ln>
                        <a:solidFill>
                          <a:srgbClr val="4472C4"/>
                        </a:solidFill>
                        <a:effectLst/>
                        <a:uLnTx/>
                        <a:uFillTx/>
                        <a:latin typeface="Sakkal Majalla" panose="02000000000000000000" pitchFamily="2" charset="-78"/>
                        <a:ea typeface="+mn-ea"/>
                        <a:cs typeface="Sakkal Majalla" panose="02000000000000000000" pitchFamily="2" charset="-7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4084804"/>
                  </a:ext>
                </a:extLst>
              </a:tr>
            </a:tbl>
          </a:graphicData>
        </a:graphic>
      </p:graphicFrame>
      <p:pic>
        <p:nvPicPr>
          <p:cNvPr id="34" name="Picture 33" descr="A fire trucks parked on a road&#10;&#10;AI-generated content may be incorrect.">
            <a:extLst>
              <a:ext uri="{FF2B5EF4-FFF2-40B4-BE49-F238E27FC236}">
                <a16:creationId xmlns:a16="http://schemas.microsoft.com/office/drawing/2014/main" id="{B30B67E1-7084-97A3-4304-F19414CE616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1148" y="1181053"/>
            <a:ext cx="3748668" cy="2286000"/>
          </a:xfrm>
          <a:prstGeom prst="rect">
            <a:avLst/>
          </a:prstGeom>
        </p:spPr>
      </p:pic>
      <p:grpSp>
        <p:nvGrpSpPr>
          <p:cNvPr id="35" name="Group 131">
            <a:extLst>
              <a:ext uri="{FF2B5EF4-FFF2-40B4-BE49-F238E27FC236}">
                <a16:creationId xmlns:a16="http://schemas.microsoft.com/office/drawing/2014/main" id="{E98A0724-90B5-68FC-920D-5604EA2CAC5F}"/>
              </a:ext>
            </a:extLst>
          </p:cNvPr>
          <p:cNvGrpSpPr>
            <a:grpSpLocks/>
          </p:cNvGrpSpPr>
          <p:nvPr/>
        </p:nvGrpSpPr>
        <p:grpSpPr bwMode="auto">
          <a:xfrm>
            <a:off x="3680099" y="3009495"/>
            <a:ext cx="468109" cy="465806"/>
            <a:chOff x="3504" y="544"/>
            <a:chExt cx="2287" cy="1855"/>
          </a:xfrm>
        </p:grpSpPr>
        <p:sp>
          <p:nvSpPr>
            <p:cNvPr id="36" name="Line 129">
              <a:extLst>
                <a:ext uri="{FF2B5EF4-FFF2-40B4-BE49-F238E27FC236}">
                  <a16:creationId xmlns:a16="http://schemas.microsoft.com/office/drawing/2014/main" id="{1325477B-8B3F-B126-EF3D-A18EFC9E5D3A}"/>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defTabSz="778472" eaLnBrk="0" fontAlgn="base" hangingPunct="0">
                <a:spcBef>
                  <a:spcPct val="0"/>
                </a:spcBef>
                <a:spcAft>
                  <a:spcPct val="0"/>
                </a:spcAft>
                <a:defRPr/>
              </a:pPr>
              <a:endParaRPr lang="en-US" sz="2043">
                <a:solidFill>
                  <a:srgbClr val="000000"/>
                </a:solidFill>
                <a:latin typeface="Sagona ExtraLight" panose="02020303050505020204" pitchFamily="18" charset="0"/>
                <a:cs typeface="Sakkal Majalla" panose="02000000000000000000" pitchFamily="2" charset="-78"/>
              </a:endParaRPr>
            </a:p>
          </p:txBody>
        </p:sp>
        <p:sp>
          <p:nvSpPr>
            <p:cNvPr id="37" name="Line 130">
              <a:extLst>
                <a:ext uri="{FF2B5EF4-FFF2-40B4-BE49-F238E27FC236}">
                  <a16:creationId xmlns:a16="http://schemas.microsoft.com/office/drawing/2014/main" id="{F958A6CE-7765-50A4-6533-5F0C5A1F65B9}"/>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defTabSz="778472" eaLnBrk="0" fontAlgn="base" hangingPunct="0">
                <a:spcBef>
                  <a:spcPct val="0"/>
                </a:spcBef>
                <a:spcAft>
                  <a:spcPct val="0"/>
                </a:spcAft>
                <a:defRPr/>
              </a:pPr>
              <a:endParaRPr lang="en-US" sz="2043">
                <a:solidFill>
                  <a:srgbClr val="000000"/>
                </a:solidFill>
                <a:latin typeface="Sagona ExtraLight" panose="02020303050505020204" pitchFamily="18" charset="0"/>
                <a:cs typeface="Sakkal Majalla" panose="02000000000000000000" pitchFamily="2" charset="-78"/>
              </a:endParaRPr>
            </a:p>
          </p:txBody>
        </p:sp>
      </p:grpSp>
      <p:pic>
        <p:nvPicPr>
          <p:cNvPr id="38" name="Picture 37" descr="A fire trucks on a road&#10;&#10;AI-generated content may be incorrect.">
            <a:extLst>
              <a:ext uri="{FF2B5EF4-FFF2-40B4-BE49-F238E27FC236}">
                <a16:creationId xmlns:a16="http://schemas.microsoft.com/office/drawing/2014/main" id="{363B676E-7279-1BF8-4060-581ECCE46F9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4113" y="3605412"/>
            <a:ext cx="3778402" cy="2286000"/>
          </a:xfrm>
          <a:prstGeom prst="rect">
            <a:avLst/>
          </a:prstGeom>
        </p:spPr>
      </p:pic>
      <p:sp>
        <p:nvSpPr>
          <p:cNvPr id="39" name="Freeform 132">
            <a:extLst>
              <a:ext uri="{FF2B5EF4-FFF2-40B4-BE49-F238E27FC236}">
                <a16:creationId xmlns:a16="http://schemas.microsoft.com/office/drawing/2014/main" id="{A68310E0-CF63-4276-BC7B-52B36A6230C6}"/>
              </a:ext>
            </a:extLst>
          </p:cNvPr>
          <p:cNvSpPr>
            <a:spLocks/>
          </p:cNvSpPr>
          <p:nvPr/>
        </p:nvSpPr>
        <p:spPr bwMode="auto">
          <a:xfrm>
            <a:off x="3858920" y="5311001"/>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agona ExtraLight" panose="02020303050505020204" pitchFamily="18" charset="0"/>
              <a:cs typeface="Sakkal Majalla" panose="02000000000000000000" pitchFamily="2" charset="-78"/>
            </a:endParaRPr>
          </a:p>
        </p:txBody>
      </p:sp>
      <p:sp>
        <p:nvSpPr>
          <p:cNvPr id="5" name="TextBox 4">
            <a:extLst>
              <a:ext uri="{FF2B5EF4-FFF2-40B4-BE49-F238E27FC236}">
                <a16:creationId xmlns:a16="http://schemas.microsoft.com/office/drawing/2014/main" id="{6FCED897-4899-8A65-5758-3DE93B285405}"/>
              </a:ext>
            </a:extLst>
          </p:cNvPr>
          <p:cNvSpPr txBox="1"/>
          <p:nvPr/>
        </p:nvSpPr>
        <p:spPr>
          <a:xfrm>
            <a:off x="5537649" y="6327129"/>
            <a:ext cx="5270177" cy="338554"/>
          </a:xfrm>
          <a:prstGeom prst="rect">
            <a:avLst/>
          </a:prstGeom>
          <a:noFill/>
        </p:spPr>
        <p:txBody>
          <a:bodyPr wrap="square" rtlCol="0">
            <a:spAutoFit/>
          </a:bodyPr>
          <a:lstStyle/>
          <a:p>
            <a:pPr algn="ctr" rtl="1"/>
            <a:r>
              <a:rPr lang="ar-EG" sz="1600" b="1" dirty="0">
                <a:latin typeface="Sakkal Majalla" panose="02000000000000000000" pitchFamily="2" charset="-78"/>
                <a:cs typeface="Sakkal Majalla" panose="02000000000000000000" pitchFamily="2" charset="-78"/>
              </a:rPr>
              <a:t>سري – محظور مشاركته خارج شركة تنمية نفط عُمان / مقاوليها</a:t>
            </a:r>
            <a:endParaRPr lang="en-US" sz="1600" b="1" dirty="0">
              <a:latin typeface="Sakkal Majalla" panose="02000000000000000000" pitchFamily="2" charset="-78"/>
              <a:cs typeface="Sakkal Majalla" panose="02000000000000000000" pitchFamily="2" charset="-78"/>
            </a:endParaRPr>
          </a:p>
        </p:txBody>
      </p:sp>
      <p:sp>
        <p:nvSpPr>
          <p:cNvPr id="6" name="Title 1">
            <a:extLst>
              <a:ext uri="{FF2B5EF4-FFF2-40B4-BE49-F238E27FC236}">
                <a16:creationId xmlns:a16="http://schemas.microsoft.com/office/drawing/2014/main" id="{1B71B39D-4899-FAB7-CE55-493443A9FB5D}"/>
              </a:ext>
            </a:extLst>
          </p:cNvPr>
          <p:cNvSpPr txBox="1">
            <a:spLocks/>
          </p:cNvSpPr>
          <p:nvPr/>
        </p:nvSpPr>
        <p:spPr>
          <a:xfrm>
            <a:off x="350502" y="0"/>
            <a:ext cx="11845491" cy="536110"/>
          </a:xfrm>
          <a:prstGeom prst="rect">
            <a:avLst/>
          </a:prstGeom>
          <a:solidFill>
            <a:srgbClr val="FFC000"/>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ar-EG" sz="3000" b="1" i="0" u="none" strike="noStrike" kern="1200" cap="none" spc="0" normalizeH="0" baseline="0" noProof="0" dirty="0">
                <a:ln>
                  <a:noFill/>
                </a:ln>
                <a:solidFill>
                  <a:srgbClr val="24A316"/>
                </a:solidFill>
                <a:effectLst/>
                <a:uLnTx/>
                <a:uFillTx/>
                <a:latin typeface="Sakkal Majalla" panose="02000000000000000000" pitchFamily="2" charset="-78"/>
                <a:ea typeface="Tahoma" panose="020B0604030504040204" pitchFamily="34" charset="0"/>
                <a:cs typeface="Sakkal Majalla" panose="02000000000000000000" pitchFamily="2" charset="-78"/>
              </a:rPr>
              <a:t>إنذار المستوى الثاني لشركة تنمية نفط عُمان</a:t>
            </a:r>
            <a:endParaRPr kumimoji="0" lang="en-GB" sz="3000" b="1" i="0" u="none" strike="noStrike" kern="1200" cap="none" spc="0" normalizeH="0" baseline="0" noProof="0" dirty="0">
              <a:ln>
                <a:noFill/>
              </a:ln>
              <a:solidFill>
                <a:srgbClr val="24A316"/>
              </a:solidFill>
              <a:effectLst/>
              <a:uLnTx/>
              <a:uFillTx/>
              <a:latin typeface="Sakkal Majalla" panose="02000000000000000000" pitchFamily="2" charset="-78"/>
              <a:ea typeface="Tahoma" panose="020B0604030504040204" pitchFamily="34" charset="0"/>
              <a:cs typeface="Sakkal Majalla" panose="02000000000000000000" pitchFamily="2" charset="-78"/>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Sakkal Majalla" panose="02000000000000000000" pitchFamily="2" charset="-78"/>
                <a:ea typeface="Tahoma" panose="020B0604030504040204" pitchFamily="34" charset="0"/>
                <a:cs typeface="Sakkal Majalla" panose="02000000000000000000" pitchFamily="2" charset="-78"/>
              </a:rPr>
              <a:t>     </a:t>
            </a:r>
          </a:p>
        </p:txBody>
      </p:sp>
    </p:spTree>
    <p:extLst>
      <p:ext uri="{BB962C8B-B14F-4D97-AF65-F5344CB8AC3E}">
        <p14:creationId xmlns:p14="http://schemas.microsoft.com/office/powerpoint/2010/main" val="2457810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6892"/>
            <a:ext cx="12011130" cy="539496"/>
          </a:xfrm>
          <a:solidFill>
            <a:srgbClr val="FFC91D"/>
          </a:solidFill>
        </p:spPr>
        <p:txBody>
          <a:bodyPr>
            <a:noAutofit/>
          </a:bodyPr>
          <a:lstStyle/>
          <a:p>
            <a:pPr lvl="0" algn="ctr" rtl="1">
              <a:defRPr/>
            </a:pPr>
            <a:r>
              <a:rPr lang="ar-EG" sz="3000" b="1" dirty="0">
                <a:solidFill>
                  <a:srgbClr val="00B050"/>
                </a:solidFill>
                <a:latin typeface="Sakkal Majalla" panose="02000000000000000000" pitchFamily="2" charset="-78"/>
                <a:ea typeface="MS PGothic" pitchFamily="34" charset="-128"/>
                <a:cs typeface="Sakkal Majalla" panose="02000000000000000000" pitchFamily="2" charset="-78"/>
              </a:rPr>
              <a:t>التعلم الفعال</a:t>
            </a:r>
            <a:endParaRPr lang="en-GB" sz="3000" b="1" dirty="0">
              <a:solidFill>
                <a:srgbClr val="00B050"/>
              </a:solidFill>
              <a:latin typeface="Sakkal Majalla" panose="02000000000000000000" pitchFamily="2" charset="-78"/>
              <a:ea typeface="MS PGothic" pitchFamily="34" charset="-128"/>
              <a:cs typeface="Sakkal Majalla" panose="02000000000000000000" pitchFamily="2" charset="-78"/>
            </a:endParaRPr>
          </a:p>
        </p:txBody>
      </p:sp>
      <p:sp>
        <p:nvSpPr>
          <p:cNvPr id="7" name="Rectangle 6">
            <a:extLst>
              <a:ext uri="{FF2B5EF4-FFF2-40B4-BE49-F238E27FC236}">
                <a16:creationId xmlns:a16="http://schemas.microsoft.com/office/drawing/2014/main" id="{4D883F2B-B3CE-4AB4-AB99-0AA90A5717A9}"/>
              </a:ext>
            </a:extLst>
          </p:cNvPr>
          <p:cNvSpPr/>
          <p:nvPr/>
        </p:nvSpPr>
        <p:spPr>
          <a:xfrm>
            <a:off x="1030960" y="1761343"/>
            <a:ext cx="10928195" cy="1846659"/>
          </a:xfrm>
          <a:prstGeom prst="rect">
            <a:avLst/>
          </a:prstGeom>
        </p:spPr>
        <p:txBody>
          <a:bodyPr wrap="square">
            <a:spAutoFit/>
          </a:bodyPr>
          <a:lstStyle/>
          <a:p>
            <a:pPr marL="342900" lvl="0" indent="-342900" algn="r" rtl="1">
              <a:defRPr/>
            </a:pPr>
            <a:r>
              <a:rPr lang="ar-EG" b="1" dirty="0">
                <a:latin typeface="Sakkal Majalla" panose="02000000000000000000" pitchFamily="2" charset="-78"/>
                <a:cs typeface="Sakkal Majalla" panose="02000000000000000000" pitchFamily="2" charset="-78"/>
              </a:rPr>
              <a:t>تأكيد ما يلي:</a:t>
            </a:r>
            <a:endParaRPr lang="en-US" b="1" dirty="0">
              <a:latin typeface="Sakkal Majalla" panose="02000000000000000000" pitchFamily="2" charset="-78"/>
              <a:cs typeface="Sakkal Majalla" panose="020000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Sakkal Majalla" panose="02000000000000000000" pitchFamily="2" charset="-78"/>
              <a:cs typeface="Sakkal Majalla" panose="02000000000000000000" pitchFamily="2" charset="-78"/>
              <a:sym typeface="Wingdings" pitchFamily="2" charset="2"/>
            </a:endParaRPr>
          </a:p>
          <a:p>
            <a:pPr marL="342900" lvl="0" indent="-342900" algn="r" rtl="1">
              <a:buFont typeface="+mj-lt"/>
              <a:buAutoNum type="arabicPeriod"/>
              <a:defRPr/>
            </a:pPr>
            <a:r>
              <a:rPr lang="ar-EG" sz="1600" dirty="0">
                <a:solidFill>
                  <a:prstClr val="black"/>
                </a:solidFill>
                <a:latin typeface="Sakkal Majalla" panose="02000000000000000000" pitchFamily="2" charset="-78"/>
                <a:cs typeface="Sakkal Majalla" panose="02000000000000000000" pitchFamily="2" charset="-78"/>
                <a:sym typeface="Wingdings" pitchFamily="2" charset="2"/>
              </a:rPr>
              <a:t>هل يعرف موظفوك رقم طوارئ شركة تنمية نفط عُمان ومتى يتصلون به؟</a:t>
            </a:r>
          </a:p>
          <a:p>
            <a:pPr marL="342900" lvl="0" indent="-342900" algn="r" rtl="1">
              <a:buFont typeface="+mj-lt"/>
              <a:buAutoNum type="arabicPeriod"/>
              <a:defRPr/>
            </a:pPr>
            <a:r>
              <a:rPr lang="ar-EG" sz="1600" dirty="0">
                <a:solidFill>
                  <a:prstClr val="black"/>
                </a:solidFill>
                <a:latin typeface="Sakkal Majalla" panose="02000000000000000000" pitchFamily="2" charset="-78"/>
                <a:cs typeface="Sakkal Majalla" panose="02000000000000000000" pitchFamily="2" charset="-78"/>
                <a:sym typeface="Wingdings" pitchFamily="2" charset="2"/>
              </a:rPr>
              <a:t>هل جميع المهام الخطرة مغطاة في سجل المخاطر الخاص بك؟</a:t>
            </a:r>
          </a:p>
          <a:p>
            <a:pPr marL="342900" lvl="0" indent="-342900" algn="r" rtl="1">
              <a:buFont typeface="+mj-lt"/>
              <a:buAutoNum type="arabicPeriod"/>
              <a:defRPr/>
            </a:pPr>
            <a:r>
              <a:rPr lang="ar-EG" sz="1600" dirty="0">
                <a:solidFill>
                  <a:prstClr val="black"/>
                </a:solidFill>
                <a:latin typeface="Sakkal Majalla" panose="02000000000000000000" pitchFamily="2" charset="-78"/>
                <a:cs typeface="Sakkal Majalla" panose="02000000000000000000" pitchFamily="2" charset="-78"/>
                <a:sym typeface="Wingdings" pitchFamily="2" charset="2"/>
              </a:rPr>
              <a:t>كيف تخطط مؤسستك للعمل غير الروتيني؟</a:t>
            </a:r>
          </a:p>
          <a:p>
            <a:pPr marL="342900" lvl="0" indent="-342900" algn="r" rtl="1">
              <a:buFont typeface="+mj-lt"/>
              <a:buAutoNum type="arabicPeriod"/>
              <a:defRPr/>
            </a:pPr>
            <a:r>
              <a:rPr lang="ar-EG" sz="1600" dirty="0">
                <a:solidFill>
                  <a:prstClr val="black"/>
                </a:solidFill>
                <a:latin typeface="Sakkal Majalla" panose="02000000000000000000" pitchFamily="2" charset="-78"/>
                <a:cs typeface="Sakkal Majalla" panose="02000000000000000000" pitchFamily="2" charset="-78"/>
                <a:sym typeface="Wingdings" pitchFamily="2" charset="2"/>
              </a:rPr>
              <a:t>هل تقوم مؤسستك بتقييم كافٍ للمخاطر البيئية والمتعلقة بالطقس؟</a:t>
            </a:r>
            <a:endParaRPr kumimoji="0" lang="en-US" sz="1600" b="0" i="0" u="none" strike="noStrike" kern="1200" cap="none" spc="0" normalizeH="0" baseline="0" noProof="0" dirty="0">
              <a:ln>
                <a:noFill/>
              </a:ln>
              <a:solidFill>
                <a:srgbClr val="0033CC"/>
              </a:solidFill>
              <a:effectLst/>
              <a:uLnTx/>
              <a:uFillTx/>
              <a:latin typeface="Sakkal Majalla" panose="02000000000000000000" pitchFamily="2" charset="-78"/>
              <a:cs typeface="Sakkal Majalla" panose="02000000000000000000" pitchFamily="2" charset="-78"/>
              <a:sym typeface="Wingdings" pitchFamily="2" charset="2"/>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4472C4"/>
              </a:solidFill>
              <a:effectLst/>
              <a:uLnTx/>
              <a:uFillTx/>
              <a:latin typeface="Sakkal Majalla" panose="02000000000000000000" pitchFamily="2" charset="-78"/>
              <a:cs typeface="Sakkal Majalla" panose="02000000000000000000" pitchFamily="2" charset="-78"/>
              <a:sym typeface="Wingdings" pitchFamily="2" charset="2"/>
            </a:endParaRPr>
          </a:p>
        </p:txBody>
      </p:sp>
      <p:sp>
        <p:nvSpPr>
          <p:cNvPr id="3" name="Rectangle 2">
            <a:extLst>
              <a:ext uri="{FF2B5EF4-FFF2-40B4-BE49-F238E27FC236}">
                <a16:creationId xmlns:a16="http://schemas.microsoft.com/office/drawing/2014/main" id="{5A944EF1-80D1-A39C-1934-A07D24943ABB}"/>
              </a:ext>
            </a:extLst>
          </p:cNvPr>
          <p:cNvSpPr/>
          <p:nvPr/>
        </p:nvSpPr>
        <p:spPr>
          <a:xfrm>
            <a:off x="812800" y="1001889"/>
            <a:ext cx="11125192" cy="338554"/>
          </a:xfrm>
          <a:prstGeom prst="rect">
            <a:avLst/>
          </a:prstGeom>
        </p:spPr>
        <p:txBody>
          <a:bodyPr wrap="square">
            <a:spAutoFit/>
          </a:bodyPr>
          <a:lstStyle/>
          <a:p>
            <a:pPr marL="0" lvl="1" algn="r" rtl="1">
              <a:defRPr/>
            </a:pPr>
            <a:r>
              <a:rPr lang="ar-QA" sz="1600" b="1" dirty="0">
                <a:latin typeface="Sakkal Majalla" panose="02000000000000000000" pitchFamily="2" charset="-78"/>
                <a:cs typeface="Sakkal Majalla" panose="02000000000000000000" pitchFamily="2" charset="-78"/>
              </a:rPr>
              <a:t>للتأكد من </a:t>
            </a:r>
            <a:r>
              <a:rPr lang="ar-EG" sz="1600" b="1" dirty="0">
                <a:latin typeface="Sakkal Majalla" panose="02000000000000000000" pitchFamily="2" charset="-78"/>
                <a:cs typeface="Sakkal Majalla" panose="02000000000000000000" pitchFamily="2" charset="-78"/>
              </a:rPr>
              <a:t>تطبيق ما تعلمته من هذا الحادث على </a:t>
            </a:r>
            <a:r>
              <a:rPr lang="ar-QA" sz="1600" b="1" dirty="0">
                <a:latin typeface="Sakkal Majalla" panose="02000000000000000000" pitchFamily="2" charset="-78"/>
                <a:cs typeface="Sakkal Majalla" panose="02000000000000000000" pitchFamily="2" charset="-78"/>
              </a:rPr>
              <a:t>الأنشطة اليومية في الموقع، ي</a:t>
            </a:r>
            <a:r>
              <a:rPr lang="ar-EG" sz="1600" b="1" dirty="0">
                <a:latin typeface="Sakkal Majalla" panose="02000000000000000000" pitchFamily="2" charset="-78"/>
                <a:cs typeface="Sakkal Majalla" panose="02000000000000000000" pitchFamily="2" charset="-78"/>
              </a:rPr>
              <a:t>ُ</a:t>
            </a:r>
            <a:r>
              <a:rPr lang="ar-QA" sz="1600" b="1" dirty="0">
                <a:latin typeface="Sakkal Majalla" panose="02000000000000000000" pitchFamily="2" charset="-78"/>
                <a:cs typeface="Sakkal Majalla" panose="02000000000000000000" pitchFamily="2" charset="-78"/>
              </a:rPr>
              <a:t>رجى الإجابة على الأسئلة التالية:</a:t>
            </a:r>
          </a:p>
        </p:txBody>
      </p:sp>
      <p:sp>
        <p:nvSpPr>
          <p:cNvPr id="2" name="TextBox 1">
            <a:extLst>
              <a:ext uri="{FF2B5EF4-FFF2-40B4-BE49-F238E27FC236}">
                <a16:creationId xmlns:a16="http://schemas.microsoft.com/office/drawing/2014/main" id="{8C3A975F-2647-C4BB-E0A6-899A1962D97F}"/>
              </a:ext>
            </a:extLst>
          </p:cNvPr>
          <p:cNvSpPr txBox="1"/>
          <p:nvPr/>
        </p:nvSpPr>
        <p:spPr>
          <a:xfrm>
            <a:off x="5537649" y="6327129"/>
            <a:ext cx="5270177" cy="338554"/>
          </a:xfrm>
          <a:prstGeom prst="rect">
            <a:avLst/>
          </a:prstGeom>
          <a:noFill/>
        </p:spPr>
        <p:txBody>
          <a:bodyPr wrap="square" rtlCol="0">
            <a:spAutoFit/>
          </a:bodyPr>
          <a:lstStyle/>
          <a:p>
            <a:pPr algn="ctr" rtl="1"/>
            <a:r>
              <a:rPr lang="ar-EG" sz="1600" b="1" dirty="0">
                <a:latin typeface="Sakkal Majalla" panose="02000000000000000000" pitchFamily="2" charset="-78"/>
                <a:cs typeface="Sakkal Majalla" panose="02000000000000000000" pitchFamily="2" charset="-78"/>
              </a:rPr>
              <a:t>سري – محظور مشاركته خارج شركة تنمية نفط عُمان / مقاوليها</a:t>
            </a:r>
            <a:endParaRPr lang="en-US" sz="16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39668871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Arabic</Language>
    <DocId xmlns="4880e4f8-4b7d-4bdd-91e3-e10d47036eca">92954</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545A46F1-E041-4AA2-824A-092B72FE3604}"/>
</file>

<file path=customXml/itemProps2.xml><?xml version="1.0" encoding="utf-8"?>
<ds:datastoreItem xmlns:ds="http://schemas.openxmlformats.org/officeDocument/2006/customXml" ds:itemID="{165D5CEC-B553-40DF-B8A7-6040F08479D4}"/>
</file>

<file path=customXml/itemProps3.xml><?xml version="1.0" encoding="utf-8"?>
<ds:datastoreItem xmlns:ds="http://schemas.openxmlformats.org/officeDocument/2006/customXml" ds:itemID="{16C3ED6D-4EC2-430B-AC12-7544A4ABFC12}"/>
</file>

<file path=docProps/app.xml><?xml version="1.0" encoding="utf-8"?>
<Properties xmlns="http://schemas.openxmlformats.org/officeDocument/2006/extended-properties" xmlns:vt="http://schemas.openxmlformats.org/officeDocument/2006/docPropsVTypes">
  <TotalTime>289</TotalTime>
  <Words>618</Words>
  <Application>Microsoft Office PowerPoint</Application>
  <PresentationFormat>Widescreen</PresentationFormat>
  <Paragraphs>70</Paragraphs>
  <Slides>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Aptos</vt:lpstr>
      <vt:lpstr>Arial</vt:lpstr>
      <vt:lpstr>Calibri</vt:lpstr>
      <vt:lpstr>Sagona ExtraLight</vt:lpstr>
      <vt:lpstr>Sakkal Majalla</vt:lpstr>
      <vt:lpstr>Times New Roman</vt:lpstr>
      <vt:lpstr>Wingdings</vt:lpstr>
      <vt:lpstr>1_Office Theme</vt:lpstr>
      <vt:lpstr>PowerPoint Presentation</vt:lpstr>
      <vt:lpstr>التعلم الفعال</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2nd-Alert-HiPo_13-Fire-Truck-rolled-over-AR</dc:title>
  <dc:creator>Rawahi, Ahmed MSE34</dc:creator>
  <cp:lastModifiedBy>A PC</cp:lastModifiedBy>
  <cp:revision>31</cp:revision>
  <dcterms:created xsi:type="dcterms:W3CDTF">2025-07-13T11:58:10Z</dcterms:created>
  <dcterms:modified xsi:type="dcterms:W3CDTF">2025-12-11T19:32:14Z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