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16776020" r:id="rId2"/>
    <p:sldId id="214748247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0DA79-939F-4643-A6E1-4DC99D238245}" type="datetimeFigureOut">
              <a:rPr lang="en-US" smtClean="0"/>
              <a:t>05/11/2024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3816-A4B6-4E60-BAC1-FCE26F0FBA2B}" type="slidenum">
              <a:rPr lang="en-US" smtClean="0"/>
              <a:t>‹#›</a:t>
            </a:fld>
            <a:endParaRPr lang="en-US"/>
          </a:p>
        </p:txBody>
      </p:sp>
    </p:spTree>
    <p:extLst>
      <p:ext uri="{BB962C8B-B14F-4D97-AF65-F5344CB8AC3E}">
        <p14:creationId xmlns:p14="http://schemas.microsoft.com/office/powerpoint/2010/main" val="191397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احرص على إدخال جميع التواريخ والبيانات. </a:t>
            </a:r>
          </a:p>
          <a:p>
            <a:pPr algn="r" defTabSz="1334658" rtl="1" eaLnBrk="0" fontAlgn="base" hangingPunct="0">
              <a:spcBef>
                <a:spcPct val="30000"/>
              </a:spcBef>
              <a:spcAft>
                <a:spcPct val="0"/>
              </a:spcAft>
              <a:defRPr/>
            </a:pPr>
            <a:endParaRPr lang="ar" sz="1800" dirty="0">
              <a:solidFill>
                <a:srgbClr val="000000"/>
              </a:solidFill>
              <a:latin typeface="Times New Roman" panose="02020603050405020304" pitchFamily="18" charset="0"/>
            </a:endParaRPr>
          </a:p>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وينبغي وضع وصف مختصر دون ذكر أسماء الشركات المتعاقدة أو الأفراد.  اذكر ما حدث والشخص المتضرر من الحادث (باستخدام المسمى الوظيفي) والإصابات التي حدثت نتيجة لذلك،  ويمكن الاكتفاء بهذا القدر.</a:t>
            </a:r>
          </a:p>
          <a:p>
            <a:pPr algn="r" defTabSz="1334658" rtl="1" eaLnBrk="0" fontAlgn="base" hangingPunct="0">
              <a:spcBef>
                <a:spcPct val="30000"/>
              </a:spcBef>
              <a:spcAft>
                <a:spcPct val="0"/>
              </a:spcAft>
              <a:defRPr/>
            </a:pPr>
            <a:endParaRPr lang="ar" sz="1800" dirty="0">
              <a:solidFill>
                <a:srgbClr val="000000"/>
              </a:solidFill>
              <a:latin typeface="Times New Roman" panose="02020603050405020304" pitchFamily="18" charset="0"/>
            </a:endParaRPr>
          </a:p>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وبطريقة يمكن أن يفهمها الجميع.</a:t>
            </a:r>
          </a:p>
          <a:p>
            <a:pPr algn="r" defTabSz="1334658" rtl="1" eaLnBrk="0" fontAlgn="base" hangingPunct="0">
              <a:spcBef>
                <a:spcPct val="30000"/>
              </a:spcBef>
              <a:spcAft>
                <a:spcPct val="0"/>
              </a:spcAft>
              <a:defRPr/>
            </a:pPr>
            <a:endParaRPr lang="ar" sz="1800" dirty="0">
              <a:solidFill>
                <a:srgbClr val="000000"/>
              </a:solidFill>
              <a:latin typeface="Times New Roman" panose="02020603050405020304" pitchFamily="18" charset="0"/>
            </a:endParaRPr>
          </a:p>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يجب صياغة النقطة الرئيسية بطريقة جذّابة لتثبت في الذهن.</a:t>
            </a:r>
          </a:p>
          <a:p>
            <a:pPr algn="r" defTabSz="1334658" rtl="1" eaLnBrk="0" fontAlgn="base" hangingPunct="0">
              <a:spcBef>
                <a:spcPct val="30000"/>
              </a:spcBef>
              <a:spcAft>
                <a:spcPct val="0"/>
              </a:spcAft>
              <a:defRPr/>
            </a:pPr>
            <a:endParaRPr lang="ar" sz="1800" dirty="0">
              <a:solidFill>
                <a:srgbClr val="000000"/>
              </a:solidFill>
              <a:latin typeface="Times New Roman" panose="02020603050405020304" pitchFamily="18" charset="0"/>
            </a:endParaRPr>
          </a:p>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يجب أن تُعبِّر الصور عن الفكرة بطريقة واضحة، وكذلك عن الخطأ الذي حدث (في حالة إعادة التشييد،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1334658" rtl="1" eaLnBrk="1" fontAlgn="auto" latinLnBrk="0" hangingPunct="1">
              <a:lnSpc>
                <a:spcPct val="100000"/>
              </a:lnSpc>
              <a:spcBef>
                <a:spcPts val="0"/>
              </a:spcBef>
              <a:spcAft>
                <a:spcPts val="0"/>
              </a:spcAft>
              <a:buClrTx/>
              <a:buSzTx/>
              <a:buFontTx/>
              <a:buNone/>
              <a:tabLst/>
              <a:defRPr/>
            </a:pPr>
            <a:r>
              <a:rPr kumimoji="0" lang="ar" sz="16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1334658"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1334658" rtl="1" eaLnBrk="1" fontAlgn="auto" latinLnBrk="0" hangingPunct="1">
              <a:lnSpc>
                <a:spcPct val="100000"/>
              </a:lnSpc>
              <a:spcBef>
                <a:spcPts val="0"/>
              </a:spcBef>
              <a:spcAft>
                <a:spcPts val="0"/>
              </a:spcAft>
              <a:buClrTx/>
              <a:buSzTx/>
              <a:buFontTx/>
              <a:buNone/>
              <a:tabLst/>
              <a:defRPr/>
            </a:pPr>
            <a:fld id="{F88714CE-FB4E-4316-BED5-DE0DF6B1D8E5}" type="slidenum">
              <a:rPr kumimoji="0" sz="18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1334658" rtl="0" eaLnBrk="1" fontAlgn="auto" latinLnBrk="0" hangingPunct="1">
                <a:lnSpc>
                  <a:spcPct val="100000"/>
                </a:lnSpc>
                <a:spcBef>
                  <a:spcPts val="0"/>
                </a:spcBef>
                <a:spcAft>
                  <a:spcPts val="0"/>
                </a:spcAft>
                <a:buClrTx/>
                <a:buSzTx/>
                <a:buFontTx/>
                <a:buNone/>
                <a:tabLst/>
                <a:defRPr/>
              </a:pPr>
              <a:t>1</a:t>
            </a:fld>
            <a:endParaRPr kumimoji="0" lang="a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احرص على إدخال جميع التواريخ والبيانات. </a:t>
            </a:r>
          </a:p>
          <a:p>
            <a:pPr algn="r" defTabSz="1334658" rtl="1" eaLnBrk="0" fontAlgn="base" hangingPunct="0">
              <a:spcBef>
                <a:spcPct val="30000"/>
              </a:spcBef>
              <a:spcAft>
                <a:spcPct val="0"/>
              </a:spcAft>
              <a:defRPr/>
            </a:pPr>
            <a:endParaRPr lang="ar" sz="1800" dirty="0">
              <a:solidFill>
                <a:srgbClr val="0033CC"/>
              </a:solidFill>
              <a:cs typeface="Calibri" panose="020F0502020204030204" pitchFamily="34" charset="0"/>
              <a:sym typeface="Wingdings" panose="05000000000000000000" pitchFamily="2" charset="2"/>
            </a:endParaRPr>
          </a:p>
          <a:p>
            <a:pPr algn="r" defTabSz="1334658" rtl="1" eaLnBrk="0" fontAlgn="base" hangingPunct="0">
              <a:spcBef>
                <a:spcPct val="30000"/>
              </a:spcBef>
              <a:spcAft>
                <a:spcPct val="0"/>
              </a:spcAft>
              <a:defRPr/>
            </a:pPr>
            <a:r>
              <a:rPr lang="ar" sz="1800" b="0" i="0" u="none" baseline="0">
                <a:solidFill>
                  <a:srgbClr val="0033CC"/>
                </a:solidFill>
                <a:cs typeface="Calibri" panose="020F0502020204030204" pitchFamily="34" charset="0"/>
                <a:sym typeface="Wingdings" panose="05000000000000000000"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algn="r" defTabSz="1334658" rtl="1" eaLnBrk="0" fontAlgn="base" hangingPunct="0">
              <a:spcBef>
                <a:spcPct val="30000"/>
              </a:spcBef>
              <a:spcAft>
                <a:spcPct val="0"/>
              </a:spcAft>
              <a:defRPr/>
            </a:pPr>
            <a:endParaRPr lang="ar" sz="1800" dirty="0">
              <a:solidFill>
                <a:srgbClr val="0033CC"/>
              </a:solidFill>
              <a:cs typeface="Calibri" panose="020F0502020204030204" pitchFamily="34" charset="0"/>
              <a:sym typeface="Wingdings" panose="05000000000000000000" pitchFamily="2" charset="2"/>
            </a:endParaRPr>
          </a:p>
          <a:p>
            <a:pPr algn="r" defTabSz="1334658" rtl="1" eaLnBrk="0" fontAlgn="base" hangingPunct="0">
              <a:spcBef>
                <a:spcPct val="30000"/>
              </a:spcBef>
              <a:spcAft>
                <a:spcPct val="0"/>
              </a:spcAft>
              <a:defRPr/>
            </a:pPr>
            <a:r>
              <a:rPr lang="ar" sz="1800" b="0" i="0" u="none" baseline="0">
                <a:solidFill>
                  <a:srgbClr val="0033CC"/>
                </a:solidFill>
                <a:cs typeface="Calibri" panose="020F0502020204030204" pitchFamily="34" charset="0"/>
                <a:sym typeface="Wingdings" panose="05000000000000000000" pitchFamily="2" charset="2"/>
              </a:rPr>
              <a:t>تخيل أنه يتعين عليك مراجعة أنظمة الشركات الأخرى لمعرفة ما إذا كانت ستواجه المشكلات نفسها أم لا.</a:t>
            </a:r>
          </a:p>
          <a:p>
            <a:pPr algn="r" defTabSz="1334658" rtl="1" eaLnBrk="0" fontAlgn="base" hangingPunct="0">
              <a:spcBef>
                <a:spcPct val="30000"/>
              </a:spcBef>
              <a:spcAft>
                <a:spcPct val="0"/>
              </a:spcAft>
              <a:defRPr/>
            </a:pPr>
            <a:endParaRPr lang="ar" sz="1800" dirty="0">
              <a:solidFill>
                <a:srgbClr val="0033CC"/>
              </a:solidFill>
              <a:cs typeface="Calibri" panose="020F0502020204030204" pitchFamily="34" charset="0"/>
              <a:sym typeface="Wingdings" panose="05000000000000000000" pitchFamily="2" charset="2"/>
            </a:endParaRPr>
          </a:p>
          <a:p>
            <a:pPr algn="r" defTabSz="1334658" rtl="1" eaLnBrk="0" fontAlgn="base" hangingPunct="0">
              <a:spcBef>
                <a:spcPct val="30000"/>
              </a:spcBef>
              <a:spcAft>
                <a:spcPct val="0"/>
              </a:spcAft>
              <a:defRPr/>
            </a:pPr>
            <a:r>
              <a:rPr lang="ar" sz="1800" b="0" i="0" u="none" baseline="0">
                <a:solidFill>
                  <a:srgbClr val="0033CC"/>
                </a:solidFill>
                <a:cs typeface="Calibri" panose="020F0502020204030204" pitchFamily="34" charset="0"/>
                <a:sym typeface="Wingdings" panose="05000000000000000000" pitchFamily="2" charset="2"/>
              </a:rPr>
              <a:t>يجب أن تبدأ هذه الأسئلة بما يلي:  هل تحرص على……………؟"</a:t>
            </a:r>
            <a:endParaRPr lang="ar" sz="1800" dirty="0">
              <a:solidFill>
                <a:srgbClr val="000000"/>
              </a:solidFill>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6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8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FF9CF10-DB9D-47C9-8E16-D6A3F4FA227B}" type="datetime1">
              <a:rPr lang="en-US" smtClean="0"/>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4860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5E7130F6-A862-44D2-A14E-B2C20CDC01C5}" type="datetime1">
              <a:rPr lang="en-US" smtClean="0"/>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7354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7707194C-2AB5-413A-9AA5-A771B9E8A552}" type="datetime1">
              <a:rPr lang="en-US" smtClean="0"/>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7344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9F712240-4F58-493A-9D51-AB16F57D4E6C}" type="datetime1">
              <a:rPr lang="en-US" smtClean="0"/>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1114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5D268A6-FD1D-47D0-B208-912FF8D39751}" type="datetime1">
              <a:rPr lang="en-US" smtClean="0"/>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2794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9D31C0E0-4573-4BD6-8B65-180F52F341E4}" type="datetime1">
              <a:rPr lang="en-US" smtClean="0"/>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3080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7F8CCC4C-7860-42B9-9138-88043014C614}" type="datetime1">
              <a:rPr lang="en-US" smtClean="0"/>
              <a:t>05/11/2024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0528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128F6EBD-7F84-4D8D-B773-ED5332B950BC}" type="datetime1">
              <a:rPr lang="en-US" smtClean="0"/>
              <a:t>05/11/2024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9012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FF11825F-4E57-4BE8-BC43-A73E9F116EDD}" type="datetime1">
              <a:rPr lang="en-US" smtClean="0"/>
              <a:t>05/11/2024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9376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73194C1D-71D9-4AD9-94C0-FE1901A2EFEC}" type="datetime1">
              <a:rPr lang="en-US" smtClean="0"/>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393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D036F1CA-1D50-4370-A3D0-DC38D9B2421C}" type="datetime1">
              <a:rPr lang="en-US" smtClean="0"/>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9411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C03476C5-1C1C-4C9A-8D15-53A55F4E416C}" type="datetime1">
              <a:rPr lang="en-US" smtClean="0"/>
              <a:t>05/11/2024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618762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6361" y="1897950"/>
            <a:ext cx="7791263" cy="3293209"/>
          </a:xfrm>
          <a:prstGeom prst="rect">
            <a:avLst/>
          </a:prstGeom>
          <a:noFill/>
          <a:ln w="19050">
            <a:noFill/>
            <a:miter lim="800000"/>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ماذا حدث؟</a:t>
            </a:r>
            <a:endParaRPr kumimoji="0" lang="ar" sz="10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في يوم 9 أغسطس 2024 في حوالي الساعة 08:15، كانت شاحنة قلابة مستأجرة في طريقها من حفرة الإمداد في نمر إلى موقع أمين عبر طريق بهجة - مرمول الأسفلتي، وبينما كان يحاول السائق الدوران لليسار، اصطدم بسيارة تخص طرف</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اً</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 ثالث</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اً</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 كانت في طريقها إلى نمر وتسير في الاتجاه المقابل. وقعت حالة وفاة إثر هذا الحادث على الفور، إلى جانب عدة إصابات لمستقل</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ي المركبة التي تخص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ال</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طرف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ال</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ثالث. أما سائق الشاحنة القلابة، فلم يتعرض لأي إصابة وفرّ من موقع الحادث.</a:t>
            </a:r>
            <a:endParaRPr kumimoji="0" lang="ar"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altLang="zh-CN" sz="16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سبب الحادث/النتيجة:</a:t>
            </a:r>
            <a:endParaRPr kumimoji="0" lang="ar" altLang="zh-CN"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أساء سائق الشاحنة القلابة تقدير سرعة سائق الطرف الثالث والوقت المطلوب للانعطاف من على الطريق الأسفلتي</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a:t>
            </a:r>
            <a:endPar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endParaRP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فأخذ المنعطف الأيسر قبل الوصول إلى منتصف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تقاطع</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 الطرق.</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كان الطريق خاليًا من أي لافتات لتحذير سائقي الطرف الثالث من تقاطعات الطرق العديدة وغيرها من مخاطر الطريق.</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endParaRP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الدروس المستفادة من هذا الحادث:</a:t>
            </a: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193675"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السائقون: هل تحرص على الوقوف التام عندما يقابلك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تقاطع</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طرق على شكل الحرف "T" إذا وجدت مركبة قادمة من الاتجاه المعاكس؟</a:t>
            </a:r>
          </a:p>
          <a:p>
            <a:pPr marL="285750" marR="0" lvl="0" indent="-193675"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مديرو الرحلات: هل تبلغ السائقين بالمسارات الأكثر أمانًا في مواقع العمل؟</a:t>
            </a:r>
          </a:p>
          <a:p>
            <a:pPr marL="285750" marR="0" lvl="0" indent="-193675"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جميع الموظفين: هل تعلم المسار الذي توصي به شركة تنمية نفط عُمان للوصول إلى صلالة، وتحرص على اتباعه؟</a:t>
            </a:r>
          </a:p>
        </p:txBody>
      </p:sp>
      <p:sp>
        <p:nvSpPr>
          <p:cNvPr id="13" name="Rectangle 8"/>
          <p:cNvSpPr>
            <a:spLocks noChangeArrowheads="1"/>
          </p:cNvSpPr>
          <p:nvPr/>
        </p:nvSpPr>
        <p:spPr bwMode="auto">
          <a:xfrm>
            <a:off x="416361" y="737848"/>
            <a:ext cx="11626955" cy="307777"/>
          </a:xfrm>
          <a:prstGeom prst="rect">
            <a:avLst/>
          </a:prstGeom>
          <a:noFill/>
          <a:ln w="9525">
            <a:noFill/>
            <a:miter lim="800000"/>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09</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/08/2024</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وفاة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طرف ثالث</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النمط:</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حادث سيا</a:t>
            </a:r>
            <a:r>
              <a:rPr lang="ar-OM" sz="1400" b="1" dirty="0" err="1">
                <a:solidFill>
                  <a:srgbClr val="0000FF"/>
                </a:solidFill>
                <a:latin typeface="Tahoma" panose="020B0604030504040204" pitchFamily="34" charset="0"/>
                <a:ea typeface="Tahoma" panose="020B0604030504040204" pitchFamily="34" charset="0"/>
                <a:cs typeface="Tahoma" panose="020B0604030504040204" pitchFamily="34" charset="0"/>
              </a:rPr>
              <a:t>رة</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OM"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الخطورة المحتملة: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إصابة </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مميتة</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للأشخاص (</a:t>
            </a:r>
            <a:r>
              <a:rPr kumimoji="0" lang="en-US"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C4P</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النشاط:</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قيادة مركبة</a:t>
            </a:r>
          </a:p>
        </p:txBody>
      </p:sp>
      <p:sp>
        <p:nvSpPr>
          <p:cNvPr id="14" name="Rectangle 13"/>
          <p:cNvSpPr/>
          <p:nvPr/>
        </p:nvSpPr>
        <p:spPr>
          <a:xfrm>
            <a:off x="504296" y="1184694"/>
            <a:ext cx="6814756"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dirty="0">
                <a:ln>
                  <a:noFill/>
                </a:ln>
                <a:solidFill>
                  <a:srgbClr val="0D38B3"/>
                </a:solidFill>
                <a:effectLst/>
                <a:uLnTx/>
                <a:uFillTx/>
                <a:latin typeface="Calibri" panose="020F0502020204030204" pitchFamily="34" charset="0"/>
                <a:ea typeface="Calibri" panose="020F0502020204030204" pitchFamily="34" charset="0"/>
                <a:cs typeface="Calibri" panose="020F0502020204030204" pitchFamily="34" charset="0"/>
              </a:rPr>
              <a:t>الجمهور المستهدف: </a:t>
            </a:r>
            <a:r>
              <a:rPr kumimoji="0" lang="ar" sz="18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موظفو الخدمات اللوجستية </a:t>
            </a:r>
            <a:r>
              <a:rPr kumimoji="0" lang="ar-OM" sz="18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والعمليات</a:t>
            </a:r>
            <a:r>
              <a:rPr kumimoji="0" lang="ar" sz="18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OM" sz="18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والإنشاءات</a:t>
            </a:r>
            <a:r>
              <a:rPr kumimoji="0" lang="ar" sz="18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والحفر</a:t>
            </a:r>
            <a:endParaRPr kumimoji="0" lang="ar"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itle 1"/>
          <p:cNvSpPr txBox="1"/>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2800" b="1" i="0" u="none" strike="noStrike" kern="120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تنبيه السلامة الثاني لشركة تنمية نفط عُمان</a:t>
            </a:r>
            <a:r>
              <a:rPr kumimoji="0" lang="ar" sz="24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p:cNvSpPr txBox="1"/>
          <p:nvPr/>
        </p:nvSpPr>
        <p:spPr>
          <a:xfrm>
            <a:off x="433680" y="5889025"/>
            <a:ext cx="6955989" cy="338554"/>
          </a:xfrm>
          <a:prstGeom prst="rect">
            <a:avLst/>
          </a:prstGeom>
          <a:solidFill>
            <a:schemeClr val="accent1"/>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mn-ea"/>
              </a:rPr>
              <a:t>احرص على الوقوف في تقاطعات الطرق إذا وجدت مركبة قادمة في الاتجاه المعاكس</a:t>
            </a:r>
            <a:endParaRPr kumimoji="0" lang="ar"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Slide Number Placeholder 3">
            <a:extLst>
              <a:ext uri="{FF2B5EF4-FFF2-40B4-BE49-F238E27FC236}">
                <a16:creationId xmlns:a16="http://schemas.microsoft.com/office/drawing/2014/main" id="{30EFDF94-D72E-403C-43FA-BB229445F843}"/>
              </a:ext>
            </a:extLst>
          </p:cNvPr>
          <p:cNvSpPr>
            <a:spLocks noGrp="1"/>
          </p:cNvSpPr>
          <p:nvPr>
            <p:ph type="sldNum" sz="quarter" idx="12"/>
          </p:nvPr>
        </p:nvSpPr>
        <p:spPr>
          <a:xfrm>
            <a:off x="11724640" y="6497099"/>
            <a:ext cx="467360" cy="36090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7A6F64E4-CF39-E842-A871-400C57C21E39}" type="slidenum">
              <a:rPr kumimoji="0" sz="1200" b="0" i="0" u="none" strike="noStrike" kern="1200" cap="none" spc="0" normalizeH="0" baseline="0">
                <a:ln>
                  <a:noFill/>
                </a:ln>
                <a:solidFill>
                  <a:prstClr val="black">
                    <a:tint val="75000"/>
                  </a:prstClr>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2" name="Picture 21">
            <a:extLst>
              <a:ext uri="{FF2B5EF4-FFF2-40B4-BE49-F238E27FC236}">
                <a16:creationId xmlns:a16="http://schemas.microsoft.com/office/drawing/2014/main" id="{0C87DEFB-7BDD-2E83-A6E7-B1A6E9C7EF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66481" y="3776181"/>
            <a:ext cx="3437938" cy="2343971"/>
          </a:xfrm>
          <a:prstGeom prst="rect">
            <a:avLst/>
          </a:prstGeom>
        </p:spPr>
      </p:pic>
      <p:pic>
        <p:nvPicPr>
          <p:cNvPr id="10" name="Picture 9">
            <a:extLst>
              <a:ext uri="{FF2B5EF4-FFF2-40B4-BE49-F238E27FC236}">
                <a16:creationId xmlns:a16="http://schemas.microsoft.com/office/drawing/2014/main" id="{C9FE08B7-9452-0DAA-3882-899D8DEEBBA9}"/>
              </a:ext>
            </a:extLst>
          </p:cNvPr>
          <p:cNvPicPr>
            <a:picLocks noChangeAspect="1"/>
          </p:cNvPicPr>
          <p:nvPr/>
        </p:nvPicPr>
        <p:blipFill>
          <a:blip r:embed="rId4"/>
          <a:stretch>
            <a:fillRect/>
          </a:stretch>
        </p:blipFill>
        <p:spPr>
          <a:xfrm>
            <a:off x="11451115" y="5473250"/>
            <a:ext cx="740885" cy="585267"/>
          </a:xfrm>
          <a:prstGeom prst="rect">
            <a:avLst/>
          </a:prstGeom>
        </p:spPr>
      </p:pic>
      <p:pic>
        <p:nvPicPr>
          <p:cNvPr id="23" name="Picture 22">
            <a:extLst>
              <a:ext uri="{FF2B5EF4-FFF2-40B4-BE49-F238E27FC236}">
                <a16:creationId xmlns:a16="http://schemas.microsoft.com/office/drawing/2014/main" id="{9A9D717A-0B51-18F3-C77E-5367237496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66481" y="1280286"/>
            <a:ext cx="3437938" cy="2458593"/>
          </a:xfrm>
          <a:prstGeom prst="rect">
            <a:avLst/>
          </a:prstGeom>
        </p:spPr>
      </p:pic>
      <p:pic>
        <p:nvPicPr>
          <p:cNvPr id="24" name="Picture 2">
            <a:extLst>
              <a:ext uri="{FF2B5EF4-FFF2-40B4-BE49-F238E27FC236}">
                <a16:creationId xmlns:a16="http://schemas.microsoft.com/office/drawing/2014/main" id="{DFAD66D8-6118-A92C-072E-7D4A5822A72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86667" y="3251602"/>
            <a:ext cx="454025" cy="4810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70" y="-6892"/>
            <a:ext cx="12011130" cy="453582"/>
          </a:xfrm>
          <a:solidFill>
            <a:srgbClr val="FFC91D"/>
          </a:solidFill>
        </p:spPr>
        <p:txBody>
          <a:bodyPr>
            <a:normAutofit fontScale="90000"/>
          </a:bodyPr>
          <a:lstStyle/>
          <a:p>
            <a:pPr algn="ctr" rtl="1"/>
            <a:br>
              <a:rPr lang="ar" sz="2200" b="1" dirty="0">
                <a:solidFill>
                  <a:srgbClr val="00B050"/>
                </a:solidFill>
                <a:ea typeface="MS PGothic" panose="020B0600070205080204" pitchFamily="34" charset="-128"/>
              </a:rPr>
            </a:br>
            <a:br>
              <a:rPr lang="ar" sz="2200" b="1" dirty="0">
                <a:solidFill>
                  <a:srgbClr val="00B050"/>
                </a:solidFill>
                <a:ea typeface="MS PGothic" panose="020B0600070205080204" pitchFamily="34" charset="-128"/>
              </a:rPr>
            </a:br>
            <a:br>
              <a:rPr lang="ar" sz="2200" b="1" dirty="0">
                <a:solidFill>
                  <a:srgbClr val="00B050"/>
                </a:solidFill>
                <a:ea typeface="MS PGothic" panose="020B0600070205080204" pitchFamily="34" charset="-128"/>
              </a:rPr>
            </a:br>
            <a:r>
              <a:rPr lang="ar" sz="2700" b="1" i="0" u="none" baseline="0" dirty="0">
                <a:solidFill>
                  <a:srgbClr val="00B050"/>
                </a:solidFill>
                <a:ea typeface="MS PGothic" panose="020B0600070205080204" pitchFamily="34" charset="-128"/>
              </a:rPr>
              <a:t>التدقيق الذاتي للإدارة </a:t>
            </a:r>
            <a:br>
              <a:rPr lang="ar" sz="2700" b="1" dirty="0">
                <a:solidFill>
                  <a:srgbClr val="00B050"/>
                </a:solidFill>
                <a:ea typeface="MS PGothic" panose="020B0600070205080204" pitchFamily="34" charset="-128"/>
              </a:rPr>
            </a:br>
            <a:br>
              <a:rPr lang="ar" sz="2200" b="1" dirty="0">
                <a:solidFill>
                  <a:srgbClr val="00B050"/>
                </a:solidFill>
                <a:ea typeface="MS PGothic" panose="020B0600070205080204" pitchFamily="34" charset="-128"/>
              </a:rPr>
            </a:br>
            <a:endParaRPr lang="ar" dirty="0"/>
          </a:p>
        </p:txBody>
      </p:sp>
      <p:sp>
        <p:nvSpPr>
          <p:cNvPr id="6" name="Rectangle 5"/>
          <p:cNvSpPr/>
          <p:nvPr/>
        </p:nvSpPr>
        <p:spPr>
          <a:xfrm>
            <a:off x="1366520" y="1121929"/>
            <a:ext cx="10553337" cy="523220"/>
          </a:xfrm>
          <a:prstGeom prst="rect">
            <a:avLst/>
          </a:prstGeom>
        </p:spPr>
        <p:txBody>
          <a:bodyPr wrap="square">
            <a:spAutoFit/>
          </a:bodyPr>
          <a:lstStyle/>
          <a:p>
            <a:pPr marL="342900" marR="0" lvl="0" indent="1270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للاستفادة من هذا الحادث وضمان إجراء التحسينات باستمرار، يجب على جميع المديرين المتعاقدين مراجعة إدارة مخاطر الصحة والسلامة والبيئة ذات الصلة من خلال الاستعانة بالأسئلة المطروحة أدناه        </a:t>
            </a:r>
          </a:p>
        </p:txBody>
      </p:sp>
      <p:sp>
        <p:nvSpPr>
          <p:cNvPr id="7" name="Rectangle 6"/>
          <p:cNvSpPr/>
          <p:nvPr/>
        </p:nvSpPr>
        <p:spPr>
          <a:xfrm>
            <a:off x="609133" y="1680481"/>
            <a:ext cx="10928195" cy="3000821"/>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ينبغي تأكيد ما يلي:</a:t>
            </a:r>
            <a:endParaRPr kumimoji="0" lang="a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قمت بتقييم المسارات التي تسير عليها طواقمكم حتى تصل إلى العمل من أجل تحديد المخاطر التي قد تواجههم والتخفيف منها؟</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يعلم سائقوكم المسارات الأكثر أمانًا التي يجب أن يسلكوها أثناء رحلاتهم الروتينية وغير الروتينية؟</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تحرص على تعريف السائقين بالمخاطر المرتبطة بالانعطاف في ملتقيات الطرق والتقاطعات؟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إذا </a:t>
            </a:r>
            <a:r>
              <a:rPr kumimoji="0" lang="ar-OM" sz="11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كان هنالك قصورٌ في أي من الحالات المذكورة</a:t>
            </a:r>
            <a:r>
              <a:rPr kumimoji="0" lang="ar" sz="11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kumimoji="0" lang="ar-OM" sz="11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ف</a:t>
            </a:r>
            <a:r>
              <a:rPr kumimoji="0" lang="ar" sz="11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يُرجى اتخاذ الإجراءات اللازمة لمعالجة هذا الأمر</a:t>
            </a:r>
            <a:endParaRPr kumimoji="0" lang="ar" sz="1100" b="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4" name="Rectangle 8">
            <a:extLst>
              <a:ext uri="{FF2B5EF4-FFF2-40B4-BE49-F238E27FC236}">
                <a16:creationId xmlns:a16="http://schemas.microsoft.com/office/drawing/2014/main" id="{4673241C-A698-25D3-73F0-F1727A340712}"/>
              </a:ext>
            </a:extLst>
          </p:cNvPr>
          <p:cNvSpPr>
            <a:spLocks noChangeArrowheads="1"/>
          </p:cNvSpPr>
          <p:nvPr/>
        </p:nvSpPr>
        <p:spPr bwMode="auto">
          <a:xfrm>
            <a:off x="416361" y="630421"/>
            <a:ext cx="11626955" cy="307777"/>
          </a:xfrm>
          <a:prstGeom prst="rect">
            <a:avLst/>
          </a:prstGeom>
          <a:noFill/>
          <a:ln w="9525">
            <a:noFill/>
            <a:miter lim="800000"/>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09</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/08/2024</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وفاة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طرف ثالث</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النمط:</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حادث سيا</a:t>
            </a:r>
            <a:r>
              <a:rPr lang="ar-OM" sz="1400" b="1" dirty="0" err="1">
                <a:solidFill>
                  <a:srgbClr val="0000FF"/>
                </a:solidFill>
                <a:latin typeface="Tahoma" panose="020B0604030504040204" pitchFamily="34" charset="0"/>
                <a:ea typeface="Tahoma" panose="020B0604030504040204" pitchFamily="34" charset="0"/>
                <a:cs typeface="Tahoma" panose="020B0604030504040204" pitchFamily="34" charset="0"/>
              </a:rPr>
              <a:t>رة</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OM"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الخطورة المحتملة: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إصابة </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مميتة</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للأشخاص (</a:t>
            </a:r>
            <a:r>
              <a:rPr kumimoji="0" lang="en-US"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C4P</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النشاط:</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قيادة مركبة</a:t>
            </a:r>
          </a:p>
        </p:txBody>
      </p:sp>
      <p:sp>
        <p:nvSpPr>
          <p:cNvPr id="3" name="Slide Number Placeholder 3">
            <a:extLst>
              <a:ext uri="{FF2B5EF4-FFF2-40B4-BE49-F238E27FC236}">
                <a16:creationId xmlns:a16="http://schemas.microsoft.com/office/drawing/2014/main" id="{2CF0F986-1F42-379D-3B6F-1AA817622933}"/>
              </a:ext>
            </a:extLst>
          </p:cNvPr>
          <p:cNvSpPr>
            <a:spLocks noGrp="1"/>
          </p:cNvSpPr>
          <p:nvPr>
            <p:ph type="sldNum" sz="quarter" idx="12"/>
          </p:nvPr>
        </p:nvSpPr>
        <p:spPr>
          <a:xfrm>
            <a:off x="11724640" y="6497099"/>
            <a:ext cx="467360" cy="36090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7A6F64E4-CF39-E842-A871-400C57C21E39}" type="slidenum">
              <a:rPr kumimoji="0" sz="1200" b="0" i="0" u="none" strike="noStrike" kern="1200" cap="none" spc="0" normalizeH="0" baseline="0">
                <a:ln>
                  <a:noFill/>
                </a:ln>
                <a:solidFill>
                  <a:prstClr val="black">
                    <a:tint val="75000"/>
                  </a:prstClr>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92893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41DD81A-E563-4B20-B403-FEB2A6C94B2C}"/>
</file>

<file path=customXml/itemProps2.xml><?xml version="1.0" encoding="utf-8"?>
<ds:datastoreItem xmlns:ds="http://schemas.openxmlformats.org/officeDocument/2006/customXml" ds:itemID="{1460E342-8B20-4BCB-839F-CC0105FA663C}"/>
</file>

<file path=customXml/itemProps3.xml><?xml version="1.0" encoding="utf-8"?>
<ds:datastoreItem xmlns:ds="http://schemas.openxmlformats.org/officeDocument/2006/customXml" ds:itemID="{05E651FB-BF20-4768-97CF-E86AF2565A85}"/>
</file>

<file path=docProps/app.xml><?xml version="1.0" encoding="utf-8"?>
<Properties xmlns="http://schemas.openxmlformats.org/officeDocument/2006/extended-properties" xmlns:vt="http://schemas.openxmlformats.org/officeDocument/2006/docPropsVTypes">
  <TotalTime>35</TotalTime>
  <Words>641</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MS PGothic</vt:lpstr>
      <vt:lpstr>Arial</vt:lpstr>
      <vt:lpstr>Calibri</vt:lpstr>
      <vt:lpstr>Tahoma</vt:lpstr>
      <vt:lpstr>Times New Roman</vt:lpstr>
      <vt:lpstr>1_Office Theme</vt:lpstr>
      <vt:lpstr>PowerPoint Presentation</vt:lpstr>
      <vt:lpstr>   التدقيق الذاتي للإدارة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Party Fatality 2nd alerts Driver MVI AR </dc:title>
  <dc:creator>Rawahi, Ahmed MSE34</dc:creator>
  <cp:lastModifiedBy>Al Shehhi, Issa EVX142</cp:lastModifiedBy>
  <cp:revision>7</cp:revision>
  <dcterms:created xsi:type="dcterms:W3CDTF">2024-10-19T16:51:36Z</dcterms:created>
  <dcterms:modified xsi:type="dcterms:W3CDTF">2024-11-05T08:01:25Z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