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16776020" r:id="rId2"/>
    <p:sldId id="2147482470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10DA79-939F-4643-A6E1-4DC99D238245}" type="datetimeFigureOut">
              <a:rPr lang="en-US" smtClean="0"/>
              <a:t>13/11/2024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413816-A4B6-4E60-BAC1-FCE26F0FBA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39704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334658" eaLnBrk="0" fontAlgn="base" hangingPunct="0">
              <a:spcBef>
                <a:spcPct val="30000"/>
              </a:spcBef>
              <a:spcAft>
                <a:spcPct val="0"/>
              </a:spcAft>
              <a:defRPr/>
            </a:pPr>
            <a:r>
              <a:rPr lang="en-US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Ensure all dates and titles are input </a:t>
            </a:r>
          </a:p>
          <a:p>
            <a:pPr defTabSz="1334658" eaLnBrk="0" fontAlgn="base" hangingPunct="0">
              <a:spcBef>
                <a:spcPct val="30000"/>
              </a:spcBef>
              <a:spcAft>
                <a:spcPct val="0"/>
              </a:spcAft>
              <a:defRPr/>
            </a:pPr>
            <a:endParaRPr lang="en-US" sz="18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defTabSz="1334658" eaLnBrk="0" fontAlgn="base" hangingPunct="0">
              <a:spcBef>
                <a:spcPct val="30000"/>
              </a:spcBef>
              <a:spcAft>
                <a:spcPct val="0"/>
              </a:spcAft>
              <a:defRPr/>
            </a:pPr>
            <a:r>
              <a:rPr lang="en-US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A short description should be provided without mentioning names of contractors or individuals.  You should include, what happened, to who (by job title) and what injuries this resulted in.  Nothing more!</a:t>
            </a:r>
          </a:p>
          <a:p>
            <a:pPr defTabSz="1334658" eaLnBrk="0" fontAlgn="base" hangingPunct="0">
              <a:spcBef>
                <a:spcPct val="30000"/>
              </a:spcBef>
              <a:spcAft>
                <a:spcPct val="0"/>
              </a:spcAft>
              <a:defRPr/>
            </a:pPr>
            <a:endParaRPr lang="en-US" sz="18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defTabSz="1334658" eaLnBrk="0" fontAlgn="base" hangingPunct="0">
              <a:spcBef>
                <a:spcPct val="30000"/>
              </a:spcBef>
              <a:spcAft>
                <a:spcPct val="0"/>
              </a:spcAft>
              <a:defRPr/>
            </a:pPr>
            <a:r>
              <a:rPr lang="en-US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Four to five bullet points highlighting the main findings from the investigation.  Remember the target audience is the front line staff so this should be written in simple terms in a way that everyone can understand.</a:t>
            </a:r>
          </a:p>
          <a:p>
            <a:pPr defTabSz="1334658" eaLnBrk="0" fontAlgn="base" hangingPunct="0">
              <a:spcBef>
                <a:spcPct val="30000"/>
              </a:spcBef>
              <a:spcAft>
                <a:spcPct val="0"/>
              </a:spcAft>
              <a:defRPr/>
            </a:pPr>
            <a:endParaRPr lang="en-US" sz="18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defTabSz="1334658" eaLnBrk="0" fontAlgn="base" hangingPunct="0">
              <a:spcBef>
                <a:spcPct val="30000"/>
              </a:spcBef>
              <a:spcAft>
                <a:spcPct val="0"/>
              </a:spcAft>
              <a:defRPr/>
            </a:pPr>
            <a:r>
              <a:rPr lang="en-US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The strap line should be the main point you want to get across</a:t>
            </a:r>
          </a:p>
          <a:p>
            <a:pPr defTabSz="1334658" eaLnBrk="0" fontAlgn="base" hangingPunct="0">
              <a:spcBef>
                <a:spcPct val="30000"/>
              </a:spcBef>
              <a:spcAft>
                <a:spcPct val="0"/>
              </a:spcAft>
              <a:defRPr/>
            </a:pPr>
            <a:endParaRPr lang="en-US" sz="18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defTabSz="1334658" eaLnBrk="0" fontAlgn="base" hangingPunct="0">
              <a:spcBef>
                <a:spcPct val="30000"/>
              </a:spcBef>
              <a:spcAft>
                <a:spcPct val="0"/>
              </a:spcAft>
              <a:defRPr/>
            </a:pPr>
            <a:r>
              <a:rPr lang="en-US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The images should be self explanatory, what went wrong (if you create a reconstruction please ensure you do not put people at risk) and below how it should be done.   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 marL="0" marR="0" lvl="0" indent="0" algn="l" defTabSz="133465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Confidential - Not to be shared outside of PDO/PDO contractors </a:t>
            </a:r>
          </a:p>
          <a:p>
            <a:pPr marL="0" marR="0" lvl="0" indent="0" algn="l" defTabSz="133465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133465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88714CE-FB4E-4316-BED5-DE0DF6B1D8E5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133465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334658" eaLnBrk="0" fontAlgn="base" hangingPunct="0">
              <a:spcBef>
                <a:spcPct val="30000"/>
              </a:spcBef>
              <a:spcAft>
                <a:spcPct val="0"/>
              </a:spcAft>
              <a:defRPr/>
            </a:pPr>
            <a:r>
              <a:rPr lang="en-US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Ensure all dates and titles are input </a:t>
            </a:r>
          </a:p>
          <a:p>
            <a:pPr defTabSz="1334658" eaLnBrk="0" fontAlgn="base" hangingPunct="0">
              <a:spcBef>
                <a:spcPct val="30000"/>
              </a:spcBef>
              <a:spcAft>
                <a:spcPct val="0"/>
              </a:spcAft>
              <a:defRPr/>
            </a:pPr>
            <a:endParaRPr lang="en-US" sz="1800" dirty="0">
              <a:solidFill>
                <a:srgbClr val="0033CC"/>
              </a:solidFill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 defTabSz="1334658" eaLnBrk="0" fontAlgn="base" hangingPunct="0">
              <a:spcBef>
                <a:spcPct val="30000"/>
              </a:spcBef>
              <a:spcAft>
                <a:spcPct val="0"/>
              </a:spcAft>
              <a:defRPr/>
            </a:pPr>
            <a:r>
              <a:rPr lang="en-US" sz="1800" dirty="0">
                <a:solidFill>
                  <a:srgbClr val="0033CC"/>
                </a:solidFill>
                <a:cs typeface="Calibri" panose="020F0502020204030204" pitchFamily="34" charset="0"/>
                <a:sym typeface="Wingdings" panose="05000000000000000000" pitchFamily="2" charset="2"/>
              </a:rPr>
              <a:t>Make a list of closed questions (only ‘yes’ or ‘no’ as an answer) to ask others if they have the same issues based on the management or HSE-MS failings or shortfalls identified in the investigation. </a:t>
            </a:r>
          </a:p>
          <a:p>
            <a:pPr defTabSz="1334658" eaLnBrk="0" fontAlgn="base" hangingPunct="0">
              <a:spcBef>
                <a:spcPct val="30000"/>
              </a:spcBef>
              <a:spcAft>
                <a:spcPct val="0"/>
              </a:spcAft>
              <a:defRPr/>
            </a:pPr>
            <a:endParaRPr lang="en-US" sz="1800" dirty="0">
              <a:solidFill>
                <a:srgbClr val="0033CC"/>
              </a:solidFill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 defTabSz="1334658" eaLnBrk="0" fontAlgn="base" hangingPunct="0">
              <a:spcBef>
                <a:spcPct val="30000"/>
              </a:spcBef>
              <a:spcAft>
                <a:spcPct val="0"/>
              </a:spcAft>
              <a:defRPr/>
            </a:pPr>
            <a:r>
              <a:rPr lang="en-US" sz="1800" dirty="0">
                <a:solidFill>
                  <a:srgbClr val="0033CC"/>
                </a:solidFill>
                <a:cs typeface="Calibri" panose="020F0502020204030204" pitchFamily="34" charset="0"/>
                <a:sym typeface="Wingdings" panose="05000000000000000000" pitchFamily="2" charset="2"/>
              </a:rPr>
              <a:t>Imagine you have to audit other companies to see if they could have the same issues.</a:t>
            </a:r>
          </a:p>
          <a:p>
            <a:pPr defTabSz="1334658" eaLnBrk="0" fontAlgn="base" hangingPunct="0">
              <a:spcBef>
                <a:spcPct val="30000"/>
              </a:spcBef>
              <a:spcAft>
                <a:spcPct val="0"/>
              </a:spcAft>
              <a:defRPr/>
            </a:pPr>
            <a:endParaRPr lang="en-US" sz="1800" dirty="0">
              <a:solidFill>
                <a:srgbClr val="0033CC"/>
              </a:solidFill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 defTabSz="1334658" eaLnBrk="0" fontAlgn="base" hangingPunct="0">
              <a:spcBef>
                <a:spcPct val="30000"/>
              </a:spcBef>
              <a:spcAft>
                <a:spcPct val="0"/>
              </a:spcAft>
              <a:defRPr/>
            </a:pPr>
            <a:r>
              <a:rPr lang="en-US" sz="1800" dirty="0">
                <a:solidFill>
                  <a:srgbClr val="0033CC"/>
                </a:solidFill>
                <a:cs typeface="Calibri" panose="020F0502020204030204" pitchFamily="34" charset="0"/>
                <a:sym typeface="Wingdings" panose="05000000000000000000" pitchFamily="2" charset="2"/>
              </a:rPr>
              <a:t>These questions should start with: Do you ensure…………………?</a:t>
            </a:r>
            <a:endParaRPr lang="en-US" sz="1800" dirty="0">
              <a:solidFill>
                <a:srgbClr val="000000"/>
              </a:solidFill>
              <a:cs typeface="Calibri" panose="020F0502020204030204" pitchFamily="34" charset="0"/>
            </a:endParaRP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Confidential - Not to be shared outside of PDO/PDO contractors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88714CE-FB4E-4316-BED5-DE0DF6B1D8E5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fld id="{6FF9CF10-DB9D-47C9-8E16-D6A3F4FA227B}" type="datetime1">
              <a:rPr lang="en-US" smtClean="0"/>
              <a:t>13/11/2024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fld id="{7A6F64E4-CF39-E842-A871-400C57C21E3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86080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fld id="{9F712240-4F58-493A-9D51-AB16F57D4E6C}" type="datetime1">
              <a:rPr lang="en-US" smtClean="0"/>
              <a:t>13/11/2024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fld id="{7A6F64E4-CF39-E842-A871-400C57C21E3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11482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fld id="{05D268A6-FD1D-47D0-B208-912FF8D39751}" type="datetime1">
              <a:rPr lang="en-US" smtClean="0"/>
              <a:t>13/11/2024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fld id="{7A6F64E4-CF39-E842-A871-400C57C21E3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79440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fld id="{9D31C0E0-4573-4BD6-8B65-180F52F341E4}" type="datetime1">
              <a:rPr lang="en-US" smtClean="0"/>
              <a:t>13/11/2024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fld id="{7A6F64E4-CF39-E842-A871-400C57C21E3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08021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1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1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fld id="{7F8CCC4C-7860-42B9-9138-88043014C614}" type="datetime1">
              <a:rPr lang="en-US" smtClean="0"/>
              <a:t>13/11/2024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fld id="{7A6F64E4-CF39-E842-A871-400C57C21E3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5285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fld id="{128F6EBD-7F84-4D8D-B773-ED5332B950BC}" type="datetime1">
              <a:rPr lang="en-US" smtClean="0"/>
              <a:t>13/11/2024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fld id="{7A6F64E4-CF39-E842-A871-400C57C21E3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01294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fld id="{FF11825F-4E57-4BE8-BC43-A73E9F116EDD}" type="datetime1">
              <a:rPr lang="en-US" smtClean="0"/>
              <a:t>13/11/2024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fld id="{7A6F64E4-CF39-E842-A871-400C57C21E3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7611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2800"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>
              <a:defRPr sz="2400"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defRPr sz="2000"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defRPr sz="2000">
                <a:latin typeface="Calibri" panose="020F0502020204030204" pitchFamily="34" charset="0"/>
                <a:cs typeface="Calibri" panose="020F0502020204030204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fld id="{73194C1D-71D9-4AD9-94C0-FE1901A2EFEC}" type="datetime1">
              <a:rPr lang="en-US" smtClean="0"/>
              <a:t>13/11/2024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fld id="{7A6F64E4-CF39-E842-A871-400C57C21E3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930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fld id="{D036F1CA-1D50-4370-A3D0-DC38D9B2421C}" type="datetime1">
              <a:rPr lang="en-US" smtClean="0"/>
              <a:t>13/11/2024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fld id="{7A6F64E4-CF39-E842-A871-400C57C21E3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41134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fld id="{5E7130F6-A862-44D2-A14E-B2C20CDC01C5}" type="datetime1">
              <a:rPr lang="en-US" smtClean="0"/>
              <a:t>13/11/2024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fld id="{7A6F64E4-CF39-E842-A871-400C57C21E3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35441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>
            <a:lvl1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>
            <a:lvl1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fld id="{7707194C-2AB5-413A-9AA5-A771B9E8A552}" type="datetime1">
              <a:rPr lang="en-US" smtClean="0"/>
              <a:t>13/11/2024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fld id="{7A6F64E4-CF39-E842-A871-400C57C21E3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34444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em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fld id="{C03476C5-1C1C-4C9A-8D15-53A55F4E416C}" type="datetime1">
              <a:rPr lang="en-US" smtClean="0"/>
              <a:t>13/11/2024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fld id="{7A6F64E4-CF39-E842-A871-400C57C21E39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F5837F4-0EF0-4EB8-A16D-265E78EE0C93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386366" cy="6858000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E9B523F6-A9A3-46FE-B2B7-E53C7D2853E4}"/>
              </a:ext>
            </a:extLst>
          </p:cNvPr>
          <p:cNvGrpSpPr/>
          <p:nvPr userDrawn="1"/>
        </p:nvGrpSpPr>
        <p:grpSpPr>
          <a:xfrm>
            <a:off x="9289915" y="6117536"/>
            <a:ext cx="2340722" cy="740868"/>
            <a:chOff x="9289915" y="6117536"/>
            <a:chExt cx="2340722" cy="740868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95D186BF-73E8-40E9-BF74-18F83D802152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289915" y="6117536"/>
              <a:ext cx="2340722" cy="381553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A68DA85E-4B77-46C1-A974-11D1BE5A68EF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9289915" y="6671146"/>
              <a:ext cx="2340722" cy="18725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187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416361" y="1897950"/>
            <a:ext cx="7791263" cy="3662541"/>
          </a:xfrm>
          <a:prstGeom prst="rect">
            <a:avLst/>
          </a:prstGeom>
          <a:noFill/>
          <a:ln w="19050">
            <a:noFill/>
            <a:miter lim="800000"/>
          </a:ln>
        </p:spPr>
        <p:txBody>
          <a:bodyPr wrap="square">
            <a:spAutoFit/>
          </a:bodyPr>
          <a:lstStyle/>
          <a:p>
            <a:pPr marL="114300" marR="0" lvl="0" indent="-1143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What happened?</a:t>
            </a:r>
            <a:endParaRPr kumimoji="0" lang="en-US" sz="105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  <a:sym typeface="+mn-ea"/>
              </a:rPr>
              <a:t>On the 9th of August 2024, at about 08:15hrs, a hired tipper was traveling from Nimr borrow pit to Amin site location via  the Bahja-Marmul blacktop road. While the driver was attempting to turn left, he collided with a third-party vehicle traveling toward Nimr in the opposite direction. This incident resulted in one immediate fatality, and multiple injuries to other vehicle occupants in the third-party vehicle. The tipper driver escaped unharmed.</a:t>
            </a:r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zh-CN" sz="16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ahoma" panose="020B0604030504040204" pitchFamily="34" charset="0"/>
              <a:ea typeface="SimSun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zh-CN" sz="1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SimSun" panose="02010600030101010101" pitchFamily="2" charset="-122"/>
                <a:cs typeface="+mn-cs"/>
              </a:rPr>
              <a:t>Why it happened/Finding :</a:t>
            </a:r>
            <a:endParaRPr kumimoji="0" lang="en-GB" altLang="zh-CN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SimSun" panose="02010600030101010101" pitchFamily="2" charset="-122"/>
              <a:cs typeface="+mn-cs"/>
            </a:endParaRPr>
          </a:p>
          <a:p>
            <a:pPr marL="182563" marR="0" lvl="0" indent="-182563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  <a:sym typeface="+mn-ea"/>
              </a:rPr>
              <a:t>Tipper Driver misjudged the speed of the 3</a:t>
            </a:r>
            <a:r>
              <a:rPr kumimoji="0" lang="en-US" sz="12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  <a:sym typeface="+mn-ea"/>
              </a:rPr>
              <a:t>rd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  <a:sym typeface="+mn-ea"/>
              </a:rPr>
              <a:t> Party Driver, and the amount of time required to make the turn from the black top.</a:t>
            </a:r>
          </a:p>
          <a:p>
            <a:pPr marL="182563" marR="0" lvl="0" indent="-182563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  <a:sym typeface="+mn-ea"/>
              </a:rPr>
              <a:t>Tipper Driver was taking a left turn before reaching the middle of the junction.</a:t>
            </a:r>
          </a:p>
          <a:p>
            <a:pPr marL="182563" marR="0" lvl="0" indent="-182563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  <a:sym typeface="+mn-ea"/>
              </a:rPr>
              <a:t>The road was devoid of any signages to warn 3</a:t>
            </a:r>
            <a:r>
              <a:rPr kumimoji="0" lang="en-US" sz="12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  <a:sym typeface="+mn-ea"/>
              </a:rPr>
              <a:t>rd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  <a:sym typeface="+mn-ea"/>
              </a:rPr>
              <a:t> Party Drivers of the numerous junctions and other road hazards.</a:t>
            </a:r>
          </a:p>
          <a:p>
            <a:pPr marL="182563" marR="0" lvl="0" indent="-182563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2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  <a:sym typeface="+mn-ea"/>
              </a:rPr>
              <a:t>There was no route survey assessment conducted in the area, thus risk of multiple junctions joining the main road nor covered in HEMP.</a:t>
            </a:r>
          </a:p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ahoma" panose="020B0604030504040204" pitchFamily="34" charset="0"/>
            </a:endParaRPr>
          </a:p>
          <a:p>
            <a:pPr marL="114300" marR="0" lvl="0" indent="-1143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SimSun" panose="02010600030101010101" pitchFamily="2" charset="-122"/>
                <a:cs typeface="+mn-cs"/>
              </a:rPr>
              <a:t>Your learning from this incident: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ahoma" panose="020B0604030504040204" pitchFamily="34" charset="0"/>
            </a:endParaRPr>
          </a:p>
          <a:p>
            <a:pPr marL="285750" marR="0" lvl="0" indent="-193675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rPr>
              <a:t>Drivers: Do you ensure to come to complete stop at a T-junction when there is oncoming traffic?</a:t>
            </a:r>
          </a:p>
          <a:p>
            <a:pPr marL="285750" marR="0" lvl="0" indent="-193675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rPr>
              <a:t>Journey Managers: Do you communicate the safest routes in your work locations to your Drivers?</a:t>
            </a:r>
          </a:p>
          <a:p>
            <a:pPr marL="285750" marR="0" lvl="0" indent="-193675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rPr>
              <a:t>All Personnel: Are you aware of the PDO recommended route to Salalah and ensure you follow the same?</a:t>
            </a:r>
          </a:p>
        </p:txBody>
      </p:sp>
      <p:sp>
        <p:nvSpPr>
          <p:cNvPr id="13" name="Rectangle 8"/>
          <p:cNvSpPr>
            <a:spLocks noChangeArrowheads="1"/>
          </p:cNvSpPr>
          <p:nvPr/>
        </p:nvSpPr>
        <p:spPr bwMode="auto">
          <a:xfrm>
            <a:off x="416361" y="737848"/>
            <a:ext cx="11626955" cy="33718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L="114300" marR="0" lvl="0" indent="-1143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Date: 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09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  <a:sym typeface="+mn-ea"/>
              </a:rPr>
              <a:t>/0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  <a:sym typeface="+mn-ea"/>
              </a:rPr>
              <a:t>8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  <a:sym typeface="+mn-ea"/>
              </a:rPr>
              <a:t>/202</a:t>
            </a:r>
            <a:r>
              <a:rPr kumimoji="0" lang="en-US" alt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  <a:sym typeface="+mn-ea"/>
              </a:rPr>
              <a:t>4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   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Incident title: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3rd Party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  <a:sym typeface="+mn-ea"/>
              </a:rPr>
              <a:t>Fatality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Pattern: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MVI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Potential severity: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C4P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Activity: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Driving</a:t>
            </a:r>
          </a:p>
        </p:txBody>
      </p:sp>
      <p:sp>
        <p:nvSpPr>
          <p:cNvPr id="14" name="Rectangle 13"/>
          <p:cNvSpPr/>
          <p:nvPr/>
        </p:nvSpPr>
        <p:spPr>
          <a:xfrm>
            <a:off x="504296" y="1184694"/>
            <a:ext cx="6814756" cy="400110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D38B3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Target Audience: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Drilling, Logistics, Operation &amp; Construction 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 Light" panose="020F0302020204030204"/>
              <a:ea typeface="+mn-ea"/>
              <a:cs typeface="Calibri" panose="020F0502020204030204" pitchFamily="34" charset="0"/>
            </a:endParaRPr>
          </a:p>
        </p:txBody>
      </p:sp>
      <p:sp>
        <p:nvSpPr>
          <p:cNvPr id="15" name="Title 1"/>
          <p:cNvSpPr txBox="1"/>
          <p:nvPr/>
        </p:nvSpPr>
        <p:spPr>
          <a:xfrm>
            <a:off x="346509" y="0"/>
            <a:ext cx="11845491" cy="532596"/>
          </a:xfrm>
          <a:prstGeom prst="rect">
            <a:avLst/>
          </a:prstGeom>
          <a:solidFill>
            <a:srgbClr val="FFC91D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Gill Sans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PDO Second Alert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33680" y="5889025"/>
            <a:ext cx="6955989" cy="338554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+mn-ea"/>
              </a:rPr>
              <a:t>Always come to a stop at junctions with oncoming traffic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8" name="Slide Number Placeholder 3">
            <a:extLst>
              <a:ext uri="{FF2B5EF4-FFF2-40B4-BE49-F238E27FC236}">
                <a16:creationId xmlns:a16="http://schemas.microsoft.com/office/drawing/2014/main" id="{30EFDF94-D72E-403C-43FA-BB229445F8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24640" y="6497099"/>
            <a:ext cx="467360" cy="360902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6F64E4-CF39-E842-A871-400C57C21E3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0C87DEFB-7BDD-2E83-A6E7-B1A6E9C7EF3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66481" y="3776181"/>
            <a:ext cx="3437938" cy="234397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9FE08B7-9452-0DAA-3882-899D8DEEBB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51115" y="5473250"/>
            <a:ext cx="740885" cy="58526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9A9D717A-0B51-18F3-C77E-53672374962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66481" y="1280286"/>
            <a:ext cx="3437938" cy="2458593"/>
          </a:xfrm>
          <a:prstGeom prst="rect">
            <a:avLst/>
          </a:prstGeom>
        </p:spPr>
      </p:pic>
      <p:pic>
        <p:nvPicPr>
          <p:cNvPr id="24" name="Picture 2">
            <a:extLst>
              <a:ext uri="{FF2B5EF4-FFF2-40B4-BE49-F238E27FC236}">
                <a16:creationId xmlns:a16="http://schemas.microsoft.com/office/drawing/2014/main" id="{DFAD66D8-6118-A92C-072E-7D4A5822A729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686667" y="3251602"/>
            <a:ext cx="454025" cy="48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80870" y="-6892"/>
            <a:ext cx="12011130" cy="453582"/>
          </a:xfrm>
          <a:solidFill>
            <a:srgbClr val="FFC91D"/>
          </a:solidFill>
        </p:spPr>
        <p:txBody>
          <a:bodyPr>
            <a:normAutofit fontScale="90000"/>
          </a:bodyPr>
          <a:lstStyle/>
          <a:p>
            <a:pPr algn="ctr"/>
            <a:br>
              <a:rPr lang="en-GB" sz="2200" b="1" dirty="0">
                <a:solidFill>
                  <a:srgbClr val="00B050"/>
                </a:solidFill>
                <a:ea typeface="MS PGothic" panose="020B0600070205080204" pitchFamily="34" charset="-128"/>
              </a:rPr>
            </a:br>
            <a:br>
              <a:rPr lang="en-GB" sz="2200" b="1" dirty="0">
                <a:solidFill>
                  <a:srgbClr val="00B050"/>
                </a:solidFill>
                <a:ea typeface="MS PGothic" panose="020B0600070205080204" pitchFamily="34" charset="-128"/>
              </a:rPr>
            </a:br>
            <a:br>
              <a:rPr lang="en-GB" sz="2200" b="1" dirty="0">
                <a:solidFill>
                  <a:srgbClr val="00B050"/>
                </a:solidFill>
                <a:ea typeface="MS PGothic" panose="020B0600070205080204" pitchFamily="34" charset="-128"/>
              </a:rPr>
            </a:br>
            <a:r>
              <a:rPr lang="en-GB" sz="2700" b="1" dirty="0">
                <a:solidFill>
                  <a:srgbClr val="00B050"/>
                </a:solidFill>
                <a:ea typeface="MS PGothic" panose="020B0600070205080204" pitchFamily="34" charset="-128"/>
              </a:rPr>
              <a:t>Management self-audit </a:t>
            </a:r>
            <a:br>
              <a:rPr lang="en-GB" sz="2700" b="1" dirty="0">
                <a:solidFill>
                  <a:srgbClr val="00B050"/>
                </a:solidFill>
                <a:ea typeface="MS PGothic" panose="020B0600070205080204" pitchFamily="34" charset="-128"/>
              </a:rPr>
            </a:br>
            <a:br>
              <a:rPr lang="en-GB" sz="2200" b="1" dirty="0">
                <a:solidFill>
                  <a:srgbClr val="00B050"/>
                </a:solidFill>
                <a:ea typeface="MS PGothic" panose="020B0600070205080204" pitchFamily="34" charset="-128"/>
              </a:rPr>
            </a:b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81280" y="1062433"/>
            <a:ext cx="10591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127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As a learning from this incident and ensure continual improvement all contract managers must review their HSE risk management against the questions asked below   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609133" y="1680481"/>
            <a:ext cx="10928195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Confirm the following: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  <a:sym typeface="Wingdings" panose="05000000000000000000" pitchFamily="2" charset="2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sym typeface="Wingdings" pitchFamily="2" charset="2"/>
              </a:rPr>
              <a:t>Have you assessed the routes your crew drive to work, to identify and mitigate the risks that may be present?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sym typeface="Wingdings" pitchFamily="2" charset="2"/>
              </a:rPr>
              <a:t>Do your Drivers know the safest route(s) for their routine and non-routine journeys?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sym typeface="Wingdings" pitchFamily="2" charset="2"/>
              </a:rPr>
              <a:t>Do you ensure Drivers are made aware of the risks of turning at junctions and intersections?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ok Antiqua" panose="02040602050305030304" pitchFamily="18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  <a:sym typeface="Wingdings" panose="05000000000000000000" pitchFamily="2" charset="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  <a:sym typeface="Wingdings" panose="05000000000000000000" pitchFamily="2" charset="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  <a:sym typeface="Wingdings" panose="05000000000000000000" pitchFamily="2" charset="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  <a:sym typeface="Wingdings" panose="05000000000000000000" pitchFamily="2" charset="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1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  <a:sym typeface="Wingdings" panose="05000000000000000000" pitchFamily="2" charset="2"/>
              </a:rPr>
              <a:t>* If the answer is NO to any of the above questions, please ensure you take action to correct this finding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  <a:sym typeface="Wingdings" panose="05000000000000000000" pitchFamily="2" charset="2"/>
            </a:endParaRPr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4673241C-A698-25D3-73F0-F1727A3407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6361" y="630421"/>
            <a:ext cx="11626955" cy="33718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L="114300" marR="0" lvl="0" indent="-1143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Date: 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09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  <a:sym typeface="+mn-ea"/>
              </a:rPr>
              <a:t>/0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  <a:sym typeface="+mn-ea"/>
              </a:rPr>
              <a:t>8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  <a:sym typeface="+mn-ea"/>
              </a:rPr>
              <a:t>/202</a:t>
            </a:r>
            <a:r>
              <a:rPr kumimoji="0" lang="en-US" alt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  <a:sym typeface="+mn-ea"/>
              </a:rPr>
              <a:t>4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   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Incident title: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3rd Party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  <a:sym typeface="+mn-ea"/>
              </a:rPr>
              <a:t>Fatality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Pattern: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MVI Collision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Potential severity: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C4P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Activity: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Driving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2CF0F986-1F42-379D-3B6F-1AA8176229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24640" y="6497099"/>
            <a:ext cx="467360" cy="360902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6F64E4-CF39-E842-A871-400C57C21E3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652</Words>
  <Application>Microsoft Office PowerPoint</Application>
  <PresentationFormat>Widescreen</PresentationFormat>
  <Paragraphs>54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10" baseType="lpstr">
      <vt:lpstr>MS PGothic</vt:lpstr>
      <vt:lpstr>Arial</vt:lpstr>
      <vt:lpstr>Book Antiqua</vt:lpstr>
      <vt:lpstr>Calibri</vt:lpstr>
      <vt:lpstr>Calibri Light</vt:lpstr>
      <vt:lpstr>Tahoma</vt:lpstr>
      <vt:lpstr>Times New Roman</vt:lpstr>
      <vt:lpstr>1_Office Theme</vt:lpstr>
      <vt:lpstr>PowerPoint Presentation</vt:lpstr>
      <vt:lpstr>   Management self-audit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Rawahi, Ahmed MSE34</dc:creator>
  <cp:lastModifiedBy>Abdulrahman, Hafizu MSE771</cp:lastModifiedBy>
  <cp:revision>2</cp:revision>
  <dcterms:created xsi:type="dcterms:W3CDTF">2024-10-19T16:51:36Z</dcterms:created>
  <dcterms:modified xsi:type="dcterms:W3CDTF">2024-11-13T13:06:39Z</dcterms:modified>
</cp:coreProperties>
</file>