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li Karamat  (Alshawamikh)" initials="AK(" lastIdx="12" clrIdx="6">
    <p:extLst>
      <p:ext uri="{19B8F6BF-5375-455C-9EA6-DF929625EA0E}">
        <p15:presenceInfo xmlns:p15="http://schemas.microsoft.com/office/powerpoint/2012/main" userId="Ali Karamat  (Alshawamikh)" providerId="None"/>
      </p:ext>
    </p:extLst>
  </p:cmAuthor>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Abraham, Arun UWZ2" initials="AAU" lastIdx="50" clrIdx="1">
    <p:extLst>
      <p:ext uri="{19B8F6BF-5375-455C-9EA6-DF929625EA0E}">
        <p15:presenceInfo xmlns:p15="http://schemas.microsoft.com/office/powerpoint/2012/main" userId="S::Arun.AA.Abraham@pdo.co.om::967ab1b7-0d78-4749-8adf-efa7e94cf140" providerId="AD"/>
      </p:ext>
    </p:extLst>
  </p:cmAuthor>
  <p:cmAuthor id="3" name="Sheidi, Khalid UWOHN" initials="SKU" lastIdx="13" clrIdx="2">
    <p:extLst>
      <p:ext uri="{19B8F6BF-5375-455C-9EA6-DF929625EA0E}">
        <p15:presenceInfo xmlns:p15="http://schemas.microsoft.com/office/powerpoint/2012/main" userId="S::Khalid.Sheidi@pdo.co.om::a0671fcb-2697-4b92-a8d8-b7915c4a89fc" providerId="AD"/>
      </p:ext>
    </p:extLst>
  </p:cmAuthor>
  <p:cmAuthor id="4" name="Hajje, Mohammed UWOH" initials="HMU" lastIdx="5" clrIdx="3">
    <p:extLst>
      <p:ext uri="{19B8F6BF-5375-455C-9EA6-DF929625EA0E}">
        <p15:presenceInfo xmlns:p15="http://schemas.microsoft.com/office/powerpoint/2012/main" userId="S::Mohammed.Hajje@pdo.co.om::758787b7-fd25-48ab-bbd4-e748bdd75cf1" providerId="AD"/>
      </p:ext>
    </p:extLst>
  </p:cmAuthor>
  <p:cmAuthor id="5" name="Bouziane Djelloul (Alshawamikh)" initials="BD(" lastIdx="11" clrIdx="4">
    <p:extLst>
      <p:ext uri="{19B8F6BF-5375-455C-9EA6-DF929625EA0E}">
        <p15:presenceInfo xmlns:p15="http://schemas.microsoft.com/office/powerpoint/2012/main" userId="S::bouziane@alshawamikh.com::ea1a2c16-82aa-4a63-909e-8a61ff9bdad3" providerId="AD"/>
      </p:ext>
    </p:extLst>
  </p:cmAuthor>
  <p:cmAuthor id="6" name="Nasreen Khalid (Alshawamikh)" initials="NK(" lastIdx="56" clrIdx="5">
    <p:extLst>
      <p:ext uri="{19B8F6BF-5375-455C-9EA6-DF929625EA0E}">
        <p15:presenceInfo xmlns:p15="http://schemas.microsoft.com/office/powerpoint/2012/main" userId="S::nasreen@alshawamikh.com::a2e113b8-4eea-4328-8d0b-b40d9e166f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3366FF"/>
    <a:srgbClr val="EAEAEA"/>
    <a:srgbClr val="FFC91D"/>
    <a:srgbClr val="FFFC00"/>
    <a:srgbClr val="F2F3D7"/>
    <a:srgbClr val="24A316"/>
    <a:srgbClr val="16942A"/>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19" autoAdjust="0"/>
    <p:restoredTop sz="96357" autoAdjust="0"/>
  </p:normalViewPr>
  <p:slideViewPr>
    <p:cSldViewPr snapToGrid="0" snapToObjects="1">
      <p:cViewPr varScale="1">
        <p:scale>
          <a:sx n="114" d="100"/>
          <a:sy n="114" d="100"/>
        </p:scale>
        <p:origin x="336" y="12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14/11/2023</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14/11/2023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553601" y="1439491"/>
            <a:ext cx="8441845" cy="5070619"/>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On 15th May 2022 @ 09:22 hrs. while WPH70 was moving from Al-Ghubar to Raba area in Qarn Alam field, on graded road, </a:t>
            </a:r>
            <a:r>
              <a:rPr lang="en-US" sz="1200" dirty="0">
                <a:solidFill>
                  <a:srgbClr val="000000"/>
                </a:solidFill>
                <a:latin typeface="Calibri" panose="020F0502020204030204" pitchFamily="34" charset="0"/>
              </a:rPr>
              <a:t>a crew </a:t>
            </a:r>
          </a:p>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bus with 1 driver and 5 passengers collided with a </a:t>
            </a:r>
            <a:r>
              <a:rPr lang="en-US" sz="1200" dirty="0">
                <a:solidFill>
                  <a:srgbClr val="000000"/>
                </a:solidFill>
                <a:latin typeface="Calibri" panose="020F0502020204030204" pitchFamily="34" charset="0"/>
              </a:rPr>
              <a:t>stationary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water tanker which was stopped on the right side of the road.</a:t>
            </a:r>
          </a:p>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This resulted in the driver’s fatality.  Three passengers were injured, two passengers unharmed.  All passengers were sent to the</a:t>
            </a:r>
          </a:p>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PDO Qarn Alam clinic for medical consultation.  ROP &amp; PDO emergency call center were notified &amp; Emergency Response and Crisis </a:t>
            </a:r>
          </a:p>
          <a:p>
            <a:pPr marL="342900" marR="0" lvl="0" indent="-34290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Management team was Immediately</a:t>
            </a:r>
            <a:r>
              <a:rPr lang="en-US" sz="1200" dirty="0">
                <a:solidFill>
                  <a:srgbClr val="000000"/>
                </a:solidFill>
                <a:latin typeface="Calibri" panose="020F0502020204030204" pitchFamily="34" charset="0"/>
              </a:rPr>
              <a:t>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set up.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6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Driver lost control of the bus and collided with the rear of the stopped water tanker.</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FTW was not in alignment with SP-1230 requirements (for bus driver)</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Tanker was not fully parked off the road.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Driving Techniques (steer away from safe zones and remain in carriageway) were not applied</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Position of the vehicle on the road - including non-placement of safety triangle behind the parked water tanker</a:t>
            </a: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a:defRPr/>
            </a:pPr>
            <a:endParaRPr lang="en-US" sz="1200" dirty="0">
              <a:latin typeface="Calibri" panose="020F0502020204030204" pitchFamily="34" charset="0"/>
              <a:cs typeface="Tahoma" pitchFamily="34" charset="0"/>
            </a:endParaRPr>
          </a:p>
          <a:p>
            <a:pPr marL="171450" indent="-171450">
              <a:buFont typeface="Arial" panose="020B0604020202020204" pitchFamily="34" charset="0"/>
              <a:buChar char="•"/>
              <a:defRPr/>
            </a:pPr>
            <a:r>
              <a:rPr lang="en-US" sz="1200" dirty="0">
                <a:latin typeface="Calibri" panose="020F0502020204030204" pitchFamily="34" charset="0"/>
                <a:cs typeface="Tahoma" pitchFamily="34" charset="0"/>
              </a:rPr>
              <a:t>Always ensure to raise awareness on Fatigue Management – check implementation and audit on a regular basis</a:t>
            </a:r>
          </a:p>
          <a:p>
            <a:pPr marL="171450" indent="-171450">
              <a:buFont typeface="Arial" panose="020B0604020202020204" pitchFamily="34" charset="0"/>
              <a:buChar char="•"/>
              <a:defRPr/>
            </a:pPr>
            <a:r>
              <a:rPr lang="en-US" sz="1200" dirty="0">
                <a:latin typeface="Calibri" panose="020F0502020204030204" pitchFamily="34" charset="0"/>
                <a:cs typeface="Tahoma" pitchFamily="34" charset="0"/>
              </a:rPr>
              <a:t>Always ensure that the FTW process strictly adheres to SP – 1230 requirements </a:t>
            </a:r>
          </a:p>
          <a:p>
            <a:pPr marL="171450" indent="-171450">
              <a:buFont typeface="Arial" panose="020B0604020202020204" pitchFamily="34" charset="0"/>
              <a:buChar char="•"/>
              <a:defRPr/>
            </a:pPr>
            <a:r>
              <a:rPr lang="en-US" sz="1200" dirty="0">
                <a:latin typeface="Calibri" panose="020F0502020204030204" pitchFamily="34" charset="0"/>
                <a:cs typeface="Tahoma" pitchFamily="34" charset="0"/>
              </a:rPr>
              <a:t>Always be vigilant &amp; aware of potential road hazards; Do not be distracted and keep eyes on the road.  Always ensure the authorized drivers are following Driving techniques:  Drive Defensively and always prepare to anticipate mistakes</a:t>
            </a:r>
          </a:p>
          <a:p>
            <a:pPr marL="171450" indent="-171450">
              <a:buFont typeface="Arial" panose="020B0604020202020204" pitchFamily="34" charset="0"/>
              <a:buChar char="•"/>
              <a:defRPr/>
            </a:pPr>
            <a:r>
              <a:rPr lang="en-US" sz="1200" dirty="0">
                <a:latin typeface="Calibri" panose="020F0502020204030204" pitchFamily="34" charset="0"/>
                <a:cs typeface="Tahoma" pitchFamily="34" charset="0"/>
              </a:rPr>
              <a:t>Always ensure that you do not park/stop your vehicles on graded road (in case of emergency)</a:t>
            </a:r>
          </a:p>
          <a:p>
            <a:pPr marL="171450" indent="-171450">
              <a:buFont typeface="Arial" panose="020B0604020202020204" pitchFamily="34" charset="0"/>
              <a:buChar char="•"/>
              <a:defRPr/>
            </a:pPr>
            <a:r>
              <a:rPr lang="en-US" sz="1200" dirty="0">
                <a:latin typeface="Calibri" panose="020F0502020204030204" pitchFamily="34" charset="0"/>
                <a:cs typeface="Tahoma" pitchFamily="34" charset="0"/>
              </a:rPr>
              <a:t>Always ensure all drivers use the safety triangle &amp; flash the hazard lights during emergency stoppage</a:t>
            </a:r>
            <a:r>
              <a:rPr lang="en-US" sz="1050" dirty="0">
                <a:latin typeface="Calibri" panose="020F0502020204030204" pitchFamily="34" charset="0"/>
                <a:cs typeface="Tahoma" pitchFamily="34" charset="0"/>
              </a:rPr>
              <a:t>. </a:t>
            </a:r>
          </a:p>
          <a:p>
            <a:pPr>
              <a:defRPr/>
            </a:pPr>
            <a:endParaRPr lang="en-US" sz="1200" dirty="0">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15/05/</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2022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Fatality #1 (LTI # 17, 18 &amp; 19)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C5P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553601" y="6395574"/>
            <a:ext cx="8290596"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Always ensure fatigue and health risks are well managed prior to driving</a:t>
            </a:r>
          </a:p>
        </p:txBody>
      </p:sp>
      <p:pic>
        <p:nvPicPr>
          <p:cNvPr id="16" name="Picture 15">
            <a:extLst>
              <a:ext uri="{FF2B5EF4-FFF2-40B4-BE49-F238E27FC236}">
                <a16:creationId xmlns:a16="http://schemas.microsoft.com/office/drawing/2014/main" id="{2E3BF627-2E10-1EFA-0B1D-3A0A8798DEE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21490" y="1130739"/>
            <a:ext cx="2759748" cy="2398139"/>
          </a:xfrm>
          <a:prstGeom prst="rect">
            <a:avLst/>
          </a:prstGeom>
          <a:noFill/>
          <a:ln>
            <a:noFill/>
          </a:ln>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487466" y="2932330"/>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pic>
        <p:nvPicPr>
          <p:cNvPr id="5" name="Picture 4">
            <a:extLst>
              <a:ext uri="{FF2B5EF4-FFF2-40B4-BE49-F238E27FC236}">
                <a16:creationId xmlns:a16="http://schemas.microsoft.com/office/drawing/2014/main" id="{58BF83B4-08B7-1420-2B8F-1403984523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21490" y="3690642"/>
            <a:ext cx="2807577" cy="2352272"/>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466888" y="5498661"/>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722337" y="2016433"/>
            <a:ext cx="10928195" cy="3739485"/>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a:defRPr/>
            </a:pPr>
            <a:endParaRPr lang="en-US" sz="1600" dirty="0">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your drivers are aware of fatigue management system and what to do in case they experience fatigue?</a:t>
            </a:r>
          </a:p>
          <a:p>
            <a:pPr marL="342900" indent="-342900">
              <a:buFont typeface="+mj-lt"/>
              <a:buAutoNum type="arabicPeriod"/>
              <a:defRPr/>
            </a:pPr>
            <a:r>
              <a:rPr lang="en-US" sz="1600" dirty="0">
                <a:latin typeface="Calibri" panose="020F0502020204030204" pitchFamily="34" charset="0"/>
                <a:sym typeface="Wingdings" pitchFamily="2" charset="2"/>
              </a:rPr>
              <a:t>Do you ensure your FTW is done in accordance with SP-1230 for drivers to ensure that there are no health-related issues that are not made aware?</a:t>
            </a:r>
          </a:p>
          <a:p>
            <a:pPr marL="342900" indent="-342900">
              <a:buFont typeface="+mj-lt"/>
              <a:buAutoNum type="arabicPeriod"/>
              <a:defRPr/>
            </a:pPr>
            <a:r>
              <a:rPr lang="en-US" sz="1600" dirty="0">
                <a:latin typeface="Calibri" panose="020F0502020204030204" pitchFamily="34" charset="0"/>
                <a:sym typeface="Wingdings" pitchFamily="2" charset="2"/>
              </a:rPr>
              <a:t>Do you ensure that you check the IVMS is reliable and fully functional before moving the vehicle and do you verify that the Journey Managers are monitoring the IVMS for all journeys?</a:t>
            </a:r>
          </a:p>
          <a:p>
            <a:pPr marL="342900" indent="-342900">
              <a:buFont typeface="+mj-lt"/>
              <a:buAutoNum type="arabicPeriod"/>
              <a:defRPr/>
            </a:pPr>
            <a:r>
              <a:rPr lang="en-US" sz="1600" dirty="0">
                <a:latin typeface="Calibri" panose="020F0502020204030204" pitchFamily="34" charset="0"/>
                <a:sym typeface="Wingdings" pitchFamily="2" charset="2"/>
              </a:rPr>
              <a:t>Do you ensure that your drivers are learning from incidents related to road safety and implementing the remedial actions at all times while driving or stopping on journey?</a:t>
            </a:r>
          </a:p>
          <a:p>
            <a:pPr marL="342900" indent="-342900">
              <a:buFont typeface="+mj-lt"/>
              <a:buAutoNum type="arabicPeriod"/>
              <a:defRPr/>
            </a:pPr>
            <a:r>
              <a:rPr lang="en-US" sz="1600" dirty="0">
                <a:latin typeface="Calibri" panose="020F0502020204030204" pitchFamily="34" charset="0"/>
                <a:sym typeface="Wingdings" pitchFamily="2" charset="2"/>
              </a:rPr>
              <a:t>Do you ensure that drivers park the vehicles outside the road completely during an emergency and put warning signs to alert incoming drivers?</a:t>
            </a: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9" name="Rectangle 8">
            <a:extLst>
              <a:ext uri="{FF2B5EF4-FFF2-40B4-BE49-F238E27FC236}">
                <a16:creationId xmlns:a16="http://schemas.microsoft.com/office/drawing/2014/main" id="{A005025A-BE43-4836-BD87-FF1E7D0F29E3}"/>
              </a:ext>
            </a:extLst>
          </p:cNvPr>
          <p:cNvSpPr>
            <a:spLocks noChangeArrowheads="1"/>
          </p:cNvSpPr>
          <p:nvPr/>
        </p:nvSpPr>
        <p:spPr bwMode="auto">
          <a:xfrm>
            <a:off x="565045" y="565237"/>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15/05/</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2022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Fatality #1 (LTI # 17, 18 &amp; 19)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C5P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92798</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E7FDC0-932C-4F9F-875D-562232C93E85}"/>
</file>

<file path=customXml/itemProps2.xml><?xml version="1.0" encoding="utf-8"?>
<ds:datastoreItem xmlns:ds="http://schemas.openxmlformats.org/officeDocument/2006/customXml" ds:itemID="{ECEB1FCF-0E89-482E-A62E-598FF58845D8}">
  <ds:schemaRefs>
    <ds:schemaRef ds:uri="http://schemas.microsoft.com/office/2006/documentManagement/types"/>
    <ds:schemaRef ds:uri="http://www.w3.org/XML/1998/namespace"/>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9d51eac6-a7d5-47f5-a119-63d146adb134"/>
    <ds:schemaRef ds:uri="http://schemas.microsoft.com/sharepoint/v3"/>
    <ds:schemaRef ds:uri="http://purl.org/dc/terms/"/>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22734</TotalTime>
  <Words>806</Words>
  <Application>Microsoft Office PowerPoint</Application>
  <PresentationFormat>Widescreen</PresentationFormat>
  <Paragraphs>62</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AlShawamikh MVI Fatality#1</dc:title>
  <dc:creator>Alshawamikh</dc:creator>
  <cp:lastModifiedBy>Masroori, Ahmed MSE31</cp:lastModifiedBy>
  <cp:revision>623</cp:revision>
  <dcterms:created xsi:type="dcterms:W3CDTF">2018-09-24T07:27:56Z</dcterms:created>
  <dcterms:modified xsi:type="dcterms:W3CDTF">2023-11-14T09:23:06Z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