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6" r:id="rId5"/>
    <p:sldId id="350" r:id="rId6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 Mahrooqi, Al Mutasem UWZ4" initials="AMAMU" lastIdx="1" clrIdx="0">
    <p:extLst>
      <p:ext uri="{19B8F6BF-5375-455C-9EA6-DF929625EA0E}">
        <p15:presenceInfo xmlns:p15="http://schemas.microsoft.com/office/powerpoint/2012/main" userId="S::AlMutasem.AMA.AlMahrooqi@pdo.co.om::6429f863-105c-4fb8-be4e-2094f7491337" providerId="AD"/>
      </p:ext>
    </p:extLst>
  </p:cmAuthor>
  <p:cmAuthor id="2" name="Hadzic, Demir MSE73" initials="HDM" lastIdx="25" clrIdx="1">
    <p:extLst>
      <p:ext uri="{19B8F6BF-5375-455C-9EA6-DF929625EA0E}">
        <p15:presenceInfo xmlns:p15="http://schemas.microsoft.com/office/powerpoint/2012/main" userId="S::Demir.Hadzic@pdo.co.om::56ffaccb-80b6-47cb-98b7-c5e1c806a241" providerId="AD"/>
      </p:ext>
    </p:extLst>
  </p:cmAuthor>
  <p:cmAuthor id="3" name="Muhammad Al Hadad" initials="MAH" lastIdx="4" clrIdx="2">
    <p:extLst>
      <p:ext uri="{19B8F6BF-5375-455C-9EA6-DF929625EA0E}">
        <p15:presenceInfo xmlns:p15="http://schemas.microsoft.com/office/powerpoint/2012/main" userId="S-1-5-21-1136801155-4100738983-806824780-1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4A316"/>
    <a:srgbClr val="00B050"/>
    <a:srgbClr val="16942A"/>
    <a:srgbClr val="F6D660"/>
    <a:srgbClr val="FFFC00"/>
    <a:srgbClr val="FFC91D"/>
    <a:srgbClr val="EAEAEA"/>
    <a:srgbClr val="F2F3D7"/>
    <a:srgbClr val="FD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6357" autoAdjust="0"/>
  </p:normalViewPr>
  <p:slideViewPr>
    <p:cSldViewPr snapToGrid="0" snapToObjects="1">
      <p:cViewPr varScale="1">
        <p:scale>
          <a:sx n="114" d="100"/>
          <a:sy n="114" d="100"/>
        </p:scale>
        <p:origin x="6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13D376-C7B6-419B-9FF1-F3C3290284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7192C6-1C95-48A1-A4C6-F94F132F0A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41AC-BC74-4FAA-A2BA-136D509060EF}" type="datetimeFigureOut">
              <a:rPr lang="en-US" smtClean="0">
                <a:latin typeface="Calibri" panose="020F0502020204030204" pitchFamily="34" charset="0"/>
              </a:rPr>
              <a:t>14/11/2023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5D574-C9C3-4949-A04E-C02C11D306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Calibri" panose="020F0502020204030204" pitchFamily="34" charset="0"/>
              </a:rPr>
              <a:t>Confidential - Not to be shared outside of PDO/PDO contractors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27CE67-CCF6-43EA-9EB4-FFC01F182A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C225E-C8CB-4D13-B3BD-590B7CA9FD0A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9917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F51F27E-834E-4F26-A38E-D9AD78458120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4847204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8714CE-FB4E-4316-BED5-DE0DF6B1D8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682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ea typeface="+mn-ea"/>
              <a:cs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ea typeface="+mn-ea"/>
                <a:cs typeface="Calibri" panose="020F0502020204030204" pitchFamily="34" charset="0"/>
                <a:sym typeface="Wingdings" pitchFamily="2" charset="2"/>
              </a:rPr>
              <a:t>These questions should start with: Do you ensure…………………?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8714CE-FB4E-4316-BED5-DE0DF6B1D8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14/11/2023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Confidential - Not to be shared outside of PDO/PDO contractors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  <p:sp>
        <p:nvSpPr>
          <p:cNvPr id="11" name="MSIPCMContentMarking" descr="{&quot;HashCode&quot;:905108722,&quot;Placement&quot;:&quot;Header&quot;,&quot;Top&quot;:0.0,&quot;Left&quot;:0.0,&quot;SlideWidth&quot;:960,&quot;SlideHeight&quot;:540}"/>
          <p:cNvSpPr txBox="1"/>
          <p:nvPr userDrawn="1"/>
        </p:nvSpPr>
        <p:spPr>
          <a:xfrm>
            <a:off x="0" y="0"/>
            <a:ext cx="1387009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747474"/>
                </a:solidFill>
                <a:latin typeface="Delivery" panose="020F0503020204020204" pitchFamily="34" charset="0"/>
              </a:rPr>
              <a:t>FOR INTERNAL USE</a:t>
            </a:r>
          </a:p>
        </p:txBody>
      </p: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05411"/>
            <a:ext cx="7791263" cy="46705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On the 1</a:t>
            </a:r>
            <a:r>
              <a:rPr lang="en-GB" sz="1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March at  09:11 hrs a rigid  water tanker was travelling from Marmul to deliver water to a local community beneficiary in </a:t>
            </a:r>
            <a:r>
              <a:rPr lang="en-GB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Agareeth</a:t>
            </a:r>
            <a:r>
              <a:rPr lang="en-GB" sz="1400" dirty="0">
                <a:latin typeface="Calibri" panose="020F0502020204030204" pitchFamily="34" charset="0"/>
                <a:cs typeface="Calibri" panose="020F0502020204030204" pitchFamily="34" charset="0"/>
              </a:rPr>
              <a:t> (just after Shaleem). Around 11km away from Marmul) on a blacktop road, the driver experienced a loss of power of the engine, when a Private vehicle traveling from the opposite direction made glancing contact with the tanker. The private vehicle has veered off the blacktop road in an S pattern and onto the slope on the opposite side of the road and rolling over multiple times, ejecting the passengers from the vehicle causing fatal injuries to 2 of 5 occupants  of the 3rd party vehicle. The driver of 3rd party vehicle sustained serious injury and was later declared deceased on the 9th March.</a:t>
            </a:r>
          </a:p>
          <a:p>
            <a:pPr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3rd party road position and speed approaching the event. </a:t>
            </a:r>
          </a:p>
          <a:p>
            <a:pPr lvl="0">
              <a:buFont typeface="Arial" pitchFamily="34" charset="0"/>
              <a:buChar char="•"/>
              <a:defRPr/>
            </a:pPr>
            <a:r>
              <a:rPr lang="en-GB" sz="1400" dirty="0">
                <a:solidFill>
                  <a:prstClr val="black"/>
                </a:solidFill>
                <a:latin typeface="Calibri" panose="020F0502020204030204" pitchFamily="34" charset="0"/>
                <a:cs typeface="Tahoma" pitchFamily="34" charset="0"/>
              </a:rPr>
              <a:t> Fault reporting of vehicles no mater how small the issue/fault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prstClr val="black"/>
              </a:solidFill>
              <a:latin typeface="Calibri" panose="020F0502020204030204" pitchFamily="34" charset="0"/>
              <a:cs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0070C0"/>
                </a:solidFill>
                <a:latin typeface="Tahoma" pitchFamily="34" charset="0"/>
                <a:ea typeface="宋体" panose="02010600030101010101" pitchFamily="2" charset="-122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3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 Always wear seatbelts.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 Always report defect to journey manager/workshop supervisor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 Always attend TBT prior to commencement of work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latin typeface="Calibri" panose="020F0502020204030204" pitchFamily="34" charset="0"/>
                <a:cs typeface="Tahoma" pitchFamily="34" charset="0"/>
              </a:rPr>
              <a:t> </a:t>
            </a:r>
            <a:r>
              <a:rPr lang="en-GB" sz="1400" dirty="0">
                <a:latin typeface="Calibri" panose="020F0502020204030204" pitchFamily="34" charset="0"/>
                <a:cs typeface="Tahoma" pitchFamily="34" charset="0"/>
              </a:rPr>
              <a:t>Always scan the road ahead for any road Hazards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400" dirty="0">
                <a:latin typeface="Calibri" panose="020F0502020204030204" pitchFamily="34" charset="0"/>
                <a:cs typeface="Tahoma" pitchFamily="34" charset="0"/>
              </a:rPr>
              <a:t> Always comply with vehicle maintenance procedures and fault reporting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GB" sz="1400" dirty="0">
                <a:latin typeface="Calibri" panose="020F0502020204030204" pitchFamily="34" charset="0"/>
                <a:cs typeface="Tahoma" pitchFamily="34" charset="0"/>
              </a:rPr>
              <a:t> Always drive on the correct position on the road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01/03/2022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3rd party fatality #2 	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with fatality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	                   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C5P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197825" y="-680"/>
            <a:ext cx="11994175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433680" y="6391364"/>
            <a:ext cx="7512141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Whilst driving, always open your eyes for unexpected road hazards</a:t>
            </a:r>
          </a:p>
        </p:txBody>
      </p:sp>
      <p:pic>
        <p:nvPicPr>
          <p:cNvPr id="16" name="Picture 15" descr="A picture containing outdoor, sky, sandy&#10;&#10;Description automatically generated">
            <a:extLst>
              <a:ext uri="{FF2B5EF4-FFF2-40B4-BE49-F238E27FC236}">
                <a16:creationId xmlns:a16="http://schemas.microsoft.com/office/drawing/2014/main" id="{EA8F3D5C-6344-43D0-BB2B-D2ED5A780F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2331" y="1464290"/>
            <a:ext cx="3791640" cy="1967079"/>
          </a:xfrm>
          <a:prstGeom prst="rect">
            <a:avLst/>
          </a:prstGeom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AB7F76C3-B921-4139-99D6-E25E2E64024C}"/>
              </a:ext>
            </a:extLst>
          </p:cNvPr>
          <p:cNvGrpSpPr>
            <a:grpSpLocks/>
          </p:cNvGrpSpPr>
          <p:nvPr/>
        </p:nvGrpSpPr>
        <p:grpSpPr bwMode="auto">
          <a:xfrm>
            <a:off x="11681921" y="2886856"/>
            <a:ext cx="336550" cy="544513"/>
            <a:chOff x="3504" y="544"/>
            <a:chExt cx="2287" cy="1855"/>
          </a:xfrm>
        </p:grpSpPr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7E9AC540-A978-46C0-A6CF-A0428D4BD3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7C9DB3BB-4C45-4E1C-8153-70932167E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841081" y="5376376"/>
            <a:ext cx="1171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Vehicle maintenance compliance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5E4173-6466-49F0-9F11-BE430C7F6B47}"/>
              </a:ext>
            </a:extLst>
          </p:cNvPr>
          <p:cNvSpPr/>
          <p:nvPr/>
        </p:nvSpPr>
        <p:spPr>
          <a:xfrm>
            <a:off x="8299449" y="4036244"/>
            <a:ext cx="3748668" cy="1970863"/>
          </a:xfrm>
          <a:prstGeom prst="rect">
            <a:avLst/>
          </a:prstGeom>
          <a:noFill/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32647" y="5642132"/>
            <a:ext cx="573074" cy="5852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8718" y1="39889" x2="48718" y2="39889"/>
                        <a14:foregroundMark x1="26496" y1="34072" x2="26496" y2="34072"/>
                        <a14:foregroundMark x1="50712" y1="24377" x2="50712" y2="24377"/>
                        <a14:foregroundMark x1="63533" y1="24377" x2="63533" y2="24377"/>
                        <a14:foregroundMark x1="66097" y1="38227" x2="66097" y2="38227"/>
                        <a14:foregroundMark x1="31339" y1="59003" x2="64672" y2="40443"/>
                        <a14:foregroundMark x1="24786" y1="62050" x2="75214" y2="34072"/>
                        <a14:foregroundMark x1="43875" y1="37673" x2="43305" y2="62050"/>
                        <a14:foregroundMark x1="52991" y1="62050" x2="50712" y2="34072"/>
                        <a14:foregroundMark x1="58120" y1="62604" x2="57265" y2="52632"/>
                        <a14:foregroundMark x1="46724" y1="67036" x2="27920" y2="65651"/>
                        <a14:foregroundMark x1="60399" y1="65097" x2="68376" y2="64543"/>
                        <a14:foregroundMark x1="57265" y1="78393" x2="58120" y2="70083"/>
                        <a14:foregroundMark x1="41311" y1="80055" x2="38746" y2="70637"/>
                        <a14:foregroundMark x1="43875" y1="25762" x2="49288" y2="19668"/>
                        <a14:foregroundMark x1="53561" y1="29363" x2="46154" y2="22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3272" y="4090025"/>
            <a:ext cx="1317390" cy="13549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556" y1="43415" x2="10667" y2="65854"/>
                        <a14:foregroundMark x1="16444" y1="67805" x2="37778" y2="73171"/>
                        <a14:foregroundMark x1="23556" y1="57073" x2="16000" y2="49756"/>
                        <a14:foregroundMark x1="83111" y1="51220" x2="56444" y2="91707"/>
                        <a14:foregroundMark x1="86222" y1="67805" x2="98222" y2="42927"/>
                        <a14:foregroundMark x1="39111" y1="41951" x2="39111" y2="41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5940" y="4188037"/>
            <a:ext cx="1242177" cy="113176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348827" y="5411300"/>
            <a:ext cx="1205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Always wear seatbelt</a:t>
            </a:r>
          </a:p>
        </p:txBody>
      </p:sp>
    </p:spTree>
    <p:extLst>
      <p:ext uri="{BB962C8B-B14F-4D97-AF65-F5344CB8AC3E}">
        <p14:creationId xmlns:p14="http://schemas.microsoft.com/office/powerpoint/2010/main" val="161134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Management self audit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14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 managers must review their HSE risk management against the questions asked below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609133" y="2079315"/>
            <a:ext cx="10928195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latin typeface="Tahoma" pitchFamily="34" charset="0"/>
              </a:rPr>
              <a:t>Confirm the following:</a:t>
            </a:r>
            <a:endParaRPr lang="en-US" dirty="0">
              <a:latin typeface="Tahoma" pitchFamily="34" charset="0"/>
            </a:endParaRPr>
          </a:p>
          <a:p>
            <a:pPr marL="342900" indent="-34290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drivers are frequently engaged and reminded on 3</a:t>
            </a:r>
            <a:r>
              <a:rPr lang="en-US" sz="1600" baseline="30000" dirty="0">
                <a:latin typeface="Calibri" panose="020F0502020204030204" pitchFamily="34" charset="0"/>
                <a:sym typeface="Wingdings" pitchFamily="2" charset="2"/>
              </a:rPr>
              <a:t>rd</a:t>
            </a: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 party vehicle Hazard?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your maintenance provider is complying to SP2000 RAS inspection standards?</a:t>
            </a:r>
          </a:p>
          <a:p>
            <a:pPr marL="342900" indent="-342900">
              <a:buAutoNum type="arabicPeriod" startAt="3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drivers are aware of the correct road position while driving in relation to the centre line?</a:t>
            </a:r>
          </a:p>
          <a:p>
            <a:pPr marL="342900" indent="-342900">
              <a:buAutoNum type="arabicPeriod" startAt="3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all faults are reported immediately to relevant parties?</a:t>
            </a:r>
          </a:p>
          <a:p>
            <a:pPr marL="342900" indent="-342900">
              <a:buAutoNum type="arabicPeriod" startAt="3"/>
              <a:defRPr/>
            </a:pPr>
            <a:r>
              <a:rPr lang="en-US" sz="1600" dirty="0">
                <a:latin typeface="Calibri" panose="020F0502020204030204" pitchFamily="34" charset="0"/>
                <a:sym typeface="Wingdings" pitchFamily="2" charset="2"/>
              </a:rPr>
              <a:t>Do you ensure that brake testing results are analyzed and meet pass criteria for each vehicle type as per the recognized standard?</a:t>
            </a: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>
              <a:defRPr/>
            </a:pPr>
            <a:r>
              <a:rPr lang="en-US" sz="1100" i="1" dirty="0">
                <a:solidFill>
                  <a:schemeClr val="accent1"/>
                </a:solidFill>
                <a:latin typeface="Calibri" panose="020F0502020204030204" pitchFamily="34" charset="0"/>
                <a:sym typeface="Wingdings" pitchFamily="2" charset="2"/>
              </a:rPr>
              <a:t>* If the answer is NO to any of the above questions please ensure you take action to correct this finding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59D43B35-686F-4F9F-AEB7-36497BC78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361" y="630421"/>
            <a:ext cx="116269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Date: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01/03/2022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Incident title:</a:t>
            </a:r>
            <a:r>
              <a:rPr kumimoji="0" lang="en-US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3rd party fatality #2 	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Pattern: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MVI with</a:t>
            </a:r>
            <a:r>
              <a:rPr kumimoji="0" lang="en-US" sz="1200" b="1" i="0" u="none" strike="noStrike" kern="1200" cap="none" spc="0" normalizeH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fatality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	</a:t>
            </a:r>
            <a:r>
              <a:rPr lang="en-US" sz="1400" b="1" dirty="0">
                <a:solidFill>
                  <a:prstClr val="black"/>
                </a:solidFill>
                <a:latin typeface="Tahoma" pitchFamily="34" charset="0"/>
              </a:rPr>
              <a:t>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otential severity: </a:t>
            </a:r>
            <a:r>
              <a:rPr lang="en-US" sz="1200" b="1" dirty="0">
                <a:solidFill>
                  <a:srgbClr val="4472C4"/>
                </a:solidFill>
                <a:latin typeface="Tahoma" pitchFamily="34" charset="0"/>
              </a:rPr>
              <a:t>C5P </a:t>
            </a:r>
          </a:p>
        </p:txBody>
      </p:sp>
    </p:spTree>
    <p:extLst>
      <p:ext uri="{BB962C8B-B14F-4D97-AF65-F5344CB8AC3E}">
        <p14:creationId xmlns:p14="http://schemas.microsoft.com/office/powerpoint/2010/main" val="256071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92799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9d51eac6-a7d5-47f5-a119-63d146adb13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F44D73-614C-4EF8-9BF2-FFE76647C91D}"/>
</file>

<file path=customXml/itemProps3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6757</TotalTime>
  <Words>687</Words>
  <Application>Microsoft Office PowerPoint</Application>
  <PresentationFormat>Widescreen</PresentationFormat>
  <Paragraphs>56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Delivery</vt:lpstr>
      <vt:lpstr>Tahoma</vt:lpstr>
      <vt:lpstr>Times New Roman</vt:lpstr>
      <vt:lpstr>Office Theme</vt:lpstr>
      <vt:lpstr>PowerPoint Presentation</vt:lpstr>
      <vt:lpstr>   Management self audit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NCC_3rd Party MVI fatality</dc:title>
  <dc:creator>nazar@umsoman.com</dc:creator>
  <cp:lastModifiedBy>Masroori, Ahmed MSE31</cp:lastModifiedBy>
  <cp:revision>663</cp:revision>
  <cp:lastPrinted>2022-03-04T05:36:40Z</cp:lastPrinted>
  <dcterms:created xsi:type="dcterms:W3CDTF">2018-09-24T07:27:56Z</dcterms:created>
  <dcterms:modified xsi:type="dcterms:W3CDTF">2023-11-14T09:27:03Z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  <property fmtid="{D5CDD505-2E9C-101B-9397-08002B2CF9AE}" pid="3" name="MSIP_Label_736915f3-2f02-4945-8997-f2963298db46_Enabled">
    <vt:lpwstr>true</vt:lpwstr>
  </property>
  <property fmtid="{D5CDD505-2E9C-101B-9397-08002B2CF9AE}" pid="4" name="MSIP_Label_736915f3-2f02-4945-8997-f2963298db46_SetDate">
    <vt:lpwstr>2022-05-26T09:59:55Z</vt:lpwstr>
  </property>
  <property fmtid="{D5CDD505-2E9C-101B-9397-08002B2CF9AE}" pid="5" name="MSIP_Label_736915f3-2f02-4945-8997-f2963298db46_Method">
    <vt:lpwstr>Standard</vt:lpwstr>
  </property>
  <property fmtid="{D5CDD505-2E9C-101B-9397-08002B2CF9AE}" pid="6" name="MSIP_Label_736915f3-2f02-4945-8997-f2963298db46_Name">
    <vt:lpwstr>Internal</vt:lpwstr>
  </property>
  <property fmtid="{D5CDD505-2E9C-101B-9397-08002B2CF9AE}" pid="7" name="MSIP_Label_736915f3-2f02-4945-8997-f2963298db46_SiteId">
    <vt:lpwstr>cd99fef8-1cd3-4a2a-9bdf-15531181d65e</vt:lpwstr>
  </property>
  <property fmtid="{D5CDD505-2E9C-101B-9397-08002B2CF9AE}" pid="8" name="MSIP_Label_736915f3-2f02-4945-8997-f2963298db46_ActionId">
    <vt:lpwstr>69fc57db-44e5-4aab-ba73-aa92b20c2a22</vt:lpwstr>
  </property>
  <property fmtid="{D5CDD505-2E9C-101B-9397-08002B2CF9AE}" pid="9" name="MSIP_Label_736915f3-2f02-4945-8997-f2963298db46_ContentBits">
    <vt:lpwstr>1</vt:lpwstr>
  </property>
</Properties>
</file>