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style2.xml" ContentType="application/vnd.ms-office.chart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olors6.xml" ContentType="application/vnd.ms-office.chartcolorstyle+xml"/>
  <Override PartName="/ppt/charts/style11.xml" ContentType="application/vnd.ms-office.chartstyle+xml"/>
  <Override PartName="/ppt/charts/colors7.xml" ContentType="application/vnd.ms-office.chartcolorstyle+xml"/>
  <Override PartName="/ppt/charts/style8.xml" ContentType="application/vnd.ms-office.chartstyle+xml"/>
  <Override PartName="/ppt/charts/style7.xml" ContentType="application/vnd.ms-office.chartstyle+xml"/>
  <Override PartName="/ppt/charts/chart7.xml" ContentType="application/vnd.openxmlformats-officedocument.drawingml.chart+xml"/>
  <Override PartName="/ppt/charts/style4.xml" ContentType="application/vnd.ms-office.chart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chart4.xml" ContentType="application/vnd.openxmlformats-officedocument.drawingml.chart+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8.xml" ContentType="application/vnd.openxmlformats-officedocument.drawingml.chart+xml"/>
  <Override PartName="/ppt/charts/chart1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799" r:id="rId2"/>
    <p:sldId id="416" r:id="rId3"/>
    <p:sldId id="1078" r:id="rId4"/>
    <p:sldId id="2147377012" r:id="rId5"/>
    <p:sldId id="1075" r:id="rId6"/>
    <p:sldId id="2147377013" r:id="rId7"/>
    <p:sldId id="1070" r:id="rId8"/>
    <p:sldId id="1074" r:id="rId9"/>
    <p:sldId id="1076" r:id="rId10"/>
    <p:sldId id="1072" r:id="rId11"/>
    <p:sldId id="257" r:id="rId12"/>
    <p:sldId id="886" r:id="rId13"/>
    <p:sldId id="10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01" d="100"/>
          <a:sy n="101" d="100"/>
        </p:scale>
        <p:origin x="11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MUSNAS04\MSE_n\N_MSE3\MSE3-%202023\Admin\Analysis%20reports\TRCs\People_Injury_Illness_Consequence%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USNAS04\MSE_n\N_MSE3\MSE3-%202023\Admin\Analysis%20reports\TRCs\People_Injury_Illness_Consequence%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USNAS04\MSE_n\N_MSE3\MSE3-%202023\Admin\Analysis%20reports\TRCs\People_Injury_Illness_Consequence%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Categories!PivotTable7</c:name>
    <c:fmtId val="5"/>
  </c:pivotSource>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2023 TRCs by Categories</a:t>
            </a:r>
          </a:p>
        </c:rich>
      </c:tx>
      <c:overlay val="0"/>
      <c:spPr>
        <a:no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21"/>
        <c:spPr>
          <a:solidFill>
            <a:schemeClr val="accent1"/>
          </a:solidFill>
          <a:ln w="25400">
            <a:solidFill>
              <a:schemeClr val="lt1"/>
            </a:solidFill>
          </a:ln>
          <a:effectLst/>
          <a:sp3d contourW="25400">
            <a:contourClr>
              <a:schemeClr val="lt1"/>
            </a:contourClr>
          </a:sp3d>
        </c:spPr>
      </c:pivotFmt>
      <c:pivotFmt>
        <c:idx val="22"/>
        <c:spPr>
          <a:solidFill>
            <a:schemeClr val="accent1"/>
          </a:solidFill>
          <a:ln w="25400">
            <a:solidFill>
              <a:schemeClr val="lt1"/>
            </a:solidFill>
          </a:ln>
          <a:effectLst/>
          <a:sp3d contourW="25400">
            <a:contourClr>
              <a:schemeClr val="lt1"/>
            </a:contourClr>
          </a:sp3d>
        </c:spPr>
      </c:pivotFmt>
      <c:pivotFmt>
        <c:idx val="23"/>
        <c:spPr>
          <a:solidFill>
            <a:schemeClr val="accent1"/>
          </a:solidFill>
          <a:ln w="25400">
            <a:solidFill>
              <a:schemeClr val="lt1"/>
            </a:solidFill>
          </a:ln>
          <a:effectLst/>
          <a:sp3d contourW="25400">
            <a:contourClr>
              <a:schemeClr val="lt1"/>
            </a:contourClr>
          </a:sp3d>
        </c:spPr>
      </c:pivotFmt>
      <c:pivotFmt>
        <c:idx val="24"/>
        <c:spPr>
          <a:solidFill>
            <a:schemeClr val="accent1"/>
          </a:solidFill>
          <a:ln w="25400">
            <a:solidFill>
              <a:schemeClr val="lt1"/>
            </a:solidFill>
          </a:ln>
          <a:effectLst/>
          <a:sp3d contourW="25400">
            <a:contourClr>
              <a:schemeClr val="lt1"/>
            </a:contourClr>
          </a:sp3d>
        </c:spPr>
      </c:pivotFmt>
      <c:pivotFmt>
        <c:idx val="25"/>
        <c:spPr>
          <a:solidFill>
            <a:schemeClr val="accent1"/>
          </a:solidFill>
          <a:ln w="25400">
            <a:solidFill>
              <a:schemeClr val="lt1"/>
            </a:solidFill>
          </a:ln>
          <a:effectLst/>
          <a:sp3d contourW="25400">
            <a:contourClr>
              <a:schemeClr val="lt1"/>
            </a:contourClr>
          </a:sp3d>
        </c:spPr>
      </c:pivotFmt>
      <c:pivotFmt>
        <c:idx val="26"/>
        <c:spPr>
          <a:solidFill>
            <a:schemeClr val="accent1"/>
          </a:solidFill>
          <a:ln w="25400">
            <a:solidFill>
              <a:schemeClr val="lt1"/>
            </a:solidFill>
          </a:ln>
          <a:effectLst/>
          <a:sp3d contourW="25400">
            <a:contourClr>
              <a:schemeClr val="lt1"/>
            </a:contourClr>
          </a:sp3d>
        </c:spPr>
      </c:pivotFmt>
      <c:pivotFmt>
        <c:idx val="27"/>
        <c:spPr>
          <a:solidFill>
            <a:schemeClr val="accent1"/>
          </a:solidFill>
          <a:ln w="25400">
            <a:solidFill>
              <a:schemeClr val="lt1"/>
            </a:solidFill>
          </a:ln>
          <a:effectLst/>
          <a:sp3d contourW="25400">
            <a:contourClr>
              <a:schemeClr val="lt1"/>
            </a:contourClr>
          </a:sp3d>
        </c:spPr>
      </c:pivotFmt>
      <c:pivotFmt>
        <c:idx val="28"/>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Categories'!$B$54</c:f>
              <c:strCache>
                <c:ptCount val="1"/>
                <c:pt idx="0">
                  <c:v>Total</c:v>
                </c:pt>
              </c:strCache>
            </c:strRef>
          </c:tx>
          <c:dPt>
            <c:idx val="0"/>
            <c:bubble3D val="0"/>
            <c:spPr>
              <a:solidFill>
                <a:srgbClr val="FF0000"/>
              </a:solidFill>
              <a:ln w="50800">
                <a:solidFill>
                  <a:schemeClr val="lt1"/>
                </a:solidFill>
              </a:ln>
              <a:effectLst/>
              <a:sp3d contourW="50800">
                <a:contourClr>
                  <a:schemeClr val="lt1"/>
                </a:contourClr>
              </a:sp3d>
            </c:spPr>
            <c:extLst>
              <c:ext xmlns:c16="http://schemas.microsoft.com/office/drawing/2014/chart" uri="{C3380CC4-5D6E-409C-BE32-E72D297353CC}">
                <c16:uniqueId val="{00000001-5B9D-4D87-9BCA-EDBC66D06DB7}"/>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5B9D-4D87-9BCA-EDBC66D06DB7}"/>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5B9D-4D87-9BCA-EDBC66D06DB7}"/>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5B9D-4D87-9BCA-EDBC66D06DB7}"/>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5B9D-4D87-9BCA-EDBC66D06DB7}"/>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5B9D-4D87-9BCA-EDBC66D06DB7}"/>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5B9D-4D87-9BCA-EDBC66D06DB7}"/>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5B9D-4D87-9BCA-EDBC66D06D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Categories'!$A$55:$A$63</c:f>
              <c:strCache>
                <c:ptCount val="8"/>
                <c:pt idx="0">
                  <c:v>Hands &amp; Fingers</c:v>
                </c:pt>
                <c:pt idx="1">
                  <c:v>Slip, Trip &amp; Fall</c:v>
                </c:pt>
                <c:pt idx="2">
                  <c:v>Released Energy</c:v>
                </c:pt>
                <c:pt idx="3">
                  <c:v>Others</c:v>
                </c:pt>
                <c:pt idx="4">
                  <c:v>Hit /Struck by</c:v>
                </c:pt>
                <c:pt idx="5">
                  <c:v>DROPs &amp; Lifting</c:v>
                </c:pt>
                <c:pt idx="6">
                  <c:v>MVI</c:v>
                </c:pt>
                <c:pt idx="7">
                  <c:v>Burns </c:v>
                </c:pt>
              </c:strCache>
            </c:strRef>
          </c:cat>
          <c:val>
            <c:numRef>
              <c:f>'By Categories'!$B$55:$B$63</c:f>
              <c:numCache>
                <c:formatCode>General</c:formatCode>
                <c:ptCount val="8"/>
                <c:pt idx="0">
                  <c:v>42</c:v>
                </c:pt>
                <c:pt idx="1">
                  <c:v>13</c:v>
                </c:pt>
                <c:pt idx="2">
                  <c:v>9</c:v>
                </c:pt>
                <c:pt idx="3">
                  <c:v>13</c:v>
                </c:pt>
                <c:pt idx="4">
                  <c:v>10</c:v>
                </c:pt>
                <c:pt idx="5">
                  <c:v>3</c:v>
                </c:pt>
                <c:pt idx="6">
                  <c:v>4</c:v>
                </c:pt>
                <c:pt idx="7">
                  <c:v>2</c:v>
                </c:pt>
              </c:numCache>
            </c:numRef>
          </c:val>
          <c:extLst>
            <c:ext xmlns:c16="http://schemas.microsoft.com/office/drawing/2014/chart" uri="{C3380CC4-5D6E-409C-BE32-E72D297353CC}">
              <c16:uniqueId val="{00000010-5B9D-4D87-9BCA-EDBC66D06DB7}"/>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[Q3 Deep Dive.xlsx]Causations!PivotTable3</c:name>
    <c:fmtId val="5"/>
  </c:pivotSource>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MSF Causation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49225686208998692"/>
          <c:y val="0.23181214715456402"/>
          <c:w val="0.47607702563878385"/>
          <c:h val="0.6261630362120898"/>
        </c:manualLayout>
      </c:layout>
      <c:barChart>
        <c:barDir val="bar"/>
        <c:grouping val="clustered"/>
        <c:varyColors val="0"/>
        <c:ser>
          <c:idx val="0"/>
          <c:order val="0"/>
          <c:tx>
            <c:strRef>
              <c:f>Causations!$B$30</c:f>
              <c:strCache>
                <c:ptCount val="1"/>
                <c:pt idx="0">
                  <c:v>Total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Causations!$A$31:$A$42</c:f>
              <c:strCache>
                <c:ptCount val="11"/>
                <c:pt idx="0">
                  <c:v>27.6 Inappropriate resource levels for supervision and management</c:v>
                </c:pt>
                <c:pt idx="1">
                  <c:v>33.11 Inadequate assurance processes for implementation of management of change</c:v>
                </c:pt>
                <c:pt idx="2">
                  <c:v>25.2 Inadequate implementation of systems for learning from incidents</c:v>
                </c:pt>
                <c:pt idx="3">
                  <c:v>25.7 Inappropriate systems to ensure the quality or update of specifications or procedures</c:v>
                </c:pt>
                <c:pt idx="4">
                  <c:v>29.2 Inadequate process implementation for STOP</c:v>
                </c:pt>
                <c:pt idx="5">
                  <c:v>25.5 Inadequate processes and/or resource for quality check of HEMP</c:v>
                </c:pt>
                <c:pt idx="6">
                  <c:v>31.3 Inadequate processes for management of change</c:v>
                </c:pt>
                <c:pt idx="7">
                  <c:v>29.1 Inadequate focus on maintaining procedures up to date</c:v>
                </c:pt>
                <c:pt idx="8">
                  <c:v>33.1 Inadequate Surveillance protocol for HSE standards</c:v>
                </c:pt>
                <c:pt idx="9">
                  <c:v>29.13 Inappropriate process implementation for work with lifting equipment/ Lifting operations</c:v>
                </c:pt>
                <c:pt idx="10">
                  <c:v>25.3 Inappropriate safeguards and management checks to avoid shortcuts/shortfalls</c:v>
                </c:pt>
              </c:strCache>
            </c:strRef>
          </c:cat>
          <c:val>
            <c:numRef>
              <c:f>Causations!$B$31:$B$42</c:f>
              <c:numCache>
                <c:formatCode>General</c:formatCode>
                <c:ptCount val="11"/>
                <c:pt idx="0">
                  <c:v>1</c:v>
                </c:pt>
                <c:pt idx="1">
                  <c:v>1</c:v>
                </c:pt>
                <c:pt idx="2">
                  <c:v>1</c:v>
                </c:pt>
                <c:pt idx="3">
                  <c:v>1</c:v>
                </c:pt>
                <c:pt idx="4">
                  <c:v>1</c:v>
                </c:pt>
                <c:pt idx="5">
                  <c:v>1</c:v>
                </c:pt>
                <c:pt idx="6">
                  <c:v>1</c:v>
                </c:pt>
                <c:pt idx="7">
                  <c:v>2</c:v>
                </c:pt>
                <c:pt idx="8">
                  <c:v>2</c:v>
                </c:pt>
                <c:pt idx="9">
                  <c:v>2</c:v>
                </c:pt>
                <c:pt idx="10">
                  <c:v>2</c:v>
                </c:pt>
              </c:numCache>
            </c:numRef>
          </c:val>
          <c:extLst>
            <c:ext xmlns:c16="http://schemas.microsoft.com/office/drawing/2014/chart" uri="{C3380CC4-5D6E-409C-BE32-E72D297353CC}">
              <c16:uniqueId val="{00000000-47DA-41F9-BC71-E580A0C4A2B0}"/>
            </c:ext>
          </c:extLst>
        </c:ser>
        <c:dLbls>
          <c:dLblPos val="inEnd"/>
          <c:showLegendKey val="0"/>
          <c:showVal val="1"/>
          <c:showCatName val="0"/>
          <c:showSerName val="0"/>
          <c:showPercent val="0"/>
          <c:showBubbleSize val="0"/>
        </c:dLbls>
        <c:gapWidth val="65"/>
        <c:axId val="21188287"/>
        <c:axId val="17170703"/>
      </c:barChart>
      <c:catAx>
        <c:axId val="2118828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en-US"/>
          </a:p>
        </c:txPr>
        <c:crossAx val="17170703"/>
        <c:crosses val="autoZero"/>
        <c:auto val="1"/>
        <c:lblAlgn val="ctr"/>
        <c:lblOffset val="100"/>
        <c:noMultiLvlLbl val="0"/>
      </c:catAx>
      <c:valAx>
        <c:axId val="17170703"/>
        <c:scaling>
          <c:orientation val="minMax"/>
          <c:max val="2.2000000000000002"/>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1188287"/>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Analysis.xlsx]Position!PivotTable1</c:name>
    <c:fmtId val="6"/>
  </c:pivotSource>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2023 Hands &amp; Fingers TRCs by Job positions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Position!$B$5</c:f>
              <c:strCache>
                <c:ptCount val="1"/>
                <c:pt idx="0">
                  <c:v>Total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Position!$A$6:$A$33</c:f>
              <c:strCache>
                <c:ptCount val="27"/>
                <c:pt idx="0">
                  <c:v>Technician</c:v>
                </c:pt>
                <c:pt idx="1">
                  <c:v>Helper</c:v>
                </c:pt>
                <c:pt idx="2">
                  <c:v>Derrickman</c:v>
                </c:pt>
                <c:pt idx="3">
                  <c:v>Floorman</c:v>
                </c:pt>
                <c:pt idx="4">
                  <c:v>Rigger</c:v>
                </c:pt>
                <c:pt idx="5">
                  <c:v>Roustabout</c:v>
                </c:pt>
                <c:pt idx="6">
                  <c:v>AD</c:v>
                </c:pt>
                <c:pt idx="7">
                  <c:v>Butcher</c:v>
                </c:pt>
                <c:pt idx="8">
                  <c:v>Welder</c:v>
                </c:pt>
                <c:pt idx="9">
                  <c:v>Pipe Fitter</c:v>
                </c:pt>
                <c:pt idx="10">
                  <c:v>Kitchen Boy</c:v>
                </c:pt>
                <c:pt idx="11">
                  <c:v>Instrument Fitter</c:v>
                </c:pt>
                <c:pt idx="12">
                  <c:v>Vehicle marshal</c:v>
                </c:pt>
                <c:pt idx="13">
                  <c:v>Steel Fixer</c:v>
                </c:pt>
                <c:pt idx="14">
                  <c:v>HGV Helper</c:v>
                </c:pt>
                <c:pt idx="15">
                  <c:v>Cable puller</c:v>
                </c:pt>
                <c:pt idx="16">
                  <c:v>AC Technician</c:v>
                </c:pt>
                <c:pt idx="17">
                  <c:v>Sand Blaster</c:v>
                </c:pt>
                <c:pt idx="18">
                  <c:v>Mechanical Technician</c:v>
                </c:pt>
                <c:pt idx="19">
                  <c:v>Cellar crew</c:v>
                </c:pt>
                <c:pt idx="20">
                  <c:v>Banksman</c:v>
                </c:pt>
                <c:pt idx="21">
                  <c:v>Chief Engineer</c:v>
                </c:pt>
                <c:pt idx="22">
                  <c:v>PMS Supervisor </c:v>
                </c:pt>
                <c:pt idx="23">
                  <c:v>Signaler</c:v>
                </c:pt>
                <c:pt idx="24">
                  <c:v>Electrician</c:v>
                </c:pt>
                <c:pt idx="25">
                  <c:v>Fabricator</c:v>
                </c:pt>
                <c:pt idx="26">
                  <c:v>Mechanic</c:v>
                </c:pt>
              </c:strCache>
            </c:strRef>
          </c:cat>
          <c:val>
            <c:numRef>
              <c:f>Position!$B$6:$B$33</c:f>
              <c:numCache>
                <c:formatCode>General</c:formatCode>
                <c:ptCount val="27"/>
                <c:pt idx="0">
                  <c:v>4</c:v>
                </c:pt>
                <c:pt idx="1">
                  <c:v>4</c:v>
                </c:pt>
                <c:pt idx="2">
                  <c:v>4</c:v>
                </c:pt>
                <c:pt idx="3">
                  <c:v>4</c:v>
                </c:pt>
                <c:pt idx="4">
                  <c:v>3</c:v>
                </c:pt>
                <c:pt idx="5">
                  <c:v>3</c:v>
                </c:pt>
                <c:pt idx="6">
                  <c:v>2</c:v>
                </c:pt>
                <c:pt idx="7">
                  <c:v>2</c:v>
                </c:pt>
                <c:pt idx="8">
                  <c:v>2</c:v>
                </c:pt>
                <c:pt idx="9">
                  <c:v>2</c:v>
                </c:pt>
                <c:pt idx="10">
                  <c:v>2</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numCache>
            </c:numRef>
          </c:val>
          <c:extLst>
            <c:ext xmlns:c16="http://schemas.microsoft.com/office/drawing/2014/chart" uri="{C3380CC4-5D6E-409C-BE32-E72D297353CC}">
              <c16:uniqueId val="{00000000-52B9-4FD3-8E85-09720179195C}"/>
            </c:ext>
          </c:extLst>
        </c:ser>
        <c:dLbls>
          <c:dLblPos val="inEnd"/>
          <c:showLegendKey val="0"/>
          <c:showVal val="1"/>
          <c:showCatName val="0"/>
          <c:showSerName val="0"/>
          <c:showPercent val="0"/>
          <c:showBubbleSize val="0"/>
        </c:dLbls>
        <c:gapWidth val="41"/>
        <c:axId val="2090038975"/>
        <c:axId val="1902954495"/>
      </c:barChart>
      <c:catAx>
        <c:axId val="20900389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902954495"/>
        <c:crosses val="autoZero"/>
        <c:auto val="1"/>
        <c:lblAlgn val="ctr"/>
        <c:lblOffset val="100"/>
        <c:noMultiLvlLbl val="0"/>
      </c:catAx>
      <c:valAx>
        <c:axId val="1902954495"/>
        <c:scaling>
          <c:orientation val="minMax"/>
        </c:scaling>
        <c:delete val="1"/>
        <c:axPos val="l"/>
        <c:numFmt formatCode="General" sourceLinked="1"/>
        <c:majorTickMark val="none"/>
        <c:minorTickMark val="none"/>
        <c:tickLblPos val="nextTo"/>
        <c:crossAx val="209003897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Analysis.xlsx]Position!PivotTable3</c:name>
    <c:fmtId val="16"/>
  </c:pivotSource>
  <c:chart>
    <c:title>
      <c:tx>
        <c:rich>
          <a:bodyPr rot="0" spcFirstLastPara="1" vertOverflow="ellipsis" vert="horz" wrap="square" anchor="ctr" anchorCtr="1"/>
          <a:lstStyle/>
          <a:p>
            <a:pPr>
              <a:defRPr sz="2000" b="1" i="0" u="none" strike="noStrike" kern="1200" spc="0" normalizeH="0" baseline="0">
                <a:solidFill>
                  <a:schemeClr val="dk1">
                    <a:lumMod val="50000"/>
                    <a:lumOff val="50000"/>
                  </a:schemeClr>
                </a:solidFill>
                <a:latin typeface="+mj-lt"/>
                <a:ea typeface="+mj-ea"/>
                <a:cs typeface="+mj-cs"/>
              </a:defRPr>
            </a:pPr>
            <a:r>
              <a:rPr lang="en-US" sz="2000"/>
              <a:t>2023 Hands &amp; Fingers LTIs by Job positions</a:t>
            </a:r>
          </a:p>
        </c:rich>
      </c:tx>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Position!$B$67</c:f>
              <c:strCache>
                <c:ptCount val="1"/>
                <c:pt idx="0">
                  <c:v>Total</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42F2-4826-B3C0-9E347FC5F2B9}"/>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42F2-4826-B3C0-9E347FC5F2B9}"/>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42F2-4826-B3C0-9E347FC5F2B9}"/>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42F2-4826-B3C0-9E347FC5F2B9}"/>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42F2-4826-B3C0-9E347FC5F2B9}"/>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42F2-4826-B3C0-9E347FC5F2B9}"/>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42F2-4826-B3C0-9E347FC5F2B9}"/>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42F2-4826-B3C0-9E347FC5F2B9}"/>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1-42F2-4826-B3C0-9E347FC5F2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Position!$A$68:$A$77</c:f>
              <c:strCache>
                <c:ptCount val="9"/>
                <c:pt idx="0">
                  <c:v>Roustabout</c:v>
                </c:pt>
                <c:pt idx="1">
                  <c:v>AC Technician</c:v>
                </c:pt>
                <c:pt idx="2">
                  <c:v>PMS Supervisor </c:v>
                </c:pt>
                <c:pt idx="3">
                  <c:v>Mechanic</c:v>
                </c:pt>
                <c:pt idx="4">
                  <c:v>Derrickman</c:v>
                </c:pt>
                <c:pt idx="5">
                  <c:v>AD</c:v>
                </c:pt>
                <c:pt idx="6">
                  <c:v>Rigger</c:v>
                </c:pt>
                <c:pt idx="7">
                  <c:v>Floorman</c:v>
                </c:pt>
                <c:pt idx="8">
                  <c:v>Helper</c:v>
                </c:pt>
              </c:strCache>
            </c:strRef>
          </c:cat>
          <c:val>
            <c:numRef>
              <c:f>Position!$B$68:$B$77</c:f>
              <c:numCache>
                <c:formatCode>General</c:formatCode>
                <c:ptCount val="9"/>
                <c:pt idx="0">
                  <c:v>3</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42F2-4826-B3C0-9E347FC5F2B9}"/>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Categories!PivotTable3</c:name>
    <c:fmtId val="7"/>
  </c:pivotSource>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2023 LTIs by Categories</a:t>
            </a:r>
          </a:p>
        </c:rich>
      </c:tx>
      <c:overlay val="0"/>
      <c:spPr>
        <a:no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Categories'!$B$4</c:f>
              <c:strCache>
                <c:ptCount val="1"/>
                <c:pt idx="0">
                  <c:v>Total</c:v>
                </c:pt>
              </c:strCache>
            </c:strRef>
          </c:tx>
          <c:dPt>
            <c:idx val="0"/>
            <c:bubble3D val="0"/>
            <c:spPr>
              <a:solidFill>
                <a:srgbClr val="FF0000"/>
              </a:solidFill>
              <a:ln w="50800">
                <a:solidFill>
                  <a:schemeClr val="lt1"/>
                </a:solidFill>
              </a:ln>
              <a:effectLst/>
              <a:sp3d contourW="50800">
                <a:contourClr>
                  <a:schemeClr val="lt1"/>
                </a:contourClr>
              </a:sp3d>
            </c:spPr>
            <c:extLst>
              <c:ext xmlns:c16="http://schemas.microsoft.com/office/drawing/2014/chart" uri="{C3380CC4-5D6E-409C-BE32-E72D297353CC}">
                <c16:uniqueId val="{00000001-9A92-4625-9414-6D0AD4360A5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9A92-4625-9414-6D0AD4360A5C}"/>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9A92-4625-9414-6D0AD4360A5C}"/>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9A92-4625-9414-6D0AD4360A5C}"/>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9A92-4625-9414-6D0AD4360A5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Categories'!$A$5:$A$10</c:f>
              <c:strCache>
                <c:ptCount val="5"/>
                <c:pt idx="0">
                  <c:v>Hands &amp; Fingers</c:v>
                </c:pt>
                <c:pt idx="1">
                  <c:v>Released Energy</c:v>
                </c:pt>
                <c:pt idx="2">
                  <c:v>Slip, Trip &amp; Fall</c:v>
                </c:pt>
                <c:pt idx="3">
                  <c:v>Others</c:v>
                </c:pt>
                <c:pt idx="4">
                  <c:v>DROPs &amp; Lifting</c:v>
                </c:pt>
              </c:strCache>
            </c:strRef>
          </c:cat>
          <c:val>
            <c:numRef>
              <c:f>'By Categories'!$B$5:$B$10</c:f>
              <c:numCache>
                <c:formatCode>General</c:formatCode>
                <c:ptCount val="5"/>
                <c:pt idx="0">
                  <c:v>10</c:v>
                </c:pt>
                <c:pt idx="1">
                  <c:v>4</c:v>
                </c:pt>
                <c:pt idx="2">
                  <c:v>4</c:v>
                </c:pt>
                <c:pt idx="3">
                  <c:v>2</c:v>
                </c:pt>
                <c:pt idx="4">
                  <c:v>1</c:v>
                </c:pt>
              </c:numCache>
            </c:numRef>
          </c:val>
          <c:extLst>
            <c:ext xmlns:c16="http://schemas.microsoft.com/office/drawing/2014/chart" uri="{C3380CC4-5D6E-409C-BE32-E72D297353CC}">
              <c16:uniqueId val="{0000000A-9A92-4625-9414-6D0AD4360A5C}"/>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Categories!PivotTable2</c:name>
    <c:fmtId val="13"/>
  </c:pivotSource>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2022 LTIs by Categories</a:t>
            </a:r>
          </a:p>
        </c:rich>
      </c:tx>
      <c:overlay val="0"/>
      <c:spPr>
        <a:no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Categories'!$B$19</c:f>
              <c:strCache>
                <c:ptCount val="1"/>
                <c:pt idx="0">
                  <c:v>Total</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47F2-418C-8F13-67CC77B513BA}"/>
              </c:ext>
            </c:extLst>
          </c:dPt>
          <c:dPt>
            <c:idx val="1"/>
            <c:bubble3D val="0"/>
            <c:spPr>
              <a:solidFill>
                <a:srgbClr val="FF0000"/>
              </a:solidFill>
              <a:ln w="50800">
                <a:solidFill>
                  <a:schemeClr val="lt1"/>
                </a:solidFill>
              </a:ln>
              <a:effectLst/>
              <a:sp3d contourW="50800">
                <a:contourClr>
                  <a:schemeClr val="lt1"/>
                </a:contourClr>
              </a:sp3d>
            </c:spPr>
            <c:extLst>
              <c:ext xmlns:c16="http://schemas.microsoft.com/office/drawing/2014/chart" uri="{C3380CC4-5D6E-409C-BE32-E72D297353CC}">
                <c16:uniqueId val="{00000003-47F2-418C-8F13-67CC77B513BA}"/>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47F2-418C-8F13-67CC77B513BA}"/>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47F2-418C-8F13-67CC77B513BA}"/>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47F2-418C-8F13-67CC77B513BA}"/>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47F2-418C-8F13-67CC77B513BA}"/>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47F2-418C-8F13-67CC77B513BA}"/>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47F2-418C-8F13-67CC77B513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Categories'!$A$20:$A$28</c:f>
              <c:strCache>
                <c:ptCount val="8"/>
                <c:pt idx="0">
                  <c:v>Released Energy</c:v>
                </c:pt>
                <c:pt idx="1">
                  <c:v>Hands &amp; Fingers</c:v>
                </c:pt>
                <c:pt idx="2">
                  <c:v>Slip, Trip &amp; Fall</c:v>
                </c:pt>
                <c:pt idx="3">
                  <c:v>DROPs &amp; Lifting</c:v>
                </c:pt>
                <c:pt idx="4">
                  <c:v>MVI</c:v>
                </c:pt>
                <c:pt idx="5">
                  <c:v>Fire &amp; Explosion</c:v>
                </c:pt>
                <c:pt idx="6">
                  <c:v>Others</c:v>
                </c:pt>
                <c:pt idx="7">
                  <c:v>Hit /Struck by</c:v>
                </c:pt>
              </c:strCache>
            </c:strRef>
          </c:cat>
          <c:val>
            <c:numRef>
              <c:f>'By Categories'!$B$20:$B$28</c:f>
              <c:numCache>
                <c:formatCode>General</c:formatCode>
                <c:ptCount val="8"/>
                <c:pt idx="0">
                  <c:v>11</c:v>
                </c:pt>
                <c:pt idx="1">
                  <c:v>10</c:v>
                </c:pt>
                <c:pt idx="2">
                  <c:v>8</c:v>
                </c:pt>
                <c:pt idx="3">
                  <c:v>5</c:v>
                </c:pt>
                <c:pt idx="4">
                  <c:v>4</c:v>
                </c:pt>
                <c:pt idx="5">
                  <c:v>2</c:v>
                </c:pt>
                <c:pt idx="6">
                  <c:v>2</c:v>
                </c:pt>
                <c:pt idx="7">
                  <c:v>1</c:v>
                </c:pt>
              </c:numCache>
            </c:numRef>
          </c:val>
          <c:extLst>
            <c:ext xmlns:c16="http://schemas.microsoft.com/office/drawing/2014/chart" uri="{C3380CC4-5D6E-409C-BE32-E72D297353CC}">
              <c16:uniqueId val="{00000010-47F2-418C-8F13-67CC77B513BA}"/>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Categories!PivotTable1</c:name>
    <c:fmtId val="14"/>
  </c:pivotSource>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2022 TRCs by Categories</a:t>
            </a:r>
          </a:p>
        </c:rich>
      </c:tx>
      <c:overlay val="0"/>
      <c:spPr>
        <a:no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Categories'!$B$74</c:f>
              <c:strCache>
                <c:ptCount val="1"/>
                <c:pt idx="0">
                  <c:v>Total</c:v>
                </c:pt>
              </c:strCache>
            </c:strRef>
          </c:tx>
          <c:dPt>
            <c:idx val="0"/>
            <c:bubble3D val="0"/>
            <c:spPr>
              <a:solidFill>
                <a:srgbClr val="FF0000"/>
              </a:solidFill>
              <a:ln w="50800">
                <a:solidFill>
                  <a:schemeClr val="lt1"/>
                </a:solidFill>
              </a:ln>
              <a:effectLst/>
              <a:sp3d contourW="50800">
                <a:contourClr>
                  <a:schemeClr val="lt1"/>
                </a:contourClr>
              </a:sp3d>
            </c:spPr>
            <c:extLst>
              <c:ext xmlns:c16="http://schemas.microsoft.com/office/drawing/2014/chart" uri="{C3380CC4-5D6E-409C-BE32-E72D297353CC}">
                <c16:uniqueId val="{00000001-85C5-4DCE-84F7-F67D479D7FE2}"/>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85C5-4DCE-84F7-F67D479D7FE2}"/>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85C5-4DCE-84F7-F67D479D7FE2}"/>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85C5-4DCE-84F7-F67D479D7FE2}"/>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85C5-4DCE-84F7-F67D479D7FE2}"/>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85C5-4DCE-84F7-F67D479D7FE2}"/>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85C5-4DCE-84F7-F67D479D7FE2}"/>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85C5-4DCE-84F7-F67D479D7FE2}"/>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1-85C5-4DCE-84F7-F67D479D7FE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Categories'!$A$75:$A$84</c:f>
              <c:strCache>
                <c:ptCount val="9"/>
                <c:pt idx="0">
                  <c:v>Hands &amp; Fingers</c:v>
                </c:pt>
                <c:pt idx="1">
                  <c:v>Slip, Trip &amp; Fall</c:v>
                </c:pt>
                <c:pt idx="2">
                  <c:v>Released Energy</c:v>
                </c:pt>
                <c:pt idx="3">
                  <c:v>Others</c:v>
                </c:pt>
                <c:pt idx="4">
                  <c:v>Hit /Struck by</c:v>
                </c:pt>
                <c:pt idx="5">
                  <c:v>DROPs &amp; Lifting</c:v>
                </c:pt>
                <c:pt idx="6">
                  <c:v>MVI</c:v>
                </c:pt>
                <c:pt idx="7">
                  <c:v>Assault</c:v>
                </c:pt>
                <c:pt idx="8">
                  <c:v>Fire &amp; Explosion</c:v>
                </c:pt>
              </c:strCache>
            </c:strRef>
          </c:cat>
          <c:val>
            <c:numRef>
              <c:f>'By Categories'!$B$75:$B$84</c:f>
              <c:numCache>
                <c:formatCode>General</c:formatCode>
                <c:ptCount val="9"/>
                <c:pt idx="0">
                  <c:v>54</c:v>
                </c:pt>
                <c:pt idx="1">
                  <c:v>26</c:v>
                </c:pt>
                <c:pt idx="2">
                  <c:v>16</c:v>
                </c:pt>
                <c:pt idx="3">
                  <c:v>21</c:v>
                </c:pt>
                <c:pt idx="4">
                  <c:v>8</c:v>
                </c:pt>
                <c:pt idx="5">
                  <c:v>11</c:v>
                </c:pt>
                <c:pt idx="6">
                  <c:v>6</c:v>
                </c:pt>
                <c:pt idx="7">
                  <c:v>3</c:v>
                </c:pt>
                <c:pt idx="8">
                  <c:v>3</c:v>
                </c:pt>
              </c:numCache>
            </c:numRef>
          </c:val>
          <c:extLst>
            <c:ext xmlns:c16="http://schemas.microsoft.com/office/drawing/2014/chart" uri="{C3380CC4-5D6E-409C-BE32-E72D297353CC}">
              <c16:uniqueId val="{00000012-85C5-4DCE-84F7-F67D479D7FE2}"/>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Directorates!PivotTable1</c:name>
    <c:fmtId val="9"/>
  </c:pivotSource>
  <c:chart>
    <c:title>
      <c:tx>
        <c:rich>
          <a:bodyPr rot="0" spcFirstLastPara="1" vertOverflow="ellipsis" vert="horz" wrap="square" anchor="ctr" anchorCtr="1"/>
          <a:lstStyle/>
          <a:p>
            <a:pPr>
              <a:defRPr sz="1800" b="1" i="0" u="none" strike="noStrike" kern="1200" spc="0" normalizeH="0" baseline="0">
                <a:solidFill>
                  <a:schemeClr val="dk1">
                    <a:lumMod val="50000"/>
                    <a:lumOff val="50000"/>
                  </a:schemeClr>
                </a:solidFill>
                <a:latin typeface="+mj-lt"/>
                <a:ea typeface="+mj-ea"/>
                <a:cs typeface="+mj-cs"/>
              </a:defRPr>
            </a:pPr>
            <a:r>
              <a:rPr lang="en-US" sz="1800"/>
              <a:t>2023 Hands &amp; Fingers TRCs by Diretorates</a:t>
            </a:r>
          </a:p>
        </c:rich>
      </c:tx>
      <c:overlay val="0"/>
      <c:spPr>
        <a:noFill/>
        <a:ln>
          <a:noFill/>
        </a:ln>
        <a:effectLst/>
      </c:spPr>
      <c:txPr>
        <a:bodyPr rot="0" spcFirstLastPara="1" vertOverflow="ellipsis" vert="horz" wrap="square" anchor="ctr" anchorCtr="1"/>
        <a:lstStyle/>
        <a:p>
          <a:pPr>
            <a:defRPr sz="18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Directorates'!$B$20</c:f>
              <c:strCache>
                <c:ptCount val="1"/>
                <c:pt idx="0">
                  <c:v>Total</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00EC-4864-8F82-4EE117FD4709}"/>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00EC-4864-8F82-4EE117FD4709}"/>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00EC-4864-8F82-4EE117FD4709}"/>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00EC-4864-8F82-4EE117FD4709}"/>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00EC-4864-8F82-4EE117FD4709}"/>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00EC-4864-8F82-4EE117FD4709}"/>
              </c:ext>
            </c:extLst>
          </c:dPt>
          <c:dLbls>
            <c:dLbl>
              <c:idx val="2"/>
              <c:layout>
                <c:manualLayout>
                  <c:x val="5.2549064278357607E-2"/>
                  <c:y val="1.281030840726658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0EC-4864-8F82-4EE117FD4709}"/>
                </c:ext>
              </c:extLst>
            </c:dLbl>
            <c:dLbl>
              <c:idx val="3"/>
              <c:layout>
                <c:manualLayout>
                  <c:x val="8.0264460613309413E-2"/>
                  <c:y val="3.906379383185466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0EC-4864-8F82-4EE117FD4709}"/>
                </c:ext>
              </c:extLst>
            </c:dLbl>
            <c:dLbl>
              <c:idx val="4"/>
              <c:layout>
                <c:manualLayout>
                  <c:x val="-4.2940202094991515E-3"/>
                  <c:y val="-5.5840022532037742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6173598553345389"/>
                      <c:h val="9.8759892972820729E-2"/>
                    </c:manualLayout>
                  </c15:layout>
                </c:ext>
                <c:ext xmlns:c16="http://schemas.microsoft.com/office/drawing/2014/chart" uri="{C3380CC4-5D6E-409C-BE32-E72D297353CC}">
                  <c16:uniqueId val="{00000009-00EC-4864-8F82-4EE117FD4709}"/>
                </c:ext>
              </c:extLst>
            </c:dLbl>
            <c:dLbl>
              <c:idx val="5"/>
              <c:layout>
                <c:manualLayout>
                  <c:x val="0.19558371659238799"/>
                  <c:y val="-1.702605266863823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0EC-4864-8F82-4EE117FD47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Directorates'!$A$21:$A$27</c:f>
              <c:strCache>
                <c:ptCount val="6"/>
                <c:pt idx="0">
                  <c:v>DPM</c:v>
                </c:pt>
                <c:pt idx="1">
                  <c:v>UWD</c:v>
                </c:pt>
                <c:pt idx="2">
                  <c:v>UID</c:v>
                </c:pt>
                <c:pt idx="3">
                  <c:v>OSD</c:v>
                </c:pt>
                <c:pt idx="4">
                  <c:v>OND</c:v>
                </c:pt>
                <c:pt idx="5">
                  <c:v>GD</c:v>
                </c:pt>
              </c:strCache>
            </c:strRef>
          </c:cat>
          <c:val>
            <c:numRef>
              <c:f>'By Directorates'!$B$21:$B$27</c:f>
              <c:numCache>
                <c:formatCode>General</c:formatCode>
                <c:ptCount val="6"/>
                <c:pt idx="0">
                  <c:v>20</c:v>
                </c:pt>
                <c:pt idx="1">
                  <c:v>14</c:v>
                </c:pt>
                <c:pt idx="2">
                  <c:v>5</c:v>
                </c:pt>
                <c:pt idx="3">
                  <c:v>4</c:v>
                </c:pt>
                <c:pt idx="4">
                  <c:v>2</c:v>
                </c:pt>
                <c:pt idx="5">
                  <c:v>1</c:v>
                </c:pt>
              </c:numCache>
            </c:numRef>
          </c:val>
          <c:extLst>
            <c:ext xmlns:c16="http://schemas.microsoft.com/office/drawing/2014/chart" uri="{C3380CC4-5D6E-409C-BE32-E72D297353CC}">
              <c16:uniqueId val="{0000000C-00EC-4864-8F82-4EE117FD470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Directorates!PivotTable3</c:name>
    <c:fmtId val="16"/>
  </c:pivotSource>
  <c:chart>
    <c:title>
      <c:tx>
        <c:rich>
          <a:bodyPr rot="0" spcFirstLastPara="1" vertOverflow="ellipsis" vert="horz" wrap="square" anchor="ctr" anchorCtr="1"/>
          <a:lstStyle/>
          <a:p>
            <a:pPr>
              <a:defRPr sz="1800" b="1" i="0" u="none" strike="noStrike" kern="1200" spc="0" normalizeH="0" baseline="0">
                <a:solidFill>
                  <a:schemeClr val="dk1">
                    <a:lumMod val="50000"/>
                    <a:lumOff val="50000"/>
                  </a:schemeClr>
                </a:solidFill>
                <a:latin typeface="+mj-lt"/>
                <a:ea typeface="+mj-ea"/>
                <a:cs typeface="+mj-cs"/>
              </a:defRPr>
            </a:pPr>
            <a:r>
              <a:rPr lang="en-US" sz="1800"/>
              <a:t>2022 Hands &amp; Fingers TRCs by Directorates</a:t>
            </a:r>
          </a:p>
        </c:rich>
      </c:tx>
      <c:overlay val="0"/>
      <c:spPr>
        <a:noFill/>
        <a:ln>
          <a:noFill/>
        </a:ln>
        <a:effectLst/>
      </c:spPr>
      <c:txPr>
        <a:bodyPr rot="0" spcFirstLastPara="1" vertOverflow="ellipsis" vert="horz" wrap="square" anchor="ctr" anchorCtr="1"/>
        <a:lstStyle/>
        <a:p>
          <a:pPr>
            <a:defRPr sz="18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Directorates'!$B$39</c:f>
              <c:strCache>
                <c:ptCount val="1"/>
                <c:pt idx="0">
                  <c:v>Total</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81DE-4DB9-BF87-29CEDDD16D3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81DE-4DB9-BF87-29CEDDD16D3C}"/>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81DE-4DB9-BF87-29CEDDD16D3C}"/>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81DE-4DB9-BF87-29CEDDD16D3C}"/>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81DE-4DB9-BF87-29CEDDD16D3C}"/>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81DE-4DB9-BF87-29CEDDD16D3C}"/>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81DE-4DB9-BF87-29CEDDD16D3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Directorates'!$A$40:$A$47</c:f>
              <c:strCache>
                <c:ptCount val="7"/>
                <c:pt idx="0">
                  <c:v>DPM</c:v>
                </c:pt>
                <c:pt idx="1">
                  <c:v>UWD</c:v>
                </c:pt>
                <c:pt idx="2">
                  <c:v>UID</c:v>
                </c:pt>
                <c:pt idx="3">
                  <c:v>OND</c:v>
                </c:pt>
                <c:pt idx="4">
                  <c:v>UOD</c:v>
                </c:pt>
                <c:pt idx="5">
                  <c:v>GD</c:v>
                </c:pt>
                <c:pt idx="6">
                  <c:v>OSD</c:v>
                </c:pt>
              </c:strCache>
            </c:strRef>
          </c:cat>
          <c:val>
            <c:numRef>
              <c:f>'By Directorates'!$B$40:$B$47</c:f>
              <c:numCache>
                <c:formatCode>General</c:formatCode>
                <c:ptCount val="7"/>
                <c:pt idx="0">
                  <c:v>30</c:v>
                </c:pt>
                <c:pt idx="1">
                  <c:v>12</c:v>
                </c:pt>
                <c:pt idx="2">
                  <c:v>6</c:v>
                </c:pt>
                <c:pt idx="3">
                  <c:v>3</c:v>
                </c:pt>
                <c:pt idx="4">
                  <c:v>1</c:v>
                </c:pt>
                <c:pt idx="5">
                  <c:v>1</c:v>
                </c:pt>
                <c:pt idx="6">
                  <c:v>1</c:v>
                </c:pt>
              </c:numCache>
            </c:numRef>
          </c:val>
          <c:extLst>
            <c:ext xmlns:c16="http://schemas.microsoft.com/office/drawing/2014/chart" uri="{C3380CC4-5D6E-409C-BE32-E72D297353CC}">
              <c16:uniqueId val="{0000000E-81DE-4DB9-BF87-29CEDDD16D3C}"/>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200" b="1" i="0" u="none" strike="noStrike" kern="1200" spc="0" normalizeH="0" baseline="0">
                <a:solidFill>
                  <a:prstClr val="black">
                    <a:lumMod val="75000"/>
                    <a:lumOff val="25000"/>
                  </a:prstClr>
                </a:solidFill>
                <a:latin typeface="+mn-lt"/>
                <a:ea typeface="+mn-ea"/>
                <a:cs typeface="+mn-cs"/>
              </a:defRPr>
            </a:pPr>
            <a:r>
              <a:rPr lang="en-US" sz="2200" b="1" i="0" u="none" strike="noStrike" kern="1200" baseline="0">
                <a:solidFill>
                  <a:prstClr val="black">
                    <a:lumMod val="75000"/>
                    <a:lumOff val="25000"/>
                  </a:prstClr>
                </a:solidFill>
                <a:latin typeface="+mn-lt"/>
                <a:ea typeface="+mn-ea"/>
                <a:cs typeface="+mn-cs"/>
              </a:rPr>
              <a:t>Immediate causations</a:t>
            </a:r>
          </a:p>
        </c:rich>
      </c:tx>
      <c:overlay val="0"/>
      <c:spPr>
        <a:noFill/>
        <a:ln>
          <a:noFill/>
        </a:ln>
        <a:effectLst/>
      </c:spPr>
      <c:txPr>
        <a:bodyPr rot="0" spcFirstLastPara="1" vertOverflow="ellipsis" vert="horz" wrap="square" anchor="ctr" anchorCtr="1"/>
        <a:lstStyle/>
        <a:p>
          <a:pPr algn="ctr" rtl="0">
            <a:defRPr lang="en-US" sz="2200" b="1" i="0" u="none" strike="noStrike" kern="1200" spc="0" normalizeH="0" baseline="0">
              <a:solidFill>
                <a:prstClr val="black">
                  <a:lumMod val="75000"/>
                  <a:lumOff val="25000"/>
                </a:prstClr>
              </a:solidFill>
              <a:latin typeface="+mn-lt"/>
              <a:ea typeface="+mn-ea"/>
              <a:cs typeface="+mn-cs"/>
            </a:defRPr>
          </a:pPr>
          <a:endParaRPr lang="en-US"/>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B22F-4F8A-B4B4-7B403AF5898E}"/>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B22F-4F8A-B4B4-7B403AF5898E}"/>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B22F-4F8A-B4B4-7B403AF5898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B22F-4F8A-B4B4-7B403AF5898E}"/>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B22F-4F8A-B4B4-7B403AF5898E}"/>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B22F-4F8A-B4B4-7B403AF5898E}"/>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B22F-4F8A-B4B4-7B403AF5898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Causations!$D$75:$D$81</c:f>
              <c:strCache>
                <c:ptCount val="7"/>
                <c:pt idx="0">
                  <c:v>3.1 Lack of knowledge of hazards present</c:v>
                </c:pt>
                <c:pt idx="1">
                  <c:v>1.3 Violation (by supervisor)</c:v>
                </c:pt>
                <c:pt idx="2">
                  <c:v>6.9 Improperly prepared tools</c:v>
                </c:pt>
                <c:pt idx="3">
                  <c:v>6.2 Inadequate vehicle, plant for the purpose</c:v>
                </c:pt>
                <c:pt idx="4">
                  <c:v>1.8 Improper lifting</c:v>
                </c:pt>
                <c:pt idx="5">
                  <c:v>8.1 Congestion or restricted motion</c:v>
                </c:pt>
                <c:pt idx="6">
                  <c:v>1.10 Shortcuts</c:v>
                </c:pt>
              </c:strCache>
            </c:strRef>
          </c:cat>
          <c:val>
            <c:numRef>
              <c:f>Causations!$E$75:$E$81</c:f>
              <c:numCache>
                <c:formatCode>General</c:formatCode>
                <c:ptCount val="7"/>
                <c:pt idx="0">
                  <c:v>4</c:v>
                </c:pt>
                <c:pt idx="1">
                  <c:v>2</c:v>
                </c:pt>
                <c:pt idx="2">
                  <c:v>2</c:v>
                </c:pt>
                <c:pt idx="3">
                  <c:v>2</c:v>
                </c:pt>
                <c:pt idx="4">
                  <c:v>2</c:v>
                </c:pt>
                <c:pt idx="5">
                  <c:v>2</c:v>
                </c:pt>
                <c:pt idx="6">
                  <c:v>2</c:v>
                </c:pt>
              </c:numCache>
            </c:numRef>
          </c:val>
          <c:extLst>
            <c:ext xmlns:c16="http://schemas.microsoft.com/office/drawing/2014/chart" uri="{C3380CC4-5D6E-409C-BE32-E72D297353CC}">
              <c16:uniqueId val="{0000000E-B22F-4F8A-B4B4-7B403AF5898E}"/>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Deep dive outcomes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Causations!$D$52:$D$58</c:f>
              <c:strCache>
                <c:ptCount val="7"/>
                <c:pt idx="0">
                  <c:v>Assurance</c:v>
                </c:pt>
                <c:pt idx="1">
                  <c:v>Communication</c:v>
                </c:pt>
                <c:pt idx="2">
                  <c:v>Training and development needs improvement</c:v>
                </c:pt>
                <c:pt idx="3">
                  <c:v>Drive for productivity shifts our risk tolerance</c:v>
                </c:pt>
                <c:pt idx="4">
                  <c:v>Risk Management</c:v>
                </c:pt>
                <c:pt idx="5">
                  <c:v>Safety Leadership</c:v>
                </c:pt>
                <c:pt idx="6">
                  <c:v>Procedures</c:v>
                </c:pt>
              </c:strCache>
            </c:strRef>
          </c:cat>
          <c:val>
            <c:numRef>
              <c:f>Causations!$E$52:$E$58</c:f>
              <c:numCache>
                <c:formatCode>General</c:formatCode>
                <c:ptCount val="7"/>
                <c:pt idx="0">
                  <c:v>2</c:v>
                </c:pt>
                <c:pt idx="1">
                  <c:v>2</c:v>
                </c:pt>
                <c:pt idx="2">
                  <c:v>3</c:v>
                </c:pt>
                <c:pt idx="3">
                  <c:v>3</c:v>
                </c:pt>
                <c:pt idx="4">
                  <c:v>5</c:v>
                </c:pt>
                <c:pt idx="5">
                  <c:v>5</c:v>
                </c:pt>
                <c:pt idx="6">
                  <c:v>5</c:v>
                </c:pt>
              </c:numCache>
            </c:numRef>
          </c:val>
          <c:extLst>
            <c:ext xmlns:c16="http://schemas.microsoft.com/office/drawing/2014/chart" uri="{C3380CC4-5D6E-409C-BE32-E72D297353CC}">
              <c16:uniqueId val="{00000000-0865-4FCE-AF04-7FABCE214876}"/>
            </c:ext>
          </c:extLst>
        </c:ser>
        <c:dLbls>
          <c:dLblPos val="inEnd"/>
          <c:showLegendKey val="0"/>
          <c:showVal val="1"/>
          <c:showCatName val="0"/>
          <c:showSerName val="0"/>
          <c:showPercent val="0"/>
          <c:showBubbleSize val="0"/>
        </c:dLbls>
        <c:gapWidth val="65"/>
        <c:axId val="234779487"/>
        <c:axId val="18466863"/>
      </c:barChart>
      <c:catAx>
        <c:axId val="23477948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466863"/>
        <c:crosses val="autoZero"/>
        <c:auto val="1"/>
        <c:lblAlgn val="ctr"/>
        <c:lblOffset val="100"/>
        <c:noMultiLvlLbl val="0"/>
      </c:catAx>
      <c:valAx>
        <c:axId val="18466863"/>
        <c:scaling>
          <c:orientation val="minMax"/>
          <c:max val="5.0999999999999996"/>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34779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bg1">
          <a:lumMod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[Q3 Deep Dive.xlsx]Causations!PivotTable2</c:name>
    <c:fmtId val="5"/>
  </c:pivotSource>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Underlying Causations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Causations!$B$3</c:f>
              <c:strCache>
                <c:ptCount val="1"/>
                <c:pt idx="0">
                  <c:v>Total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Causations!$A$4:$A$20</c:f>
              <c:strCache>
                <c:ptCount val="16"/>
                <c:pt idx="0">
                  <c:v>16.3 Inadequate identification of worksite/job hazards</c:v>
                </c:pt>
                <c:pt idx="1">
                  <c:v>18.2 No/ inadequate risk assessment</c:v>
                </c:pt>
                <c:pt idx="2">
                  <c:v>13.3 Inadequate identification of critical safe behaviors</c:v>
                </c:pt>
                <c:pt idx="3">
                  <c:v>23.3 Inadequate communication between different organisations:</c:v>
                </c:pt>
                <c:pt idx="4">
                  <c:v>18.3 Inadequate standard specifications and / or design criteria</c:v>
                </c:pt>
                <c:pt idx="5">
                  <c:v>13.8 Employee perceived haste</c:v>
                </c:pt>
                <c:pt idx="6">
                  <c:v>22.2 Inadequate development of PSP</c:v>
                </c:pt>
                <c:pt idx="7">
                  <c:v>13.4 Inadequate reinforcement of critical safe behaviours</c:v>
                </c:pt>
                <c:pt idx="8">
                  <c:v>22.4 Inadequate enforcement of Policy/Standard/Procedure (PSP)</c:v>
                </c:pt>
                <c:pt idx="9">
                  <c:v>13.9 Habit / personal performance</c:v>
                </c:pt>
                <c:pt idx="10">
                  <c:v>23.2 Inadequate vertical communication between supervisor and person</c:v>
                </c:pt>
                <c:pt idx="11">
                  <c:v>13.2 Improper supervisory example</c:v>
                </c:pt>
                <c:pt idx="12">
                  <c:v>11.1 Poor judgement</c:v>
                </c:pt>
                <c:pt idx="13">
                  <c:v>19.1 Inadequate work planning or scheduling</c:v>
                </c:pt>
                <c:pt idx="14">
                  <c:v>22.3 Inadequate implementation of PSP,due to deficiencies</c:v>
                </c:pt>
                <c:pt idx="15">
                  <c:v>16.2 Inadequate leadership / supervision</c:v>
                </c:pt>
              </c:strCache>
            </c:strRef>
          </c:cat>
          <c:val>
            <c:numRef>
              <c:f>Causations!$B$4:$B$20</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2</c:v>
                </c:pt>
                <c:pt idx="12">
                  <c:v>2</c:v>
                </c:pt>
                <c:pt idx="13">
                  <c:v>2</c:v>
                </c:pt>
                <c:pt idx="14">
                  <c:v>2</c:v>
                </c:pt>
                <c:pt idx="15">
                  <c:v>3</c:v>
                </c:pt>
              </c:numCache>
            </c:numRef>
          </c:val>
          <c:extLst>
            <c:ext xmlns:c16="http://schemas.microsoft.com/office/drawing/2014/chart" uri="{C3380CC4-5D6E-409C-BE32-E72D297353CC}">
              <c16:uniqueId val="{00000000-C05C-4655-8B0C-C6CA9C08DE0A}"/>
            </c:ext>
          </c:extLst>
        </c:ser>
        <c:dLbls>
          <c:dLblPos val="inEnd"/>
          <c:showLegendKey val="0"/>
          <c:showVal val="1"/>
          <c:showCatName val="0"/>
          <c:showSerName val="0"/>
          <c:showPercent val="0"/>
          <c:showBubbleSize val="0"/>
        </c:dLbls>
        <c:gapWidth val="65"/>
        <c:axId val="1442808975"/>
        <c:axId val="1450217791"/>
      </c:barChart>
      <c:catAx>
        <c:axId val="144280897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en-US"/>
          </a:p>
        </c:txPr>
        <c:crossAx val="1450217791"/>
        <c:crosses val="autoZero"/>
        <c:auto val="1"/>
        <c:lblAlgn val="ctr"/>
        <c:lblOffset val="100"/>
        <c:noMultiLvlLbl val="0"/>
      </c:catAx>
      <c:valAx>
        <c:axId val="1450217791"/>
        <c:scaling>
          <c:orientation val="minMax"/>
          <c:max val="3"/>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44280897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AAE65-3EC6-4DED-85CC-C83AB09CB8FD}" type="datetimeFigureOut">
              <a:rPr lang="en-US" smtClean="0"/>
              <a:t>26/02/2024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16151-36FE-4B21-84CA-7DC0C12C39B5}" type="slidenum">
              <a:rPr lang="en-US" smtClean="0"/>
              <a:t>‹#›</a:t>
            </a:fld>
            <a:endParaRPr lang="en-US"/>
          </a:p>
        </p:txBody>
      </p:sp>
    </p:spTree>
    <p:extLst>
      <p:ext uri="{BB962C8B-B14F-4D97-AF65-F5344CB8AC3E}">
        <p14:creationId xmlns:p14="http://schemas.microsoft.com/office/powerpoint/2010/main" val="30840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739775"/>
            <a:ext cx="6581775" cy="37036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Option I</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58659-4145-4555-B41D-4CA62FCE46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620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180232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28916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226718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270708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337869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83341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30346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233163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359108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51348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352112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CCA45FB-2E35-4FF5-A7EC-7E4317882C5B}"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408547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5A6C0B-CFF4-0E90-265C-D7EEC8C642A0}"/>
              </a:ext>
            </a:extLst>
          </p:cNvPr>
          <p:cNvSpPr/>
          <p:nvPr/>
        </p:nvSpPr>
        <p:spPr>
          <a:xfrm>
            <a:off x="6" y="0"/>
            <a:ext cx="742603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913" y="5369811"/>
            <a:ext cx="2785830" cy="452061"/>
          </a:xfrm>
          <a:prstGeom prst="rect">
            <a:avLst/>
          </a:prstGeom>
        </p:spPr>
      </p:pic>
      <p:sp>
        <p:nvSpPr>
          <p:cNvPr id="6" name="Slide Number Placeholder 5"/>
          <p:cNvSpPr>
            <a:spLocks noGrp="1"/>
          </p:cNvSpPr>
          <p:nvPr>
            <p:ph type="sldNum" sz="quarter" idx="12"/>
          </p:nvPr>
        </p:nvSpPr>
        <p:spPr/>
        <p:txBody>
          <a:bodyPr/>
          <a:lstStyle/>
          <a:p>
            <a:fld id="{4DA477A5-142C-4BCD-AD83-4A6BF6F8BBF9}" type="slidenum">
              <a:rPr lang="en-US">
                <a:solidFill>
                  <a:prstClr val="black">
                    <a:tint val="75000"/>
                  </a:prstClr>
                </a:solidFill>
                <a:latin typeface="Calibri"/>
              </a:rPr>
              <a:pPr/>
              <a:t>1</a:t>
            </a:fld>
            <a:endParaRPr lang="en-US">
              <a:solidFill>
                <a:prstClr val="black">
                  <a:tint val="75000"/>
                </a:prstClr>
              </a:solidFill>
              <a:latin typeface="Calibri"/>
            </a:endParaRPr>
          </a:p>
        </p:txBody>
      </p:sp>
      <p:sp>
        <p:nvSpPr>
          <p:cNvPr id="2" name="Title 1">
            <a:extLst>
              <a:ext uri="{FF2B5EF4-FFF2-40B4-BE49-F238E27FC236}">
                <a16:creationId xmlns:a16="http://schemas.microsoft.com/office/drawing/2014/main" id="{1F788997-0111-A64E-7302-7EA209F5D492}"/>
              </a:ext>
            </a:extLst>
          </p:cNvPr>
          <p:cNvSpPr txBox="1">
            <a:spLocks/>
          </p:cNvSpPr>
          <p:nvPr/>
        </p:nvSpPr>
        <p:spPr>
          <a:xfrm>
            <a:off x="589280" y="1462733"/>
            <a:ext cx="6135370" cy="2978641"/>
          </a:xfrm>
          <a:prstGeom prst="rect">
            <a:avLst/>
          </a:prstGeom>
        </p:spPr>
        <p:txBody>
          <a:bodyPr>
            <a:noAutofit/>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a:lstStyle>
          <a:p>
            <a:r>
              <a:rPr lang="en-US" sz="5400" kern="0" dirty="0">
                <a:latin typeface="+mn-lt"/>
              </a:rPr>
              <a:t>Hands &amp; Fingers Deep dive Q3 2023</a:t>
            </a:r>
          </a:p>
        </p:txBody>
      </p:sp>
      <p:pic>
        <p:nvPicPr>
          <p:cNvPr id="3" name="Picture 5" descr="J:\Photos\2017 Photos\Photo Project\Photo Project\10_MarmulPolymer\FN9A3455.JPG">
            <a:extLst>
              <a:ext uri="{FF2B5EF4-FFF2-40B4-BE49-F238E27FC236}">
                <a16:creationId xmlns:a16="http://schemas.microsoft.com/office/drawing/2014/main" id="{27427AAF-FDB3-57E2-4728-C4A71E7FB7BC}"/>
              </a:ext>
            </a:extLst>
          </p:cNvPr>
          <p:cNvPicPr>
            <a:picLocks noChangeAspect="1" noChangeArrowheads="1"/>
          </p:cNvPicPr>
          <p:nvPr/>
        </p:nvPicPr>
        <p:blipFill rotWithShape="1">
          <a:blip r:embed="rId4" cstate="email">
            <a:lum bright="5000"/>
            <a:extLst>
              <a:ext uri="{28A0092B-C50C-407E-A947-70E740481C1C}">
                <a14:useLocalDpi xmlns:a14="http://schemas.microsoft.com/office/drawing/2010/main"/>
              </a:ext>
            </a:extLst>
          </a:blip>
          <a:srcRect l="41353" r="25661"/>
          <a:stretch/>
        </p:blipFill>
        <p:spPr bwMode="auto">
          <a:xfrm>
            <a:off x="7667624" y="0"/>
            <a:ext cx="4524375" cy="6858000"/>
          </a:xfrm>
          <a:prstGeom prst="rect">
            <a:avLst/>
          </a:prstGeom>
          <a:noFill/>
        </p:spPr>
      </p:pic>
      <p:sp>
        <p:nvSpPr>
          <p:cNvPr id="5" name="Rectangle 4">
            <a:extLst>
              <a:ext uri="{FF2B5EF4-FFF2-40B4-BE49-F238E27FC236}">
                <a16:creationId xmlns:a16="http://schemas.microsoft.com/office/drawing/2014/main" id="{1C0CCA9C-F3CB-398C-7AE0-89737A42D8C0}"/>
              </a:ext>
            </a:extLst>
          </p:cNvPr>
          <p:cNvSpPr/>
          <p:nvPr/>
        </p:nvSpPr>
        <p:spPr>
          <a:xfrm>
            <a:off x="7047316" y="1668510"/>
            <a:ext cx="538549" cy="35711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24026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AB04D-95B5-494F-A04B-4330A80D8AC2}"/>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b="1" dirty="0"/>
              <a:t>What next</a:t>
            </a:r>
          </a:p>
        </p:txBody>
      </p:sp>
      <p:sp>
        <p:nvSpPr>
          <p:cNvPr id="3" name="TextBox 2">
            <a:extLst>
              <a:ext uri="{FF2B5EF4-FFF2-40B4-BE49-F238E27FC236}">
                <a16:creationId xmlns:a16="http://schemas.microsoft.com/office/drawing/2014/main" id="{E68757AC-65E3-663F-FBB5-0250D28011F8}"/>
              </a:ext>
            </a:extLst>
          </p:cNvPr>
          <p:cNvSpPr txBox="1"/>
          <p:nvPr/>
        </p:nvSpPr>
        <p:spPr>
          <a:xfrm>
            <a:off x="352425" y="958334"/>
            <a:ext cx="10591800" cy="369332"/>
          </a:xfrm>
          <a:prstGeom prst="rect">
            <a:avLst/>
          </a:prstGeom>
          <a:noFill/>
        </p:spPr>
        <p:txBody>
          <a:bodyPr wrap="square">
            <a:spAutoFit/>
          </a:bodyPr>
          <a:lstStyle/>
          <a:p>
            <a:pPr marL="285750" indent="-285750">
              <a:buFont typeface="Wingdings" panose="05000000000000000000" pitchFamily="2" charset="2"/>
              <a:buChar char="Ø"/>
            </a:pPr>
            <a:r>
              <a:rPr lang="en-US" sz="1800" dirty="0"/>
              <a:t>Below are program in place from UWD &amp; DPM to address the Hands &amp; Fingers: </a:t>
            </a:r>
          </a:p>
        </p:txBody>
      </p:sp>
      <p:graphicFrame>
        <p:nvGraphicFramePr>
          <p:cNvPr id="4" name="Table 4">
            <a:extLst>
              <a:ext uri="{FF2B5EF4-FFF2-40B4-BE49-F238E27FC236}">
                <a16:creationId xmlns:a16="http://schemas.microsoft.com/office/drawing/2014/main" id="{2E865AD7-9B31-891B-381A-EB7167F1B87B}"/>
              </a:ext>
            </a:extLst>
          </p:cNvPr>
          <p:cNvGraphicFramePr>
            <a:graphicFrameLocks noGrp="1"/>
          </p:cNvGraphicFramePr>
          <p:nvPr>
            <p:extLst>
              <p:ext uri="{D42A27DB-BD31-4B8C-83A1-F6EECF244321}">
                <p14:modId xmlns:p14="http://schemas.microsoft.com/office/powerpoint/2010/main" val="1817632992"/>
              </p:ext>
            </p:extLst>
          </p:nvPr>
        </p:nvGraphicFramePr>
        <p:xfrm>
          <a:off x="593725" y="1400175"/>
          <a:ext cx="11207750" cy="5259996"/>
        </p:xfrm>
        <a:graphic>
          <a:graphicData uri="http://schemas.openxmlformats.org/drawingml/2006/table">
            <a:tbl>
              <a:tblPr firstRow="1" bandRow="1">
                <a:tableStyleId>{5C22544A-7EE6-4342-B048-85BDC9FD1C3A}</a:tableStyleId>
              </a:tblPr>
              <a:tblGrid>
                <a:gridCol w="5603875">
                  <a:extLst>
                    <a:ext uri="{9D8B030D-6E8A-4147-A177-3AD203B41FA5}">
                      <a16:colId xmlns:a16="http://schemas.microsoft.com/office/drawing/2014/main" val="1610223749"/>
                    </a:ext>
                  </a:extLst>
                </a:gridCol>
                <a:gridCol w="5603875">
                  <a:extLst>
                    <a:ext uri="{9D8B030D-6E8A-4147-A177-3AD203B41FA5}">
                      <a16:colId xmlns:a16="http://schemas.microsoft.com/office/drawing/2014/main" val="453277115"/>
                    </a:ext>
                  </a:extLst>
                </a:gridCol>
              </a:tblGrid>
              <a:tr h="352425">
                <a:tc>
                  <a:txBody>
                    <a:bodyPr/>
                    <a:lstStyle/>
                    <a:p>
                      <a:r>
                        <a:rPr lang="en-US" dirty="0"/>
                        <a:t>UWD</a:t>
                      </a:r>
                    </a:p>
                  </a:txBody>
                  <a:tcPr/>
                </a:tc>
                <a:tc>
                  <a:txBody>
                    <a:bodyPr/>
                    <a:lstStyle/>
                    <a:p>
                      <a:r>
                        <a:rPr lang="en-US" dirty="0"/>
                        <a:t>DPM</a:t>
                      </a:r>
                    </a:p>
                  </a:txBody>
                  <a:tcPr/>
                </a:tc>
                <a:extLst>
                  <a:ext uri="{0D108BD9-81ED-4DB2-BD59-A6C34878D82A}">
                    <a16:rowId xmlns:a16="http://schemas.microsoft.com/office/drawing/2014/main" val="4209656948"/>
                  </a:ext>
                </a:extLst>
              </a:tr>
              <a:tr h="413676">
                <a:tc>
                  <a:txBody>
                    <a:bodyPr/>
                    <a:lstStyle/>
                    <a:p>
                      <a:r>
                        <a:rPr lang="en-US" sz="1400" b="1" dirty="0"/>
                        <a:t>Hands &amp; Fingers injuries prevention Campaign :</a:t>
                      </a:r>
                    </a:p>
                    <a:p>
                      <a:pPr marL="0" algn="l" defTabSz="914400" rtl="0" eaLnBrk="1" latinLnBrk="0" hangingPunct="1"/>
                      <a:r>
                        <a:rPr lang="en-US" sz="1800" kern="1200" dirty="0">
                          <a:solidFill>
                            <a:schemeClr val="dk1"/>
                          </a:solidFill>
                          <a:effectLst/>
                          <a:latin typeface="+mn-lt"/>
                          <a:ea typeface="+mn-ea"/>
                          <a:cs typeface="+mn-cs"/>
                        </a:rPr>
                        <a:t>- All units shall have a pinch point register which identifies all potential pinch points on location and the controls needed to prevent pinch point injuries. </a:t>
                      </a:r>
                    </a:p>
                    <a:p>
                      <a:pPr marL="0" algn="l" defTabSz="914400" rtl="0" eaLnBrk="1" latinLnBrk="0" hangingPunct="1"/>
                      <a:r>
                        <a:rPr lang="en-US" sz="1800" kern="1200" dirty="0">
                          <a:solidFill>
                            <a:schemeClr val="dk1"/>
                          </a:solidFill>
                          <a:effectLst/>
                          <a:latin typeface="+mn-lt"/>
                          <a:ea typeface="+mn-ea"/>
                          <a:cs typeface="+mn-cs"/>
                        </a:rPr>
                        <a:t>- Fit for purpose hands off tools (push pull sticks, finger savers etc.) are made available at site and the crew trained to use these tools. </a:t>
                      </a:r>
                    </a:p>
                    <a:p>
                      <a:pPr marL="0" algn="l" defTabSz="914400" rtl="0" eaLnBrk="1" latinLnBrk="0" hangingPunct="1"/>
                      <a:r>
                        <a:rPr lang="en-US" sz="1800" kern="1200" dirty="0">
                          <a:solidFill>
                            <a:schemeClr val="dk1"/>
                          </a:solidFill>
                          <a:effectLst/>
                          <a:latin typeface="+mn-lt"/>
                          <a:ea typeface="+mn-ea"/>
                          <a:cs typeface="+mn-cs"/>
                        </a:rPr>
                        <a:t>- The gloves used for the activities shall be fit for purpose - A matrix for the type of gloves/hands off tools w.r.t the activity should be available as part of the contractor hand and finger injury prevention program</a:t>
                      </a:r>
                    </a:p>
                    <a:p>
                      <a:pPr marL="0" algn="l" defTabSz="914400" rtl="0" eaLnBrk="1" latinLnBrk="0" hangingPunct="1"/>
                      <a:r>
                        <a:rPr lang="en-US" sz="1800" kern="1200" dirty="0">
                          <a:solidFill>
                            <a:schemeClr val="dk1"/>
                          </a:solidFill>
                          <a:effectLst/>
                          <a:latin typeface="+mn-lt"/>
                          <a:ea typeface="+mn-ea"/>
                          <a:cs typeface="+mn-cs"/>
                        </a:rPr>
                        <a:t>- Hands &amp; Fingers Questionnaires in TBT/</a:t>
                      </a:r>
                      <a:r>
                        <a:rPr lang="en-US" sz="1800" kern="1200" dirty="0" err="1">
                          <a:solidFill>
                            <a:schemeClr val="dk1"/>
                          </a:solidFill>
                          <a:effectLst/>
                          <a:latin typeface="+mn-lt"/>
                          <a:ea typeface="+mn-ea"/>
                          <a:cs typeface="+mn-cs"/>
                        </a:rPr>
                        <a:t>Mustaed</a:t>
                      </a:r>
                      <a:endParaRPr lang="en-US" sz="1800" kern="1200" dirty="0">
                        <a:solidFill>
                          <a:schemeClr val="dk1"/>
                        </a:solidFill>
                        <a:effectLst/>
                        <a:latin typeface="+mn-lt"/>
                        <a:ea typeface="+mn-ea"/>
                        <a:cs typeface="+mn-cs"/>
                      </a:endParaRPr>
                    </a:p>
                    <a:p>
                      <a:pPr marL="0" algn="l" defTabSz="914400" rtl="0" eaLnBrk="1" latinLnBrk="0" hangingPunct="1"/>
                      <a:r>
                        <a:rPr lang="en-US" sz="1800" kern="1200" dirty="0">
                          <a:solidFill>
                            <a:schemeClr val="dk1"/>
                          </a:solidFill>
                          <a:effectLst/>
                          <a:latin typeface="+mn-lt"/>
                          <a:ea typeface="+mn-ea"/>
                          <a:cs typeface="+mn-cs"/>
                        </a:rPr>
                        <a:t>- Hands &amp; Fingers videos : Issa Story etc.</a:t>
                      </a:r>
                    </a:p>
                  </a:txBody>
                  <a:tcPr/>
                </a:tc>
                <a:tc>
                  <a:txBody>
                    <a:bodyPr/>
                    <a:lstStyle/>
                    <a:p>
                      <a:pPr lvl="0"/>
                      <a:r>
                        <a:rPr lang="en-US" sz="1800" b="1" kern="1200" dirty="0">
                          <a:solidFill>
                            <a:schemeClr val="dk1"/>
                          </a:solidFill>
                          <a:effectLst/>
                          <a:latin typeface="+mn-lt"/>
                          <a:ea typeface="+mn-ea"/>
                          <a:cs typeface="+mn-cs"/>
                        </a:rPr>
                        <a:t>Procedures &amp; Risk management:</a:t>
                      </a:r>
                    </a:p>
                    <a:p>
                      <a:r>
                        <a:rPr lang="en-US" sz="1800" kern="1200" dirty="0">
                          <a:solidFill>
                            <a:schemeClr val="dk1"/>
                          </a:solidFill>
                          <a:effectLst/>
                          <a:latin typeface="+mn-lt"/>
                          <a:ea typeface="+mn-ea"/>
                          <a:cs typeface="+mn-cs"/>
                        </a:rPr>
                        <a:t>To update &amp; review HEMP related to hands &amp; fingers.</a:t>
                      </a:r>
                    </a:p>
                    <a:p>
                      <a:pPr lvl="0"/>
                      <a:r>
                        <a:rPr lang="en-US" sz="1800" b="1" kern="1200" dirty="0">
                          <a:solidFill>
                            <a:schemeClr val="dk1"/>
                          </a:solidFill>
                          <a:effectLst/>
                          <a:latin typeface="+mn-lt"/>
                          <a:ea typeface="+mn-ea"/>
                          <a:cs typeface="+mn-cs"/>
                        </a:rPr>
                        <a:t>Safety leadership:</a:t>
                      </a:r>
                    </a:p>
                    <a:p>
                      <a:r>
                        <a:rPr lang="en-US" sz="1800" kern="1200" dirty="0">
                          <a:solidFill>
                            <a:schemeClr val="dk1"/>
                          </a:solidFill>
                          <a:effectLst/>
                          <a:latin typeface="+mn-lt"/>
                          <a:ea typeface="+mn-ea"/>
                          <a:cs typeface="+mn-cs"/>
                        </a:rPr>
                        <a:t>Continuous delivering FLS adding a slide related to hands &amp; fingers.</a:t>
                      </a:r>
                    </a:p>
                    <a:p>
                      <a:pPr lvl="0"/>
                      <a:r>
                        <a:rPr lang="en-US" sz="1800" b="1" kern="1200" dirty="0">
                          <a:solidFill>
                            <a:schemeClr val="dk1"/>
                          </a:solidFill>
                          <a:effectLst/>
                          <a:latin typeface="+mn-lt"/>
                          <a:ea typeface="+mn-ea"/>
                          <a:cs typeface="+mn-cs"/>
                        </a:rPr>
                        <a:t>Training &amp; development:</a:t>
                      </a:r>
                    </a:p>
                    <a:p>
                      <a:r>
                        <a:rPr lang="en-US" sz="1800" kern="1200" dirty="0">
                          <a:solidFill>
                            <a:schemeClr val="dk1"/>
                          </a:solidFill>
                          <a:effectLst/>
                          <a:latin typeface="+mn-lt"/>
                          <a:ea typeface="+mn-ea"/>
                          <a:cs typeface="+mn-cs"/>
                        </a:rPr>
                        <a:t>Ensuring all supervisors attended FLS.</a:t>
                      </a:r>
                    </a:p>
                    <a:p>
                      <a:pPr lvl="0"/>
                      <a:r>
                        <a:rPr lang="en-US" sz="1800" b="1" kern="1200" dirty="0">
                          <a:solidFill>
                            <a:schemeClr val="dk1"/>
                          </a:solidFill>
                          <a:effectLst/>
                          <a:latin typeface="+mn-lt"/>
                          <a:ea typeface="+mn-ea"/>
                          <a:cs typeface="+mn-cs"/>
                        </a:rPr>
                        <a:t>Communication:</a:t>
                      </a:r>
                    </a:p>
                    <a:p>
                      <a:r>
                        <a:rPr lang="en-US" sz="1800" kern="1200" dirty="0">
                          <a:solidFill>
                            <a:schemeClr val="dk1"/>
                          </a:solidFill>
                          <a:effectLst/>
                          <a:latin typeface="+mn-lt"/>
                          <a:ea typeface="+mn-ea"/>
                          <a:cs typeface="+mn-cs"/>
                        </a:rPr>
                        <a:t>Ensure all incidents related to hands &amp; fingers are communicated to all levels at site.</a:t>
                      </a:r>
                    </a:p>
                    <a:p>
                      <a:pPr lvl="0"/>
                      <a:r>
                        <a:rPr lang="en-US" sz="1800" b="1" kern="1200" dirty="0">
                          <a:solidFill>
                            <a:schemeClr val="dk1"/>
                          </a:solidFill>
                          <a:effectLst/>
                          <a:latin typeface="+mn-lt"/>
                          <a:ea typeface="+mn-ea"/>
                          <a:cs typeface="+mn-cs"/>
                        </a:rPr>
                        <a:t>Assurance:</a:t>
                      </a:r>
                    </a:p>
                    <a:p>
                      <a:r>
                        <a:rPr lang="en-US" sz="1800" kern="1200" dirty="0">
                          <a:solidFill>
                            <a:schemeClr val="dk1"/>
                          </a:solidFill>
                          <a:effectLst/>
                          <a:latin typeface="+mn-lt"/>
                          <a:ea typeface="+mn-ea"/>
                          <a:cs typeface="+mn-cs"/>
                        </a:rPr>
                        <a:t>Adding in TBT pinch points element to ensure workers pre-inspection conducted.</a:t>
                      </a: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809292069"/>
                  </a:ext>
                </a:extLst>
              </a:tr>
              <a:tr h="41367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11523237"/>
                  </a:ext>
                </a:extLst>
              </a:tr>
            </a:tbl>
          </a:graphicData>
        </a:graphic>
      </p:graphicFrame>
    </p:spTree>
    <p:extLst>
      <p:ext uri="{BB962C8B-B14F-4D97-AF65-F5344CB8AC3E}">
        <p14:creationId xmlns:p14="http://schemas.microsoft.com/office/powerpoint/2010/main" val="374527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B31B-8EDC-4933-ABBF-2C9A0C0B8944}"/>
              </a:ext>
            </a:extLst>
          </p:cNvPr>
          <p:cNvSpPr>
            <a:spLocks noGrp="1"/>
          </p:cNvSpPr>
          <p:nvPr>
            <p:ph type="ctrTitle"/>
          </p:nvPr>
        </p:nvSpPr>
        <p:spPr>
          <a:xfrm>
            <a:off x="221064" y="0"/>
            <a:ext cx="11970936" cy="872304"/>
          </a:xfrm>
          <a:solidFill>
            <a:srgbClr val="FFC000"/>
          </a:solidFill>
        </p:spPr>
        <p:txBody>
          <a:bodyPr>
            <a:normAutofit fontScale="90000"/>
          </a:bodyPr>
          <a:lstStyle/>
          <a:p>
            <a:r>
              <a:rPr lang="en-US" b="1" dirty="0"/>
              <a:t>Patterns and their definition</a:t>
            </a:r>
          </a:p>
        </p:txBody>
      </p:sp>
      <p:graphicFrame>
        <p:nvGraphicFramePr>
          <p:cNvPr id="4" name="Table 3">
            <a:extLst>
              <a:ext uri="{FF2B5EF4-FFF2-40B4-BE49-F238E27FC236}">
                <a16:creationId xmlns:a16="http://schemas.microsoft.com/office/drawing/2014/main" id="{234011AD-FEA3-420A-9ABD-725980BBDE5F}"/>
              </a:ext>
            </a:extLst>
          </p:cNvPr>
          <p:cNvGraphicFramePr>
            <a:graphicFrameLocks noGrp="1"/>
          </p:cNvGraphicFramePr>
          <p:nvPr/>
        </p:nvGraphicFramePr>
        <p:xfrm>
          <a:off x="437629" y="872305"/>
          <a:ext cx="11642518" cy="5909039"/>
        </p:xfrm>
        <a:graphic>
          <a:graphicData uri="http://schemas.openxmlformats.org/drawingml/2006/table">
            <a:tbl>
              <a:tblPr>
                <a:tableStyleId>{16D9F66E-5EB9-4882-86FB-DCBF35E3C3E4}</a:tableStyleId>
              </a:tblPr>
              <a:tblGrid>
                <a:gridCol w="1937286">
                  <a:extLst>
                    <a:ext uri="{9D8B030D-6E8A-4147-A177-3AD203B41FA5}">
                      <a16:colId xmlns:a16="http://schemas.microsoft.com/office/drawing/2014/main" val="20000"/>
                    </a:ext>
                  </a:extLst>
                </a:gridCol>
                <a:gridCol w="9705232">
                  <a:extLst>
                    <a:ext uri="{9D8B030D-6E8A-4147-A177-3AD203B41FA5}">
                      <a16:colId xmlns:a16="http://schemas.microsoft.com/office/drawing/2014/main" val="20001"/>
                    </a:ext>
                  </a:extLst>
                </a:gridCol>
              </a:tblGrid>
              <a:tr h="1027646">
                <a:tc>
                  <a:txBody>
                    <a:bodyPr/>
                    <a:lstStyle/>
                    <a:p>
                      <a:pPr marL="0" marR="0">
                        <a:spcBef>
                          <a:spcPts val="0"/>
                        </a:spcBef>
                        <a:spcAft>
                          <a:spcPts val="0"/>
                        </a:spcAft>
                      </a:pPr>
                      <a:r>
                        <a:rPr lang="en-GB" sz="1400" b="1" dirty="0">
                          <a:latin typeface="Calibri"/>
                          <a:ea typeface="Times New Roman"/>
                        </a:rPr>
                        <a:t>Drive for productivity shifts our risk tolerance</a:t>
                      </a:r>
                      <a:endParaRPr lang="en-US" sz="1400" dirty="0">
                        <a:latin typeface="Times New Roman"/>
                        <a:ea typeface="Times New Roman"/>
                      </a:endParaRPr>
                    </a:p>
                  </a:txBody>
                  <a:tcPr marL="59249" marR="59249" marT="14941" marB="14941"/>
                </a:tc>
                <a:tc>
                  <a:txBody>
                    <a:bodyPr/>
                    <a:lstStyle/>
                    <a:p>
                      <a:pPr marL="0" marR="0">
                        <a:spcBef>
                          <a:spcPts val="0"/>
                        </a:spcBef>
                        <a:spcAft>
                          <a:spcPts val="0"/>
                        </a:spcAft>
                      </a:pPr>
                      <a:r>
                        <a:rPr lang="en-GB" sz="1400" strike="noStrike" dirty="0">
                          <a:latin typeface="Calibri"/>
                          <a:ea typeface="Times New Roman"/>
                        </a:rPr>
                        <a:t>A </a:t>
                      </a:r>
                      <a:r>
                        <a:rPr lang="en-GB" sz="1400" dirty="0">
                          <a:latin typeface="Calibri"/>
                          <a:ea typeface="Times New Roman"/>
                        </a:rPr>
                        <a:t>positive drive for productivity</a:t>
                      </a:r>
                      <a:r>
                        <a:rPr lang="en-GB" sz="1400" strike="noStrike" dirty="0">
                          <a:latin typeface="Calibri"/>
                          <a:ea typeface="Times New Roman"/>
                        </a:rPr>
                        <a:t>, p</a:t>
                      </a:r>
                      <a:r>
                        <a:rPr lang="en-GB" sz="1400" dirty="0">
                          <a:latin typeface="Calibri"/>
                          <a:ea typeface="Times New Roman"/>
                        </a:rPr>
                        <a:t>roduction targets, </a:t>
                      </a:r>
                      <a:r>
                        <a:rPr lang="en-GB" sz="1400" strike="noStrike" dirty="0">
                          <a:solidFill>
                            <a:schemeClr val="tx1"/>
                          </a:solidFill>
                          <a:latin typeface="Calibri"/>
                          <a:ea typeface="Times New Roman"/>
                        </a:rPr>
                        <a:t>that creates </a:t>
                      </a:r>
                      <a:r>
                        <a:rPr lang="en-GB" sz="1400" dirty="0">
                          <a:latin typeface="Calibri"/>
                          <a:ea typeface="Times New Roman"/>
                        </a:rPr>
                        <a:t>an unintended consequence of the drive for productivity can be a willingness to accept conditions or behaviours with more risk (i.e., shift the risk tolerance).</a:t>
                      </a:r>
                      <a:endParaRPr lang="en-GB" sz="1400" b="1" dirty="0">
                        <a:solidFill>
                          <a:srgbClr val="FF0000"/>
                        </a:solidFill>
                        <a:latin typeface="Calibri"/>
                        <a:ea typeface="Times New Roman"/>
                      </a:endParaRPr>
                    </a:p>
                    <a:p>
                      <a:pPr marL="0" marR="0">
                        <a:spcBef>
                          <a:spcPts val="0"/>
                        </a:spcBef>
                        <a:spcAft>
                          <a:spcPts val="0"/>
                        </a:spcAft>
                      </a:pPr>
                      <a:r>
                        <a:rPr lang="en-GB" sz="1400" b="1" dirty="0">
                          <a:solidFill>
                            <a:srgbClr val="FF0000"/>
                          </a:solidFill>
                          <a:latin typeface="Calibri"/>
                          <a:ea typeface="Times New Roman"/>
                        </a:rPr>
                        <a:t>Higher risk tolerance can become the new norm over time. </a:t>
                      </a:r>
                      <a:endParaRPr lang="en-US" sz="1400" b="1" dirty="0">
                        <a:solidFill>
                          <a:srgbClr val="FF0000"/>
                        </a:solidFill>
                        <a:latin typeface="Times New Roman"/>
                        <a:ea typeface="Times New Roman"/>
                      </a:endParaRPr>
                    </a:p>
                  </a:txBody>
                  <a:tcPr marL="59249" marR="59249" marT="14941" marB="14941"/>
                </a:tc>
                <a:extLst>
                  <a:ext uri="{0D108BD9-81ED-4DB2-BD59-A6C34878D82A}">
                    <a16:rowId xmlns:a16="http://schemas.microsoft.com/office/drawing/2014/main" val="10000"/>
                  </a:ext>
                </a:extLst>
              </a:tr>
              <a:tr h="864269">
                <a:tc>
                  <a:txBody>
                    <a:bodyPr/>
                    <a:lstStyle/>
                    <a:p>
                      <a:pPr marL="0" marR="0">
                        <a:spcBef>
                          <a:spcPts val="0"/>
                        </a:spcBef>
                        <a:spcAft>
                          <a:spcPts val="0"/>
                        </a:spcAft>
                      </a:pPr>
                      <a:r>
                        <a:rPr lang="en-GB" sz="1400" b="1" dirty="0">
                          <a:latin typeface="Calibri"/>
                          <a:ea typeface="Times New Roman"/>
                        </a:rPr>
                        <a:t>Training and development needs improvement</a:t>
                      </a:r>
                    </a:p>
                    <a:p>
                      <a:pPr marL="0" marR="0">
                        <a:spcBef>
                          <a:spcPts val="0"/>
                        </a:spcBef>
                        <a:spcAft>
                          <a:spcPts val="0"/>
                        </a:spcAft>
                      </a:pPr>
                      <a:endParaRPr lang="en-US" sz="1400" dirty="0">
                        <a:latin typeface="Times New Roman"/>
                        <a:ea typeface="Times New Roman"/>
                      </a:endParaRP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Deficiencies in the systems for providing the necessary knowledge or skills, no training provided.</a:t>
                      </a:r>
                    </a:p>
                  </a:txBody>
                  <a:tcPr marL="59249" marR="59249" marT="14941" marB="14941"/>
                </a:tc>
                <a:extLst>
                  <a:ext uri="{0D108BD9-81ED-4DB2-BD59-A6C34878D82A}">
                    <a16:rowId xmlns:a16="http://schemas.microsoft.com/office/drawing/2014/main" val="10001"/>
                  </a:ext>
                </a:extLst>
              </a:tr>
              <a:tr h="864269">
                <a:tc>
                  <a:txBody>
                    <a:bodyPr/>
                    <a:lstStyle/>
                    <a:p>
                      <a:pPr marL="0" marR="0">
                        <a:spcBef>
                          <a:spcPts val="0"/>
                        </a:spcBef>
                        <a:spcAft>
                          <a:spcPts val="0"/>
                        </a:spcAft>
                      </a:pPr>
                      <a:r>
                        <a:rPr lang="en-US" sz="1400" b="1" strike="noStrike" dirty="0">
                          <a:solidFill>
                            <a:schemeClr val="tx1"/>
                          </a:solidFill>
                          <a:latin typeface="Times New Roman"/>
                          <a:ea typeface="Times New Roman"/>
                        </a:rPr>
                        <a:t>Error enforcing conditions</a:t>
                      </a:r>
                    </a:p>
                  </a:txBody>
                  <a:tcPr marL="59249" marR="59249" marT="14941" marB="14941"/>
                </a:tc>
                <a:tc>
                  <a:txBody>
                    <a:bodyPr/>
                    <a:lstStyle/>
                    <a:p>
                      <a:pPr marL="0" marR="0">
                        <a:spcBef>
                          <a:spcPts val="0"/>
                        </a:spcBef>
                        <a:spcAft>
                          <a:spcPts val="0"/>
                        </a:spcAft>
                      </a:pPr>
                      <a:r>
                        <a:rPr lang="en-US" sz="1400" strike="noStrike" dirty="0">
                          <a:solidFill>
                            <a:schemeClr val="tx1"/>
                          </a:solidFill>
                          <a:latin typeface="+mn-lt"/>
                          <a:ea typeface="Times New Roman"/>
                        </a:rPr>
                        <a:t>Factor such as time pressure, changes in work patterns, physical working conditions (hot, cold, noisy etc.) that promote human errors</a:t>
                      </a:r>
                      <a:r>
                        <a:rPr lang="en-US" sz="1400" strike="sngStrike" dirty="0">
                          <a:solidFill>
                            <a:schemeClr val="tx1"/>
                          </a:solidFill>
                          <a:latin typeface="+mn-lt"/>
                          <a:ea typeface="Times New Roman"/>
                        </a:rPr>
                        <a:t>.</a:t>
                      </a:r>
                      <a:r>
                        <a:rPr lang="en-GB" sz="1400" b="1" dirty="0">
                          <a:solidFill>
                            <a:schemeClr val="tx1"/>
                          </a:solidFill>
                          <a:latin typeface="Calibri"/>
                          <a:ea typeface="Times New Roman"/>
                        </a:rPr>
                        <a:t>. </a:t>
                      </a:r>
                      <a:r>
                        <a:rPr lang="en-GB" sz="1400" dirty="0">
                          <a:solidFill>
                            <a:schemeClr val="tx1"/>
                          </a:solidFill>
                          <a:latin typeface="Calibri"/>
                          <a:ea typeface="Times New Roman"/>
                        </a:rPr>
                        <a:t>These include things like activity overload, vacancies in critical areas, resources without adequate training and development, contracts not working, organisational initiatives. We sometimes fail to recognise the potential cumulative impact of these conditions.</a:t>
                      </a:r>
                      <a:endParaRPr lang="en-US" sz="1400" dirty="0">
                        <a:solidFill>
                          <a:schemeClr val="tx1"/>
                        </a:solidFill>
                        <a:latin typeface="Times New Roman"/>
                        <a:ea typeface="Times New Roman"/>
                      </a:endParaRPr>
                    </a:p>
                  </a:txBody>
                  <a:tcPr marL="59249" marR="59249" marT="14941" marB="14941"/>
                </a:tc>
                <a:extLst>
                  <a:ext uri="{0D108BD9-81ED-4DB2-BD59-A6C34878D82A}">
                    <a16:rowId xmlns:a16="http://schemas.microsoft.com/office/drawing/2014/main" val="4009424220"/>
                  </a:ext>
                </a:extLst>
              </a:tr>
              <a:tr h="474955">
                <a:tc>
                  <a:txBody>
                    <a:bodyPr/>
                    <a:lstStyle/>
                    <a:p>
                      <a:pPr marL="0" marR="0">
                        <a:spcBef>
                          <a:spcPts val="0"/>
                        </a:spcBef>
                        <a:spcAft>
                          <a:spcPts val="0"/>
                        </a:spcAft>
                      </a:pPr>
                      <a:r>
                        <a:rPr lang="en-US" sz="1400" b="1" kern="1200" dirty="0">
                          <a:solidFill>
                            <a:schemeClr val="dk1"/>
                          </a:solidFill>
                          <a:latin typeface="Calibri"/>
                          <a:ea typeface="Times New Roman"/>
                          <a:cs typeface="+mn-cs"/>
                        </a:rPr>
                        <a:t>Assurance</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Deficiency or lack of assurance process</a:t>
                      </a:r>
                    </a:p>
                  </a:txBody>
                  <a:tcPr marL="59249" marR="59249" marT="14941" marB="14941"/>
                </a:tc>
                <a:extLst>
                  <a:ext uri="{0D108BD9-81ED-4DB2-BD59-A6C34878D82A}">
                    <a16:rowId xmlns:a16="http://schemas.microsoft.com/office/drawing/2014/main" val="2903534453"/>
                  </a:ext>
                </a:extLst>
              </a:tr>
              <a:tr h="336530">
                <a:tc>
                  <a:txBody>
                    <a:bodyPr/>
                    <a:lstStyle/>
                    <a:p>
                      <a:pPr marL="0" marR="0">
                        <a:spcBef>
                          <a:spcPts val="0"/>
                        </a:spcBef>
                        <a:spcAft>
                          <a:spcPts val="0"/>
                        </a:spcAft>
                      </a:pPr>
                      <a:r>
                        <a:rPr lang="en-US" sz="1400" b="1" kern="1200" dirty="0">
                          <a:solidFill>
                            <a:schemeClr val="dk1"/>
                          </a:solidFill>
                          <a:latin typeface="Calibri"/>
                          <a:ea typeface="Times New Roman"/>
                          <a:cs typeface="+mn-cs"/>
                        </a:rPr>
                        <a:t>Procedures</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Unavailable, Unclear, incorrect or otherwise ineffective work instructions.</a:t>
                      </a:r>
                    </a:p>
                  </a:txBody>
                  <a:tcPr marL="59249" marR="59249" marT="14941" marB="14941"/>
                </a:tc>
                <a:extLst>
                  <a:ext uri="{0D108BD9-81ED-4DB2-BD59-A6C34878D82A}">
                    <a16:rowId xmlns:a16="http://schemas.microsoft.com/office/drawing/2014/main" val="152498852"/>
                  </a:ext>
                </a:extLst>
              </a:tr>
              <a:tr h="377569">
                <a:tc>
                  <a:txBody>
                    <a:bodyPr/>
                    <a:lstStyle/>
                    <a:p>
                      <a:pPr marL="0" marR="0">
                        <a:spcBef>
                          <a:spcPts val="0"/>
                        </a:spcBef>
                        <a:spcAft>
                          <a:spcPts val="0"/>
                        </a:spcAft>
                      </a:pPr>
                      <a:r>
                        <a:rPr lang="en-US" sz="1400" b="1" kern="1200" dirty="0">
                          <a:solidFill>
                            <a:schemeClr val="dk1"/>
                          </a:solidFill>
                          <a:latin typeface="Calibri"/>
                          <a:ea typeface="Times New Roman"/>
                          <a:cs typeface="+mn-cs"/>
                        </a:rPr>
                        <a:t>Maintenance</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Failure in the system for ensuring technical integrity of facilities, plant, equipment and tools.</a:t>
                      </a:r>
                    </a:p>
                  </a:txBody>
                  <a:tcPr marL="59249" marR="59249" marT="14941" marB="14941"/>
                </a:tc>
                <a:extLst>
                  <a:ext uri="{0D108BD9-81ED-4DB2-BD59-A6C34878D82A}">
                    <a16:rowId xmlns:a16="http://schemas.microsoft.com/office/drawing/2014/main" val="2991837903"/>
                  </a:ext>
                </a:extLst>
              </a:tr>
              <a:tr h="410403">
                <a:tc>
                  <a:txBody>
                    <a:bodyPr/>
                    <a:lstStyle/>
                    <a:p>
                      <a:pPr marL="0" marR="0">
                        <a:spcBef>
                          <a:spcPts val="0"/>
                        </a:spcBef>
                        <a:spcAft>
                          <a:spcPts val="0"/>
                        </a:spcAft>
                      </a:pPr>
                      <a:r>
                        <a:rPr lang="en-US" sz="1400" b="1" kern="1200" dirty="0">
                          <a:solidFill>
                            <a:schemeClr val="dk1"/>
                          </a:solidFill>
                          <a:latin typeface="Calibri"/>
                          <a:ea typeface="Times New Roman"/>
                          <a:cs typeface="+mn-cs"/>
                        </a:rPr>
                        <a:t>Design</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Deficiencies in layout or design of facilities, plant or equipment. </a:t>
                      </a:r>
                    </a:p>
                  </a:txBody>
                  <a:tcPr marL="59249" marR="59249" marT="14941" marB="14941"/>
                </a:tc>
                <a:extLst>
                  <a:ext uri="{0D108BD9-81ED-4DB2-BD59-A6C34878D82A}">
                    <a16:rowId xmlns:a16="http://schemas.microsoft.com/office/drawing/2014/main" val="408293213"/>
                  </a:ext>
                </a:extLst>
              </a:tr>
              <a:tr h="418610">
                <a:tc>
                  <a:txBody>
                    <a:bodyPr/>
                    <a:lstStyle/>
                    <a:p>
                      <a:pPr marL="0" marR="0">
                        <a:spcBef>
                          <a:spcPts val="0"/>
                        </a:spcBef>
                        <a:spcAft>
                          <a:spcPts val="0"/>
                        </a:spcAft>
                      </a:pPr>
                      <a:r>
                        <a:rPr lang="en-US" sz="1400" b="1" kern="1200" dirty="0">
                          <a:solidFill>
                            <a:schemeClr val="dk1"/>
                          </a:solidFill>
                          <a:latin typeface="Calibri"/>
                          <a:ea typeface="Times New Roman"/>
                          <a:cs typeface="+mn-cs"/>
                        </a:rPr>
                        <a:t>Communication</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Failure in effectively transmitting information. ( In affective TBT and Risk Management , not sharing procedure)</a:t>
                      </a:r>
                    </a:p>
                  </a:txBody>
                  <a:tcPr marL="59249" marR="59249" marT="14941" marB="14941"/>
                </a:tc>
                <a:extLst>
                  <a:ext uri="{0D108BD9-81ED-4DB2-BD59-A6C34878D82A}">
                    <a16:rowId xmlns:a16="http://schemas.microsoft.com/office/drawing/2014/main" val="10002"/>
                  </a:ext>
                </a:extLst>
              </a:tr>
              <a:tr h="1073027">
                <a:tc>
                  <a:txBody>
                    <a:bodyPr/>
                    <a:lstStyle/>
                    <a:p>
                      <a:pPr marL="0" marR="0">
                        <a:spcBef>
                          <a:spcPts val="0"/>
                        </a:spcBef>
                        <a:spcAft>
                          <a:spcPts val="0"/>
                        </a:spcAft>
                      </a:pPr>
                      <a:r>
                        <a:rPr lang="en-GB" sz="1400" b="1" dirty="0">
                          <a:latin typeface="Calibri"/>
                          <a:ea typeface="Times New Roman"/>
                        </a:rPr>
                        <a:t>Failed to effectively implement learning from incidents</a:t>
                      </a:r>
                    </a:p>
                  </a:txBody>
                  <a:tcPr marL="59249" marR="59249" marT="14941" marB="14941"/>
                </a:tc>
                <a:tc>
                  <a:txBody>
                    <a:bodyPr/>
                    <a:lstStyle/>
                    <a:p>
                      <a:pPr marL="0" marR="0">
                        <a:spcBef>
                          <a:spcPts val="0"/>
                        </a:spcBef>
                        <a:spcAft>
                          <a:spcPts val="0"/>
                        </a:spcAft>
                      </a:pPr>
                      <a:r>
                        <a:rPr lang="en-GB" sz="1400" strike="noStrike" dirty="0">
                          <a:latin typeface="Calibri"/>
                          <a:ea typeface="Times New Roman"/>
                        </a:rPr>
                        <a:t>Not </a:t>
                      </a:r>
                      <a:r>
                        <a:rPr lang="en-GB" sz="1400" dirty="0">
                          <a:latin typeface="Calibri"/>
                          <a:ea typeface="Times New Roman"/>
                        </a:rPr>
                        <a:t>been able to effectively embed and sustain learning from incidents, not actively looking for opportunities to learn from incidents. </a:t>
                      </a:r>
                      <a:endParaRPr lang="en-US" sz="1400" dirty="0">
                        <a:latin typeface="Times New Roman"/>
                        <a:ea typeface="Times New Roman"/>
                      </a:endParaRPr>
                    </a:p>
                    <a:p>
                      <a:pPr marL="0" marR="0">
                        <a:spcBef>
                          <a:spcPts val="0"/>
                        </a:spcBef>
                        <a:spcAft>
                          <a:spcPts val="0"/>
                        </a:spcAft>
                      </a:pPr>
                      <a:r>
                        <a:rPr lang="en-GB" sz="1400" dirty="0">
                          <a:latin typeface="Calibri"/>
                          <a:ea typeface="Times New Roman"/>
                        </a:rPr>
                        <a:t>not had the time and resources for investigations to go deep enough. </a:t>
                      </a:r>
                      <a:r>
                        <a:rPr lang="en-GB" sz="1400" b="1" dirty="0">
                          <a:latin typeface="Calibri"/>
                          <a:ea typeface="Times New Roman"/>
                        </a:rPr>
                        <a:t>The focus tends to be on the technical aspects of the incidents with less time spent investigating the human behavioural aspects. </a:t>
                      </a:r>
                      <a:r>
                        <a:rPr lang="en-GB" sz="1400" dirty="0">
                          <a:latin typeface="Calibri"/>
                          <a:ea typeface="Times New Roman"/>
                        </a:rPr>
                        <a:t>Actions are to address the more obvious failures rather than the deep-seated underlying problems.</a:t>
                      </a:r>
                      <a:endParaRPr lang="en-US" sz="1400" dirty="0">
                        <a:latin typeface="Times New Roman"/>
                        <a:ea typeface="Times New Roman"/>
                      </a:endParaRPr>
                    </a:p>
                  </a:txBody>
                  <a:tcPr marL="59249" marR="59249" marT="14941" marB="1494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954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F60597-077C-41A1-9395-22841B073954}"/>
              </a:ext>
            </a:extLst>
          </p:cNvPr>
          <p:cNvSpPr>
            <a:spLocks noGrp="1"/>
          </p:cNvSpPr>
          <p:nvPr>
            <p:ph type="title"/>
          </p:nvPr>
        </p:nvSpPr>
        <p:spPr>
          <a:xfrm>
            <a:off x="188259" y="0"/>
            <a:ext cx="12003741" cy="681037"/>
          </a:xfrm>
          <a:solidFill>
            <a:srgbClr val="FFC000"/>
          </a:solidFill>
        </p:spPr>
        <p:txBody>
          <a:bodyPr>
            <a:normAutofit fontScale="90000"/>
          </a:bodyPr>
          <a:lstStyle/>
          <a:p>
            <a:pPr lvl="0" algn="ctr">
              <a:defRPr/>
            </a:pPr>
            <a:r>
              <a:rPr lang="en-US" sz="5400" b="1" dirty="0"/>
              <a:t>Repeated incident used criteria</a:t>
            </a:r>
          </a:p>
        </p:txBody>
      </p:sp>
      <p:graphicFrame>
        <p:nvGraphicFramePr>
          <p:cNvPr id="3" name="Table 6">
            <a:extLst>
              <a:ext uri="{FF2B5EF4-FFF2-40B4-BE49-F238E27FC236}">
                <a16:creationId xmlns:a16="http://schemas.microsoft.com/office/drawing/2014/main" id="{F9770ADE-29B7-45B2-A344-32C3E8CA8563}"/>
              </a:ext>
            </a:extLst>
          </p:cNvPr>
          <p:cNvGraphicFramePr>
            <a:graphicFrameLocks noGrp="1"/>
          </p:cNvGraphicFramePr>
          <p:nvPr/>
        </p:nvGraphicFramePr>
        <p:xfrm>
          <a:off x="657922" y="2184608"/>
          <a:ext cx="10336393" cy="3109856"/>
        </p:xfrm>
        <a:graphic>
          <a:graphicData uri="http://schemas.openxmlformats.org/drawingml/2006/table">
            <a:tbl>
              <a:tblPr firstRow="1" bandRow="1">
                <a:tableStyleId>{2D5ABB26-0587-4C30-8999-92F81FD0307C}</a:tableStyleId>
              </a:tblPr>
              <a:tblGrid>
                <a:gridCol w="10336393">
                  <a:extLst>
                    <a:ext uri="{9D8B030D-6E8A-4147-A177-3AD203B41FA5}">
                      <a16:colId xmlns:a16="http://schemas.microsoft.com/office/drawing/2014/main" val="4098769215"/>
                    </a:ext>
                  </a:extLst>
                </a:gridCol>
              </a:tblGrid>
              <a:tr h="849823">
                <a:tc>
                  <a:txBody>
                    <a:bodyPr/>
                    <a:lstStyle/>
                    <a:p>
                      <a:pPr marL="285750" indent="-285750">
                        <a:buFont typeface="Wingdings" panose="05000000000000000000" pitchFamily="2" charset="2"/>
                        <a:buChar char="§"/>
                      </a:pPr>
                      <a:r>
                        <a:rPr lang="en-US" sz="2400" b="0" dirty="0"/>
                        <a:t>Same Top Event</a:t>
                      </a:r>
                      <a:endParaRPr lang="en-US" sz="2400" b="0" dirty="0">
                        <a:latin typeface="Calibri" panose="020F0502020204030204" pitchFamily="34" charset="0"/>
                      </a:endParaRPr>
                    </a:p>
                  </a:txBody>
                  <a:tcPr/>
                </a:tc>
                <a:extLst>
                  <a:ext uri="{0D108BD9-81ED-4DB2-BD59-A6C34878D82A}">
                    <a16:rowId xmlns:a16="http://schemas.microsoft.com/office/drawing/2014/main" val="2991208627"/>
                  </a:ext>
                </a:extLst>
              </a:tr>
              <a:tr h="745623">
                <a:tc>
                  <a:txBody>
                    <a:bodyPr/>
                    <a:lstStyle/>
                    <a:p>
                      <a:pPr marL="285750" indent="-285750">
                        <a:buFont typeface="Wingdings" panose="05000000000000000000" pitchFamily="2" charset="2"/>
                        <a:buChar char="§"/>
                      </a:pPr>
                      <a:r>
                        <a:rPr lang="en-US" sz="2400" b="0" dirty="0"/>
                        <a:t>Same Immediate Cause</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3776384176"/>
                  </a:ext>
                </a:extLst>
              </a:tr>
              <a:tr h="745623">
                <a:tc>
                  <a:txBody>
                    <a:bodyPr/>
                    <a:lstStyle/>
                    <a:p>
                      <a:pPr marL="285750" indent="-285750">
                        <a:buFont typeface="Wingdings" panose="05000000000000000000" pitchFamily="2" charset="2"/>
                        <a:buChar char="§"/>
                      </a:pPr>
                      <a:r>
                        <a:rPr lang="en-US" sz="2400" b="0" dirty="0"/>
                        <a:t>Same underlaying cause / Management system failure </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4130365094"/>
                  </a:ext>
                </a:extLst>
              </a:tr>
              <a:tr h="614113">
                <a:tc>
                  <a:txBody>
                    <a:bodyPr/>
                    <a:lstStyle/>
                    <a:p>
                      <a:pPr marL="285750" indent="-285750">
                        <a:buFont typeface="Wingdings" panose="05000000000000000000" pitchFamily="2" charset="2"/>
                        <a:buChar char="§"/>
                      </a:pPr>
                      <a:r>
                        <a:rPr lang="en-US" sz="2400" b="0" dirty="0"/>
                        <a:t>Same company</a:t>
                      </a:r>
                      <a:endParaRPr lang="en-US" sz="2400" b="0" dirty="0">
                        <a:latin typeface="Calibri" panose="020F0502020204030204" pitchFamily="34" charset="0"/>
                      </a:endParaRPr>
                    </a:p>
                  </a:txBody>
                  <a:tcPr/>
                </a:tc>
                <a:extLst>
                  <a:ext uri="{0D108BD9-81ED-4DB2-BD59-A6C34878D82A}">
                    <a16:rowId xmlns:a16="http://schemas.microsoft.com/office/drawing/2014/main" val="3592742893"/>
                  </a:ext>
                </a:extLst>
              </a:tr>
            </a:tbl>
          </a:graphicData>
        </a:graphic>
      </p:graphicFrame>
      <p:sp>
        <p:nvSpPr>
          <p:cNvPr id="2" name="Rectangle 1">
            <a:extLst>
              <a:ext uri="{FF2B5EF4-FFF2-40B4-BE49-F238E27FC236}">
                <a16:creationId xmlns:a16="http://schemas.microsoft.com/office/drawing/2014/main" id="{68A7AA0C-9E67-46F0-B916-F2E638763B66}"/>
              </a:ext>
            </a:extLst>
          </p:cNvPr>
          <p:cNvSpPr/>
          <p:nvPr/>
        </p:nvSpPr>
        <p:spPr>
          <a:xfrm>
            <a:off x="657922" y="1163426"/>
            <a:ext cx="10876156" cy="830997"/>
          </a:xfrm>
          <a:prstGeom prst="rect">
            <a:avLst/>
          </a:prstGeom>
        </p:spPr>
        <p:txBody>
          <a:bodyPr wrap="square">
            <a:spAutoFit/>
          </a:bodyPr>
          <a:lstStyle/>
          <a:p>
            <a:pPr>
              <a:spcAft>
                <a:spcPts val="0"/>
              </a:spcAft>
            </a:pPr>
            <a:r>
              <a:rPr lang="en-US" sz="2400" u="sng" dirty="0">
                <a:solidFill>
                  <a:srgbClr val="00B050"/>
                </a:solidFill>
                <a:ea typeface="Calibri" panose="020F0502020204030204" pitchFamily="34" charset="0"/>
                <a:cs typeface="Times New Roman" panose="02020603050405020304" pitchFamily="18" charset="0"/>
              </a:rPr>
              <a:t>An incident is considered as repeat if at least three out of the below criteria have been met:</a:t>
            </a:r>
            <a:endParaRPr lang="en-US" sz="2400" u="sng" dirty="0">
              <a:solidFill>
                <a:srgbClr val="00B050"/>
              </a:solidFill>
              <a:ea typeface="Times New Roman" panose="02020603050405020304" pitchFamily="18" charset="0"/>
            </a:endParaRPr>
          </a:p>
        </p:txBody>
      </p:sp>
    </p:spTree>
    <p:extLst>
      <p:ext uri="{BB962C8B-B14F-4D97-AF65-F5344CB8AC3E}">
        <p14:creationId xmlns:p14="http://schemas.microsoft.com/office/powerpoint/2010/main" val="90856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F60597-077C-41A1-9395-22841B073954}"/>
              </a:ext>
            </a:extLst>
          </p:cNvPr>
          <p:cNvSpPr>
            <a:spLocks noGrp="1"/>
          </p:cNvSpPr>
          <p:nvPr>
            <p:ph type="title"/>
          </p:nvPr>
        </p:nvSpPr>
        <p:spPr>
          <a:xfrm>
            <a:off x="188259" y="0"/>
            <a:ext cx="12003741" cy="681037"/>
          </a:xfrm>
          <a:solidFill>
            <a:srgbClr val="FFC000"/>
          </a:solidFill>
        </p:spPr>
        <p:txBody>
          <a:bodyPr>
            <a:normAutofit fontScale="90000"/>
          </a:bodyPr>
          <a:lstStyle/>
          <a:p>
            <a:pPr lvl="0" algn="ctr">
              <a:defRPr/>
            </a:pPr>
            <a:r>
              <a:rPr lang="en-US" sz="5400" b="1" dirty="0"/>
              <a:t>Safety Refresh</a:t>
            </a:r>
          </a:p>
        </p:txBody>
      </p:sp>
      <p:graphicFrame>
        <p:nvGraphicFramePr>
          <p:cNvPr id="3" name="Table 6">
            <a:extLst>
              <a:ext uri="{FF2B5EF4-FFF2-40B4-BE49-F238E27FC236}">
                <a16:creationId xmlns:a16="http://schemas.microsoft.com/office/drawing/2014/main" id="{F9770ADE-29B7-45B2-A344-32C3E8CA8563}"/>
              </a:ext>
            </a:extLst>
          </p:cNvPr>
          <p:cNvGraphicFramePr>
            <a:graphicFrameLocks noGrp="1"/>
          </p:cNvGraphicFramePr>
          <p:nvPr/>
        </p:nvGraphicFramePr>
        <p:xfrm>
          <a:off x="448197" y="1387653"/>
          <a:ext cx="10336393" cy="4781743"/>
        </p:xfrm>
        <a:graphic>
          <a:graphicData uri="http://schemas.openxmlformats.org/drawingml/2006/table">
            <a:tbl>
              <a:tblPr firstRow="1" bandRow="1">
                <a:tableStyleId>{2D5ABB26-0587-4C30-8999-92F81FD0307C}</a:tableStyleId>
              </a:tblPr>
              <a:tblGrid>
                <a:gridCol w="10336393">
                  <a:extLst>
                    <a:ext uri="{9D8B030D-6E8A-4147-A177-3AD203B41FA5}">
                      <a16:colId xmlns:a16="http://schemas.microsoft.com/office/drawing/2014/main" val="4098769215"/>
                    </a:ext>
                  </a:extLst>
                </a:gridCol>
              </a:tblGrid>
              <a:tr h="849823">
                <a:tc>
                  <a:txBody>
                    <a:bodyPr/>
                    <a:lstStyle/>
                    <a:p>
                      <a:pPr marL="285750" indent="-285750">
                        <a:buFont typeface="Wingdings" panose="05000000000000000000" pitchFamily="2" charset="2"/>
                        <a:buChar char="§"/>
                      </a:pPr>
                      <a:r>
                        <a:rPr lang="en-US" sz="2400" b="0" dirty="0"/>
                        <a:t>Safety Leadership</a:t>
                      </a:r>
                      <a:endParaRPr lang="en-US" sz="2400" b="0" dirty="0">
                        <a:latin typeface="Calibri" panose="020F0502020204030204" pitchFamily="34" charset="0"/>
                      </a:endParaRPr>
                    </a:p>
                  </a:txBody>
                  <a:tcPr/>
                </a:tc>
                <a:extLst>
                  <a:ext uri="{0D108BD9-81ED-4DB2-BD59-A6C34878D82A}">
                    <a16:rowId xmlns:a16="http://schemas.microsoft.com/office/drawing/2014/main" val="2991208627"/>
                  </a:ext>
                </a:extLst>
              </a:tr>
              <a:tr h="745623">
                <a:tc>
                  <a:txBody>
                    <a:bodyPr/>
                    <a:lstStyle/>
                    <a:p>
                      <a:pPr marL="285750" indent="-285750">
                        <a:buFont typeface="Wingdings" panose="05000000000000000000" pitchFamily="2" charset="2"/>
                        <a:buChar char="§"/>
                      </a:pPr>
                      <a:r>
                        <a:rPr lang="en-US" sz="2400" b="0" dirty="0"/>
                        <a:t>Contractor HSE Management</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3776384176"/>
                  </a:ext>
                </a:extLst>
              </a:tr>
              <a:tr h="745623">
                <a:tc>
                  <a:txBody>
                    <a:bodyPr/>
                    <a:lstStyle/>
                    <a:p>
                      <a:pPr marL="285750" indent="-285750">
                        <a:buFont typeface="Wingdings" panose="05000000000000000000" pitchFamily="2" charset="2"/>
                        <a:buChar char="§"/>
                      </a:pPr>
                      <a:r>
                        <a:rPr lang="en-US" sz="2400" b="0" dirty="0"/>
                        <a:t>Road Safety</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4130365094"/>
                  </a:ext>
                </a:extLst>
              </a:tr>
              <a:tr h="614113">
                <a:tc>
                  <a:txBody>
                    <a:bodyPr/>
                    <a:lstStyle/>
                    <a:p>
                      <a:pPr marL="285750" indent="-285750">
                        <a:buFont typeface="Wingdings" panose="05000000000000000000" pitchFamily="2" charset="2"/>
                        <a:buChar char="§"/>
                      </a:pPr>
                      <a:r>
                        <a:rPr lang="en-US" sz="2400" b="0" dirty="0"/>
                        <a:t>Risk Management</a:t>
                      </a:r>
                    </a:p>
                    <a:p>
                      <a:pPr marL="285750" indent="-285750">
                        <a:buFont typeface="Wingdings" panose="05000000000000000000" pitchFamily="2" charset="2"/>
                        <a:buChar char="§"/>
                      </a:pPr>
                      <a:endParaRPr lang="en-US" sz="2400" b="0" dirty="0"/>
                    </a:p>
                    <a:p>
                      <a:pPr marL="285750" indent="-285750">
                        <a:buFont typeface="Wingdings" panose="05000000000000000000" pitchFamily="2" charset="2"/>
                        <a:buChar char="§"/>
                      </a:pPr>
                      <a:r>
                        <a:rPr lang="en-US" sz="2400" b="0" dirty="0">
                          <a:latin typeface="Calibri" panose="020F0502020204030204" pitchFamily="34" charset="0"/>
                        </a:rPr>
                        <a:t>Learner Organization</a:t>
                      </a:r>
                    </a:p>
                    <a:p>
                      <a:pPr marL="285750" indent="-285750">
                        <a:buFont typeface="Wingdings" panose="05000000000000000000" pitchFamily="2" charset="2"/>
                        <a:buChar char="§"/>
                      </a:pPr>
                      <a:endParaRPr lang="en-US" sz="2400" b="0" dirty="0">
                        <a:latin typeface="Calibri" panose="020F0502020204030204" pitchFamily="34" charset="0"/>
                      </a:endParaRPr>
                    </a:p>
                    <a:p>
                      <a:pPr marL="285750" indent="-285750">
                        <a:buFont typeface="Wingdings" panose="05000000000000000000" pitchFamily="2" charset="2"/>
                        <a:buChar char="§"/>
                      </a:pPr>
                      <a:r>
                        <a:rPr lang="en-US" sz="2400" b="0" dirty="0">
                          <a:solidFill>
                            <a:srgbClr val="FF0000"/>
                          </a:solidFill>
                          <a:latin typeface="Calibri" panose="020F0502020204030204" pitchFamily="34" charset="0"/>
                        </a:rPr>
                        <a:t>Process Safety</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3592742893"/>
                  </a:ext>
                </a:extLst>
              </a:tr>
            </a:tbl>
          </a:graphicData>
        </a:graphic>
      </p:graphicFrame>
    </p:spTree>
    <p:extLst>
      <p:ext uri="{BB962C8B-B14F-4D97-AF65-F5344CB8AC3E}">
        <p14:creationId xmlns:p14="http://schemas.microsoft.com/office/powerpoint/2010/main" val="400258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89C68B3-A51E-4810-AE0C-004A47525218}"/>
              </a:ext>
            </a:extLst>
          </p:cNvPr>
          <p:cNvSpPr txBox="1">
            <a:spLocks/>
          </p:cNvSpPr>
          <p:nvPr/>
        </p:nvSpPr>
        <p:spPr>
          <a:xfrm>
            <a:off x="-1" y="-9647"/>
            <a:ext cx="12188952" cy="681037"/>
          </a:xfrm>
          <a:prstGeom prst="rect">
            <a:avLst/>
          </a:prstGeom>
          <a:solidFill>
            <a:srgbClr val="FFC0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a:lnSpc>
                <a:spcPct val="100000"/>
              </a:lnSpc>
              <a:spcBef>
                <a:spcPts val="0"/>
              </a:spcBef>
              <a:spcAft>
                <a:spcPts val="600"/>
              </a:spcAft>
              <a:defRPr/>
            </a:pPr>
            <a:br>
              <a:rPr lang="en-US" sz="4400" b="1" dirty="0">
                <a:solidFill>
                  <a:prstClr val="black"/>
                </a:solidFill>
                <a:latin typeface="Calibri"/>
                <a:ea typeface="+mn-ea"/>
                <a:cs typeface="+mn-cs"/>
              </a:rPr>
            </a:br>
            <a:r>
              <a:rPr lang="en-US" sz="4400" b="1" dirty="0">
                <a:solidFill>
                  <a:prstClr val="black"/>
                </a:solidFill>
                <a:latin typeface="Calibri"/>
                <a:ea typeface="+mn-ea"/>
                <a:cs typeface="+mn-cs"/>
              </a:rPr>
              <a:t>Q3 MSE3 Deep Dive Workshop</a:t>
            </a:r>
            <a:endParaRPr lang="en-US" sz="4400" dirty="0"/>
          </a:p>
        </p:txBody>
      </p:sp>
      <p:graphicFrame>
        <p:nvGraphicFramePr>
          <p:cNvPr id="2" name="Table 2">
            <a:extLst>
              <a:ext uri="{FF2B5EF4-FFF2-40B4-BE49-F238E27FC236}">
                <a16:creationId xmlns:a16="http://schemas.microsoft.com/office/drawing/2014/main" id="{A61CE7EA-97FD-7FC2-B832-C8AFF023F88E}"/>
              </a:ext>
            </a:extLst>
          </p:cNvPr>
          <p:cNvGraphicFramePr>
            <a:graphicFrameLocks noGrp="1"/>
          </p:cNvGraphicFramePr>
          <p:nvPr>
            <p:extLst>
              <p:ext uri="{D42A27DB-BD31-4B8C-83A1-F6EECF244321}">
                <p14:modId xmlns:p14="http://schemas.microsoft.com/office/powerpoint/2010/main" val="2339387721"/>
              </p:ext>
            </p:extLst>
          </p:nvPr>
        </p:nvGraphicFramePr>
        <p:xfrm>
          <a:off x="345239" y="1645099"/>
          <a:ext cx="11674482" cy="4922018"/>
        </p:xfrm>
        <a:graphic>
          <a:graphicData uri="http://schemas.openxmlformats.org/drawingml/2006/table">
            <a:tbl>
              <a:tblPr firstRow="1" bandRow="1">
                <a:tableStyleId>{5C22544A-7EE6-4342-B048-85BDC9FD1C3A}</a:tableStyleId>
              </a:tblPr>
              <a:tblGrid>
                <a:gridCol w="1331080">
                  <a:extLst>
                    <a:ext uri="{9D8B030D-6E8A-4147-A177-3AD203B41FA5}">
                      <a16:colId xmlns:a16="http://schemas.microsoft.com/office/drawing/2014/main" val="3615011257"/>
                    </a:ext>
                  </a:extLst>
                </a:gridCol>
                <a:gridCol w="7040719">
                  <a:extLst>
                    <a:ext uri="{9D8B030D-6E8A-4147-A177-3AD203B41FA5}">
                      <a16:colId xmlns:a16="http://schemas.microsoft.com/office/drawing/2014/main" val="2240781329"/>
                    </a:ext>
                  </a:extLst>
                </a:gridCol>
                <a:gridCol w="1681366">
                  <a:extLst>
                    <a:ext uri="{9D8B030D-6E8A-4147-A177-3AD203B41FA5}">
                      <a16:colId xmlns:a16="http://schemas.microsoft.com/office/drawing/2014/main" val="1216276392"/>
                    </a:ext>
                  </a:extLst>
                </a:gridCol>
                <a:gridCol w="1621317">
                  <a:extLst>
                    <a:ext uri="{9D8B030D-6E8A-4147-A177-3AD203B41FA5}">
                      <a16:colId xmlns:a16="http://schemas.microsoft.com/office/drawing/2014/main" val="1250994740"/>
                    </a:ext>
                  </a:extLst>
                </a:gridCol>
              </a:tblGrid>
              <a:tr h="914315">
                <a:tc>
                  <a:txBody>
                    <a:bodyPr/>
                    <a:lstStyle/>
                    <a:p>
                      <a:r>
                        <a:rPr lang="en-US" dirty="0"/>
                        <a:t>Incident number</a:t>
                      </a:r>
                    </a:p>
                  </a:txBody>
                  <a:tcPr/>
                </a:tc>
                <a:tc>
                  <a:txBody>
                    <a:bodyPr/>
                    <a:lstStyle/>
                    <a:p>
                      <a:r>
                        <a:rPr lang="en-US" dirty="0"/>
                        <a:t>Short Description</a:t>
                      </a:r>
                    </a:p>
                  </a:txBody>
                  <a:tcPr/>
                </a:tc>
                <a:tc>
                  <a:txBody>
                    <a:bodyPr/>
                    <a:lstStyle/>
                    <a:p>
                      <a:r>
                        <a:rPr lang="en-US" dirty="0"/>
                        <a:t>Incident Directorates </a:t>
                      </a:r>
                    </a:p>
                  </a:txBody>
                  <a:tcPr/>
                </a:tc>
                <a:tc>
                  <a:txBody>
                    <a:bodyPr/>
                    <a:lstStyle/>
                    <a:p>
                      <a:r>
                        <a:rPr lang="en-US" dirty="0"/>
                        <a:t>Contractor/Sub contractor</a:t>
                      </a:r>
                    </a:p>
                  </a:txBody>
                  <a:tcPr/>
                </a:tc>
                <a:extLst>
                  <a:ext uri="{0D108BD9-81ED-4DB2-BD59-A6C34878D82A}">
                    <a16:rowId xmlns:a16="http://schemas.microsoft.com/office/drawing/2014/main" val="1916874372"/>
                  </a:ext>
                </a:extLst>
              </a:tr>
              <a:tr h="642262">
                <a:tc>
                  <a:txBody>
                    <a:bodyPr/>
                    <a:lstStyle/>
                    <a:p>
                      <a:r>
                        <a:rPr lang="en-US" dirty="0"/>
                        <a:t>LTI#04</a:t>
                      </a:r>
                    </a:p>
                  </a:txBody>
                  <a:tcPr/>
                </a:tc>
                <a:tc>
                  <a:txBody>
                    <a:bodyPr/>
                    <a:lstStyle/>
                    <a:p>
                      <a:r>
                        <a:rPr lang="en-US" dirty="0"/>
                        <a:t>Derrickman finger got crushed between the cap and cap liner resulted in finger amputation </a:t>
                      </a:r>
                    </a:p>
                  </a:txBody>
                  <a:tcPr/>
                </a:tc>
                <a:tc>
                  <a:txBody>
                    <a:bodyPr/>
                    <a:lstStyle/>
                    <a:p>
                      <a:r>
                        <a:rPr lang="en-US" dirty="0"/>
                        <a:t>UWD</a:t>
                      </a:r>
                    </a:p>
                  </a:txBody>
                  <a:tcPr/>
                </a:tc>
                <a:tc>
                  <a:txBody>
                    <a:bodyPr/>
                    <a:lstStyle/>
                    <a:p>
                      <a:r>
                        <a:rPr lang="en-US" dirty="0"/>
                        <a:t>SHALEEM</a:t>
                      </a:r>
                    </a:p>
                  </a:txBody>
                  <a:tcPr/>
                </a:tc>
                <a:extLst>
                  <a:ext uri="{0D108BD9-81ED-4DB2-BD59-A6C34878D82A}">
                    <a16:rowId xmlns:a16="http://schemas.microsoft.com/office/drawing/2014/main" val="2810930155"/>
                  </a:ext>
                </a:extLst>
              </a:tr>
              <a:tr h="807597">
                <a:tc>
                  <a:txBody>
                    <a:bodyPr/>
                    <a:lstStyle/>
                    <a:p>
                      <a:r>
                        <a:rPr lang="en-US" dirty="0"/>
                        <a:t>LTI#07</a:t>
                      </a:r>
                    </a:p>
                  </a:txBody>
                  <a:tcPr/>
                </a:tc>
                <a:tc>
                  <a:txBody>
                    <a:bodyPr/>
                    <a:lstStyle/>
                    <a:p>
                      <a:r>
                        <a:rPr lang="en-US" dirty="0"/>
                        <a:t>AD’s hand got trapped between cellar pump and grating cellar resulted in a fracture</a:t>
                      </a:r>
                    </a:p>
                  </a:txBody>
                  <a:tcPr/>
                </a:tc>
                <a:tc>
                  <a:txBody>
                    <a:bodyPr/>
                    <a:lstStyle/>
                    <a:p>
                      <a:r>
                        <a:rPr lang="en-US" dirty="0"/>
                        <a:t>UWD</a:t>
                      </a:r>
                    </a:p>
                  </a:txBody>
                  <a:tcPr/>
                </a:tc>
                <a:tc>
                  <a:txBody>
                    <a:bodyPr/>
                    <a:lstStyle/>
                    <a:p>
                      <a:r>
                        <a:rPr lang="en-US" dirty="0"/>
                        <a:t>WEATHERFORD</a:t>
                      </a:r>
                    </a:p>
                  </a:txBody>
                  <a:tcPr/>
                </a:tc>
                <a:extLst>
                  <a:ext uri="{0D108BD9-81ED-4DB2-BD59-A6C34878D82A}">
                    <a16:rowId xmlns:a16="http://schemas.microsoft.com/office/drawing/2014/main" val="787699155"/>
                  </a:ext>
                </a:extLst>
              </a:tr>
              <a:tr h="743702">
                <a:tc>
                  <a:txBody>
                    <a:bodyPr/>
                    <a:lstStyle/>
                    <a:p>
                      <a:r>
                        <a:rPr lang="en-US" dirty="0"/>
                        <a:t>LTI#11</a:t>
                      </a:r>
                    </a:p>
                  </a:txBody>
                  <a:tcPr/>
                </a:tc>
                <a:tc>
                  <a:txBody>
                    <a:bodyPr/>
                    <a:lstStyle/>
                    <a:p>
                      <a:r>
                        <a:rPr lang="en-US" dirty="0"/>
                        <a:t>Roustabout hand got crashed between low torque valve and the ground</a:t>
                      </a:r>
                    </a:p>
                  </a:txBody>
                  <a:tcPr/>
                </a:tc>
                <a:tc>
                  <a:txBody>
                    <a:bodyPr/>
                    <a:lstStyle/>
                    <a:p>
                      <a:r>
                        <a:rPr lang="en-US" dirty="0"/>
                        <a:t>UWD</a:t>
                      </a:r>
                    </a:p>
                  </a:txBody>
                  <a:tcPr/>
                </a:tc>
                <a:tc>
                  <a:txBody>
                    <a:bodyPr/>
                    <a:lstStyle/>
                    <a:p>
                      <a:r>
                        <a:rPr lang="en-US" dirty="0"/>
                        <a:t>HALLIBURTON</a:t>
                      </a:r>
                    </a:p>
                  </a:txBody>
                  <a:tcPr/>
                </a:tc>
                <a:extLst>
                  <a:ext uri="{0D108BD9-81ED-4DB2-BD59-A6C34878D82A}">
                    <a16:rowId xmlns:a16="http://schemas.microsoft.com/office/drawing/2014/main" val="3999856003"/>
                  </a:ext>
                </a:extLst>
              </a:tr>
              <a:tr h="587031">
                <a:tc>
                  <a:txBody>
                    <a:bodyPr/>
                    <a:lstStyle/>
                    <a:p>
                      <a:r>
                        <a:rPr lang="en-US" dirty="0"/>
                        <a:t>LTI#12</a:t>
                      </a:r>
                    </a:p>
                  </a:txBody>
                  <a:tcPr/>
                </a:tc>
                <a:tc>
                  <a:txBody>
                    <a:bodyPr/>
                    <a:lstStyle/>
                    <a:p>
                      <a:r>
                        <a:rPr lang="en-US" dirty="0"/>
                        <a:t>HVAC technician got a finger injury got while replacing the V belt.</a:t>
                      </a:r>
                    </a:p>
                  </a:txBody>
                  <a:tcPr/>
                </a:tc>
                <a:tc>
                  <a:txBody>
                    <a:bodyPr/>
                    <a:lstStyle/>
                    <a:p>
                      <a:r>
                        <a:rPr lang="en-US" dirty="0"/>
                        <a:t>UID</a:t>
                      </a:r>
                    </a:p>
                  </a:txBody>
                  <a:tcPr/>
                </a:tc>
                <a:tc>
                  <a:txBody>
                    <a:bodyPr/>
                    <a:lstStyle/>
                    <a:p>
                      <a:r>
                        <a:rPr lang="en-US" dirty="0"/>
                        <a:t>CARILLION</a:t>
                      </a:r>
                    </a:p>
                  </a:txBody>
                  <a:tcPr/>
                </a:tc>
                <a:extLst>
                  <a:ext uri="{0D108BD9-81ED-4DB2-BD59-A6C34878D82A}">
                    <a16:rowId xmlns:a16="http://schemas.microsoft.com/office/drawing/2014/main" val="2524356670"/>
                  </a:ext>
                </a:extLst>
              </a:tr>
              <a:tr h="587031">
                <a:tc>
                  <a:txBody>
                    <a:bodyPr/>
                    <a:lstStyle/>
                    <a:p>
                      <a:r>
                        <a:rPr lang="en-US" dirty="0"/>
                        <a:t>LTI#13</a:t>
                      </a:r>
                    </a:p>
                  </a:txBody>
                  <a:tcPr/>
                </a:tc>
                <a:tc>
                  <a:txBody>
                    <a:bodyPr/>
                    <a:lstStyle/>
                    <a:p>
                      <a:r>
                        <a:rPr lang="en-US" dirty="0"/>
                        <a:t>AD's  finger got caught &amp; pinched while working pulling line for TDS</a:t>
                      </a:r>
                    </a:p>
                  </a:txBody>
                  <a:tcPr/>
                </a:tc>
                <a:tc>
                  <a:txBody>
                    <a:bodyPr/>
                    <a:lstStyle/>
                    <a:p>
                      <a:r>
                        <a:rPr lang="en-US" dirty="0"/>
                        <a:t>UWD</a:t>
                      </a:r>
                    </a:p>
                  </a:txBody>
                  <a:tcPr/>
                </a:tc>
                <a:tc>
                  <a:txBody>
                    <a:bodyPr/>
                    <a:lstStyle/>
                    <a:p>
                      <a:r>
                        <a:rPr lang="en-US" dirty="0"/>
                        <a:t>WEATHERFORD</a:t>
                      </a:r>
                    </a:p>
                  </a:txBody>
                  <a:tcPr/>
                </a:tc>
                <a:extLst>
                  <a:ext uri="{0D108BD9-81ED-4DB2-BD59-A6C34878D82A}">
                    <a16:rowId xmlns:a16="http://schemas.microsoft.com/office/drawing/2014/main" val="4016494538"/>
                  </a:ext>
                </a:extLst>
              </a:tr>
              <a:tr h="587031">
                <a:tc>
                  <a:txBody>
                    <a:bodyPr/>
                    <a:lstStyle/>
                    <a:p>
                      <a:r>
                        <a:rPr lang="en-US" dirty="0"/>
                        <a:t>LTI#16</a:t>
                      </a:r>
                    </a:p>
                  </a:txBody>
                  <a:tcPr/>
                </a:tc>
                <a:tc>
                  <a:txBody>
                    <a:bodyPr/>
                    <a:lstStyle/>
                    <a:p>
                      <a:r>
                        <a:rPr lang="en-US" dirty="0"/>
                        <a:t>While aligning chisel with rock breaker housing, Mechanic finger was trapped between chisel and ground</a:t>
                      </a:r>
                    </a:p>
                  </a:txBody>
                  <a:tcPr/>
                </a:tc>
                <a:tc>
                  <a:txBody>
                    <a:bodyPr/>
                    <a:lstStyle/>
                    <a:p>
                      <a:r>
                        <a:rPr lang="en-US" dirty="0"/>
                        <a:t>DP</a:t>
                      </a:r>
                    </a:p>
                  </a:txBody>
                  <a:tcPr/>
                </a:tc>
                <a:tc>
                  <a:txBody>
                    <a:bodyPr/>
                    <a:lstStyle/>
                    <a:p>
                      <a:r>
                        <a:rPr lang="en-US" dirty="0"/>
                        <a:t>AL TURKI</a:t>
                      </a:r>
                    </a:p>
                  </a:txBody>
                  <a:tcPr/>
                </a:tc>
                <a:extLst>
                  <a:ext uri="{0D108BD9-81ED-4DB2-BD59-A6C34878D82A}">
                    <a16:rowId xmlns:a16="http://schemas.microsoft.com/office/drawing/2014/main" val="2952395655"/>
                  </a:ext>
                </a:extLst>
              </a:tr>
            </a:tbl>
          </a:graphicData>
        </a:graphic>
      </p:graphicFrame>
      <p:sp>
        <p:nvSpPr>
          <p:cNvPr id="3" name="TextBox 2">
            <a:extLst>
              <a:ext uri="{FF2B5EF4-FFF2-40B4-BE49-F238E27FC236}">
                <a16:creationId xmlns:a16="http://schemas.microsoft.com/office/drawing/2014/main" id="{C9DB4895-398B-0E45-5F79-E1E835BAF1AA}"/>
              </a:ext>
            </a:extLst>
          </p:cNvPr>
          <p:cNvSpPr txBox="1"/>
          <p:nvPr/>
        </p:nvSpPr>
        <p:spPr>
          <a:xfrm>
            <a:off x="97182" y="835079"/>
            <a:ext cx="11498470" cy="369332"/>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The Deep dive was based on a theme related to Hands &amp; Fingers incidents covering six LTIs: </a:t>
            </a:r>
          </a:p>
        </p:txBody>
      </p:sp>
    </p:spTree>
    <p:extLst>
      <p:ext uri="{BB962C8B-B14F-4D97-AF65-F5344CB8AC3E}">
        <p14:creationId xmlns:p14="http://schemas.microsoft.com/office/powerpoint/2010/main" val="369847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B31B-8EDC-4933-ABBF-2C9A0C0B8944}"/>
              </a:ext>
            </a:extLst>
          </p:cNvPr>
          <p:cNvSpPr>
            <a:spLocks noGrp="1"/>
          </p:cNvSpPr>
          <p:nvPr>
            <p:ph type="ctrTitle"/>
          </p:nvPr>
        </p:nvSpPr>
        <p:spPr>
          <a:xfrm>
            <a:off x="221064" y="0"/>
            <a:ext cx="11970936" cy="872304"/>
          </a:xfrm>
          <a:solidFill>
            <a:srgbClr val="FFC000"/>
          </a:solidFill>
        </p:spPr>
        <p:txBody>
          <a:bodyPr>
            <a:normAutofit/>
          </a:bodyPr>
          <a:lstStyle/>
          <a:p>
            <a:pPr eaLnBrk="1" hangingPunct="1">
              <a:spcBef>
                <a:spcPct val="0"/>
              </a:spcBef>
              <a:defRPr/>
            </a:pPr>
            <a:r>
              <a:rPr lang="en-AU" altLang="en-US" sz="3600" b="1" dirty="0"/>
              <a:t>Insight</a:t>
            </a:r>
          </a:p>
        </p:txBody>
      </p:sp>
      <p:sp>
        <p:nvSpPr>
          <p:cNvPr id="3" name="TextBox 2">
            <a:extLst>
              <a:ext uri="{FF2B5EF4-FFF2-40B4-BE49-F238E27FC236}">
                <a16:creationId xmlns:a16="http://schemas.microsoft.com/office/drawing/2014/main" id="{6650C810-BA3C-6E3C-5F1E-91487121AF93}"/>
              </a:ext>
            </a:extLst>
          </p:cNvPr>
          <p:cNvSpPr txBox="1"/>
          <p:nvPr/>
        </p:nvSpPr>
        <p:spPr>
          <a:xfrm>
            <a:off x="412217" y="872304"/>
            <a:ext cx="11779783"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Hands &amp; Fingers contributes more than 40% of recordable Injuries each year!! </a:t>
            </a:r>
          </a:p>
          <a:p>
            <a:pPr marL="285750" indent="-285750">
              <a:buFont typeface="Wingdings" panose="05000000000000000000" pitchFamily="2" charset="2"/>
              <a:buChar char="Ø"/>
            </a:pPr>
            <a:r>
              <a:rPr lang="en-US" sz="1600" dirty="0"/>
              <a:t>Majorities of these injuries are related to pinch points/placing hands and fingers in the Line of Fire while doing the task.</a:t>
            </a:r>
          </a:p>
        </p:txBody>
      </p:sp>
      <p:graphicFrame>
        <p:nvGraphicFramePr>
          <p:cNvPr id="4" name="Chart 3">
            <a:extLst>
              <a:ext uri="{FF2B5EF4-FFF2-40B4-BE49-F238E27FC236}">
                <a16:creationId xmlns:a16="http://schemas.microsoft.com/office/drawing/2014/main" id="{D388AE15-9D77-1B74-69E8-F07E527A5EB8}"/>
              </a:ext>
            </a:extLst>
          </p:cNvPr>
          <p:cNvGraphicFramePr>
            <a:graphicFrameLocks/>
          </p:cNvGraphicFramePr>
          <p:nvPr>
            <p:extLst>
              <p:ext uri="{D42A27DB-BD31-4B8C-83A1-F6EECF244321}">
                <p14:modId xmlns:p14="http://schemas.microsoft.com/office/powerpoint/2010/main" val="3839205968"/>
              </p:ext>
            </p:extLst>
          </p:nvPr>
        </p:nvGraphicFramePr>
        <p:xfrm>
          <a:off x="5051223" y="2070568"/>
          <a:ext cx="4102302" cy="230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0BA9681-22EF-18BD-6211-2D11150ED00B}"/>
              </a:ext>
            </a:extLst>
          </p:cNvPr>
          <p:cNvGraphicFramePr>
            <a:graphicFrameLocks/>
          </p:cNvGraphicFramePr>
          <p:nvPr>
            <p:extLst>
              <p:ext uri="{D42A27DB-BD31-4B8C-83A1-F6EECF244321}">
                <p14:modId xmlns:p14="http://schemas.microsoft.com/office/powerpoint/2010/main" val="2461043962"/>
              </p:ext>
            </p:extLst>
          </p:nvPr>
        </p:nvGraphicFramePr>
        <p:xfrm>
          <a:off x="5051223" y="4420720"/>
          <a:ext cx="4102302" cy="2305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816388A-F4F5-41F8-006F-A319D78E83CD}"/>
              </a:ext>
            </a:extLst>
          </p:cNvPr>
          <p:cNvGraphicFramePr>
            <a:graphicFrameLocks/>
          </p:cNvGraphicFramePr>
          <p:nvPr>
            <p:extLst>
              <p:ext uri="{D42A27DB-BD31-4B8C-83A1-F6EECF244321}">
                <p14:modId xmlns:p14="http://schemas.microsoft.com/office/powerpoint/2010/main" val="4159714959"/>
              </p:ext>
            </p:extLst>
          </p:nvPr>
        </p:nvGraphicFramePr>
        <p:xfrm>
          <a:off x="442781" y="4420719"/>
          <a:ext cx="4414707" cy="2305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FFBB5B59-75FF-1764-BFA8-66B7B5CC0D9B}"/>
              </a:ext>
            </a:extLst>
          </p:cNvPr>
          <p:cNvGraphicFramePr>
            <a:graphicFrameLocks/>
          </p:cNvGraphicFramePr>
          <p:nvPr>
            <p:extLst>
              <p:ext uri="{D42A27DB-BD31-4B8C-83A1-F6EECF244321}">
                <p14:modId xmlns:p14="http://schemas.microsoft.com/office/powerpoint/2010/main" val="3695979420"/>
              </p:ext>
            </p:extLst>
          </p:nvPr>
        </p:nvGraphicFramePr>
        <p:xfrm>
          <a:off x="419100" y="2074211"/>
          <a:ext cx="4414707" cy="23057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102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B31B-8EDC-4933-ABBF-2C9A0C0B8944}"/>
              </a:ext>
            </a:extLst>
          </p:cNvPr>
          <p:cNvSpPr>
            <a:spLocks noGrp="1"/>
          </p:cNvSpPr>
          <p:nvPr>
            <p:ph type="ctrTitle"/>
          </p:nvPr>
        </p:nvSpPr>
        <p:spPr>
          <a:xfrm>
            <a:off x="221064" y="0"/>
            <a:ext cx="11970936" cy="872304"/>
          </a:xfrm>
          <a:solidFill>
            <a:srgbClr val="FFC000"/>
          </a:solidFill>
        </p:spPr>
        <p:txBody>
          <a:bodyPr>
            <a:normAutofit/>
          </a:bodyPr>
          <a:lstStyle/>
          <a:p>
            <a:pPr eaLnBrk="1" hangingPunct="1">
              <a:spcBef>
                <a:spcPct val="0"/>
              </a:spcBef>
              <a:defRPr/>
            </a:pPr>
            <a:r>
              <a:rPr lang="en-AU" altLang="en-US" sz="3600" b="1" dirty="0"/>
              <a:t>Insight</a:t>
            </a:r>
          </a:p>
        </p:txBody>
      </p:sp>
      <p:sp>
        <p:nvSpPr>
          <p:cNvPr id="3" name="TextBox 2">
            <a:extLst>
              <a:ext uri="{FF2B5EF4-FFF2-40B4-BE49-F238E27FC236}">
                <a16:creationId xmlns:a16="http://schemas.microsoft.com/office/drawing/2014/main" id="{6650C810-BA3C-6E3C-5F1E-91487121AF93}"/>
              </a:ext>
            </a:extLst>
          </p:cNvPr>
          <p:cNvSpPr txBox="1"/>
          <p:nvPr/>
        </p:nvSpPr>
        <p:spPr>
          <a:xfrm>
            <a:off x="442781" y="1034555"/>
            <a:ext cx="11558719"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DPM and UWD are the highest contributors (&gt;70%) to Hands &amp; Fingers injuries</a:t>
            </a:r>
          </a:p>
        </p:txBody>
      </p:sp>
      <p:graphicFrame>
        <p:nvGraphicFramePr>
          <p:cNvPr id="4" name="Chart 3">
            <a:extLst>
              <a:ext uri="{FF2B5EF4-FFF2-40B4-BE49-F238E27FC236}">
                <a16:creationId xmlns:a16="http://schemas.microsoft.com/office/drawing/2014/main" id="{0A671FF1-7B4A-3FDC-B65E-F724E9EE21DB}"/>
              </a:ext>
            </a:extLst>
          </p:cNvPr>
          <p:cNvGraphicFramePr>
            <a:graphicFrameLocks/>
          </p:cNvGraphicFramePr>
          <p:nvPr>
            <p:extLst>
              <p:ext uri="{D42A27DB-BD31-4B8C-83A1-F6EECF244321}">
                <p14:modId xmlns:p14="http://schemas.microsoft.com/office/powerpoint/2010/main" val="605203825"/>
              </p:ext>
            </p:extLst>
          </p:nvPr>
        </p:nvGraphicFramePr>
        <p:xfrm>
          <a:off x="6534150" y="2174023"/>
          <a:ext cx="5286375" cy="36494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98C68EA-9D7F-B5F8-61FF-2AB7F68F1226}"/>
              </a:ext>
            </a:extLst>
          </p:cNvPr>
          <p:cNvGraphicFramePr>
            <a:graphicFrameLocks/>
          </p:cNvGraphicFramePr>
          <p:nvPr>
            <p:extLst>
              <p:ext uri="{D42A27DB-BD31-4B8C-83A1-F6EECF244321}">
                <p14:modId xmlns:p14="http://schemas.microsoft.com/office/powerpoint/2010/main" val="1388698679"/>
              </p:ext>
            </p:extLst>
          </p:nvPr>
        </p:nvGraphicFramePr>
        <p:xfrm>
          <a:off x="672507" y="2174022"/>
          <a:ext cx="5423493" cy="36494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75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CECA9E-60F7-42AD-9025-5372810866BA}"/>
              </a:ext>
            </a:extLst>
          </p:cNvPr>
          <p:cNvSpPr txBox="1">
            <a:spLocks/>
          </p:cNvSpPr>
          <p:nvPr/>
        </p:nvSpPr>
        <p:spPr>
          <a:xfrm>
            <a:off x="351284" y="695411"/>
            <a:ext cx="11534023" cy="6032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algn="l"/>
            <a:br>
              <a:rPr lang="en-US" sz="2400" b="1" dirty="0">
                <a:solidFill>
                  <a:schemeClr val="accent5"/>
                </a:solidFill>
              </a:rPr>
            </a:br>
            <a:r>
              <a:rPr lang="en-US" sz="2400" b="1" dirty="0">
                <a:solidFill>
                  <a:schemeClr val="accent5"/>
                </a:solidFill>
              </a:rPr>
              <a:t>Deep dive outcome patterns identified and causations:</a:t>
            </a:r>
            <a:endParaRPr lang="en-US" sz="2400" dirty="0">
              <a:solidFill>
                <a:schemeClr val="accent5"/>
              </a:solidFill>
            </a:endParaRPr>
          </a:p>
        </p:txBody>
      </p:sp>
      <p:sp>
        <p:nvSpPr>
          <p:cNvPr id="12" name="Title 1">
            <a:extLst>
              <a:ext uri="{FF2B5EF4-FFF2-40B4-BE49-F238E27FC236}">
                <a16:creationId xmlns:a16="http://schemas.microsoft.com/office/drawing/2014/main" id="{B87B69FA-94CB-4DC0-843E-1E9A8707B9FB}"/>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sz="4800" b="1" dirty="0"/>
              <a:t>2023 Q3 Incident Deep Dive</a:t>
            </a:r>
          </a:p>
        </p:txBody>
      </p:sp>
      <p:graphicFrame>
        <p:nvGraphicFramePr>
          <p:cNvPr id="10" name="Chart 9">
            <a:extLst>
              <a:ext uri="{FF2B5EF4-FFF2-40B4-BE49-F238E27FC236}">
                <a16:creationId xmlns:a16="http://schemas.microsoft.com/office/drawing/2014/main" id="{81219C9D-014A-2180-CD11-C290AEAB965C}"/>
              </a:ext>
            </a:extLst>
          </p:cNvPr>
          <p:cNvGraphicFramePr>
            <a:graphicFrameLocks/>
          </p:cNvGraphicFramePr>
          <p:nvPr>
            <p:extLst>
              <p:ext uri="{D42A27DB-BD31-4B8C-83A1-F6EECF244321}">
                <p14:modId xmlns:p14="http://schemas.microsoft.com/office/powerpoint/2010/main" val="2525586258"/>
              </p:ext>
            </p:extLst>
          </p:nvPr>
        </p:nvGraphicFramePr>
        <p:xfrm>
          <a:off x="6740373" y="1298617"/>
          <a:ext cx="5275154" cy="29114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43DB1CCB-9303-9BA1-E804-763CC36BC4F8}"/>
              </a:ext>
            </a:extLst>
          </p:cNvPr>
          <p:cNvGraphicFramePr>
            <a:graphicFrameLocks/>
          </p:cNvGraphicFramePr>
          <p:nvPr>
            <p:extLst>
              <p:ext uri="{D42A27DB-BD31-4B8C-83A1-F6EECF244321}">
                <p14:modId xmlns:p14="http://schemas.microsoft.com/office/powerpoint/2010/main" val="157643795"/>
              </p:ext>
            </p:extLst>
          </p:nvPr>
        </p:nvGraphicFramePr>
        <p:xfrm>
          <a:off x="427534" y="1282782"/>
          <a:ext cx="6143625" cy="2927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269C661-6B3B-458C-FD2F-09D853574E37}"/>
              </a:ext>
            </a:extLst>
          </p:cNvPr>
          <p:cNvGraphicFramePr>
            <a:graphicFrameLocks/>
          </p:cNvGraphicFramePr>
          <p:nvPr>
            <p:extLst>
              <p:ext uri="{D42A27DB-BD31-4B8C-83A1-F6EECF244321}">
                <p14:modId xmlns:p14="http://schemas.microsoft.com/office/powerpoint/2010/main" val="3971595920"/>
              </p:ext>
            </p:extLst>
          </p:nvPr>
        </p:nvGraphicFramePr>
        <p:xfrm>
          <a:off x="221064" y="4291724"/>
          <a:ext cx="6143625" cy="25669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BBBAF7F5-B66E-C23A-BCCD-B18B1EBEFD4E}"/>
              </a:ext>
            </a:extLst>
          </p:cNvPr>
          <p:cNvGraphicFramePr>
            <a:graphicFrameLocks/>
          </p:cNvGraphicFramePr>
          <p:nvPr>
            <p:extLst>
              <p:ext uri="{D42A27DB-BD31-4B8C-83A1-F6EECF244321}">
                <p14:modId xmlns:p14="http://schemas.microsoft.com/office/powerpoint/2010/main" val="3600385120"/>
              </p:ext>
            </p:extLst>
          </p:nvPr>
        </p:nvGraphicFramePr>
        <p:xfrm>
          <a:off x="6571158" y="4291012"/>
          <a:ext cx="5444369" cy="25669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795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87B69FA-94CB-4DC0-843E-1E9A8707B9FB}"/>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sz="4800" b="1" dirty="0"/>
              <a:t>2023 Hands &amp; Fingers by Job Positions</a:t>
            </a:r>
          </a:p>
        </p:txBody>
      </p:sp>
      <p:graphicFrame>
        <p:nvGraphicFramePr>
          <p:cNvPr id="4" name="Chart 3">
            <a:extLst>
              <a:ext uri="{FF2B5EF4-FFF2-40B4-BE49-F238E27FC236}">
                <a16:creationId xmlns:a16="http://schemas.microsoft.com/office/drawing/2014/main" id="{094453CC-B1C2-D568-703C-CF4E29140976}"/>
              </a:ext>
            </a:extLst>
          </p:cNvPr>
          <p:cNvGraphicFramePr>
            <a:graphicFrameLocks/>
          </p:cNvGraphicFramePr>
          <p:nvPr>
            <p:extLst>
              <p:ext uri="{D42A27DB-BD31-4B8C-83A1-F6EECF244321}">
                <p14:modId xmlns:p14="http://schemas.microsoft.com/office/powerpoint/2010/main" val="2592588864"/>
              </p:ext>
            </p:extLst>
          </p:nvPr>
        </p:nvGraphicFramePr>
        <p:xfrm>
          <a:off x="431508" y="946278"/>
          <a:ext cx="5273006" cy="298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370AA949-22D0-0D6B-CBEF-486BF4A1825D}"/>
              </a:ext>
            </a:extLst>
          </p:cNvPr>
          <p:cNvGraphicFramePr>
            <a:graphicFrameLocks/>
          </p:cNvGraphicFramePr>
          <p:nvPr>
            <p:extLst>
              <p:ext uri="{D42A27DB-BD31-4B8C-83A1-F6EECF244321}">
                <p14:modId xmlns:p14="http://schemas.microsoft.com/office/powerpoint/2010/main" val="802220741"/>
              </p:ext>
            </p:extLst>
          </p:nvPr>
        </p:nvGraphicFramePr>
        <p:xfrm>
          <a:off x="5831746" y="946278"/>
          <a:ext cx="5807804" cy="2988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081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372E457-21B4-4D88-82CD-34519B0AC077}"/>
              </a:ext>
            </a:extLst>
          </p:cNvPr>
          <p:cNvGraphicFramePr>
            <a:graphicFrameLocks noGrp="1"/>
          </p:cNvGraphicFramePr>
          <p:nvPr>
            <p:extLst>
              <p:ext uri="{D42A27DB-BD31-4B8C-83A1-F6EECF244321}">
                <p14:modId xmlns:p14="http://schemas.microsoft.com/office/powerpoint/2010/main" val="1568819331"/>
              </p:ext>
            </p:extLst>
          </p:nvPr>
        </p:nvGraphicFramePr>
        <p:xfrm>
          <a:off x="166731" y="1102688"/>
          <a:ext cx="11970936" cy="2793761"/>
        </p:xfrm>
        <a:graphic>
          <a:graphicData uri="http://schemas.openxmlformats.org/drawingml/2006/table">
            <a:tbl>
              <a:tblPr firstRow="1" firstCol="1" bandRow="1">
                <a:tableStyleId>{5C22544A-7EE6-4342-B048-85BDC9FD1C3A}</a:tableStyleId>
              </a:tblPr>
              <a:tblGrid>
                <a:gridCol w="747669">
                  <a:extLst>
                    <a:ext uri="{9D8B030D-6E8A-4147-A177-3AD203B41FA5}">
                      <a16:colId xmlns:a16="http://schemas.microsoft.com/office/drawing/2014/main" val="1864447446"/>
                    </a:ext>
                  </a:extLst>
                </a:gridCol>
                <a:gridCol w="11223267">
                  <a:extLst>
                    <a:ext uri="{9D8B030D-6E8A-4147-A177-3AD203B41FA5}">
                      <a16:colId xmlns:a16="http://schemas.microsoft.com/office/drawing/2014/main" val="928811183"/>
                    </a:ext>
                  </a:extLst>
                </a:gridCol>
              </a:tblGrid>
              <a:tr h="320004">
                <a:tc gridSpan="2">
                  <a:txBody>
                    <a:bodyPr/>
                    <a:lstStyle/>
                    <a:p>
                      <a:pPr marL="0" algn="ctr" defTabSz="914400" rtl="0" eaLnBrk="1" latinLnBrk="0" hangingPunct="1">
                        <a:lnSpc>
                          <a:spcPct val="115000"/>
                        </a:lnSpc>
                        <a:spcAft>
                          <a:spcPts val="1000"/>
                        </a:spcAft>
                      </a:pPr>
                      <a:r>
                        <a:rPr lang="en-US" sz="2400" b="1" kern="1200" dirty="0">
                          <a:solidFill>
                            <a:schemeClr val="lt1"/>
                          </a:solidFill>
                          <a:effectLst/>
                          <a:latin typeface="+mn-lt"/>
                          <a:ea typeface="+mn-ea"/>
                          <a:cs typeface="+mn-cs"/>
                        </a:rPr>
                        <a:t>Safety Leadership</a:t>
                      </a: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271394">
                <a:tc>
                  <a:txBody>
                    <a:bodyPr/>
                    <a:lstStyle/>
                    <a:p>
                      <a:pPr algn="ctr">
                        <a:lnSpc>
                          <a:spcPct val="115000"/>
                        </a:lnSpc>
                        <a:spcAft>
                          <a:spcPts val="1000"/>
                        </a:spcAft>
                      </a:pPr>
                      <a:r>
                        <a:rPr lang="en-GB" sz="1050">
                          <a:effectLst/>
                        </a:rPr>
                        <a:t>Incident number</a:t>
                      </a:r>
                      <a:endParaRPr lang="en-US" sz="800">
                        <a:effectLst/>
                        <a:latin typeface="Calibri" panose="020F0502020204030204" pitchFamily="34" charset="0"/>
                        <a:ea typeface="+mn-ea"/>
                        <a:cs typeface="Arial" panose="020B0604020202020204" pitchFamily="34" charset="0"/>
                      </a:endParaRPr>
                    </a:p>
                  </a:txBody>
                  <a:tcPr marL="53462" marR="53462" marT="0" marB="0"/>
                </a:tc>
                <a:tc>
                  <a:txBody>
                    <a:bodyPr/>
                    <a:lstStyle/>
                    <a:p>
                      <a:pPr algn="ctr">
                        <a:lnSpc>
                          <a:spcPct val="115000"/>
                        </a:lnSpc>
                        <a:spcAft>
                          <a:spcPts val="1000"/>
                        </a:spcAft>
                      </a:pPr>
                      <a:r>
                        <a:rPr lang="en-GB" sz="1600" b="1" dirty="0">
                          <a:effectLst/>
                        </a:rPr>
                        <a:t>Findings</a:t>
                      </a:r>
                      <a:endParaRPr lang="en-US" sz="1100" b="1" dirty="0">
                        <a:effectLst/>
                        <a:latin typeface="Calibri" panose="020F0502020204030204" pitchFamily="34" charset="0"/>
                        <a:ea typeface="+mn-ea"/>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458322">
                <a:tc>
                  <a:txBody>
                    <a:bodyPr/>
                    <a:lstStyle/>
                    <a:p>
                      <a:r>
                        <a:rPr lang="en-US" sz="800" dirty="0"/>
                        <a:t>LTI#04</a:t>
                      </a: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mn-ea"/>
                          <a:cs typeface="Arial" panose="020B0604020202020204" pitchFamily="34" charset="0"/>
                        </a:rPr>
                        <a:t>The NTP has experience in his current position, but he failed to comply with the SOP and failed to emphasize with the team the necessary safe work practice to change the Liner . </a:t>
                      </a:r>
                      <a:r>
                        <a:rPr lang="en-US" sz="1000" kern="1200" dirty="0">
                          <a:solidFill>
                            <a:schemeClr val="tx1"/>
                          </a:solidFill>
                          <a:latin typeface="Calibri" panose="020F0502020204030204" pitchFamily="34" charset="0"/>
                          <a:ea typeface="+mn-ea"/>
                          <a:cs typeface="Calibri" panose="020F0502020204030204" pitchFamily="34" charset="0"/>
                        </a:rPr>
                        <a:t>The NTP and Assistant Driller were supervising the task, while the Floorman was collaborating with IP, but none of them intervened to stop the incorrect practice once IP placed his finger between Liner and Lock Screw.</a:t>
                      </a:r>
                      <a:endParaRPr lang="en-US" sz="1000" dirty="0">
                        <a:effectLst/>
                        <a:latin typeface="Calibri" panose="020F0502020204030204" pitchFamily="34" charset="0"/>
                        <a:ea typeface="+mn-ea"/>
                        <a:cs typeface="Arial" panose="020B0604020202020204" pitchFamily="34" charset="0"/>
                      </a:endParaRPr>
                    </a:p>
                  </a:txBody>
                  <a:tcPr marL="53462" marR="53462" marT="0" marB="0"/>
                </a:tc>
                <a:extLst>
                  <a:ext uri="{0D108BD9-81ED-4DB2-BD59-A6C34878D82A}">
                    <a16:rowId xmlns:a16="http://schemas.microsoft.com/office/drawing/2014/main" val="4270497193"/>
                  </a:ext>
                </a:extLst>
              </a:tr>
              <a:tr h="302502">
                <a:tc>
                  <a:txBody>
                    <a:bodyPr/>
                    <a:lstStyle/>
                    <a:p>
                      <a:pPr>
                        <a:lnSpc>
                          <a:spcPct val="115000"/>
                        </a:lnSpc>
                        <a:spcAft>
                          <a:spcPts val="1000"/>
                        </a:spcAft>
                      </a:pPr>
                      <a:r>
                        <a:rPr lang="en-GB" sz="800" dirty="0">
                          <a:effectLst/>
                        </a:rPr>
                        <a:t>LTI#07</a:t>
                      </a:r>
                      <a:endParaRPr lang="en-US" sz="800" dirty="0">
                        <a:effectLst/>
                        <a:latin typeface="Calibri" panose="020F0502020204030204" pitchFamily="34" charset="0"/>
                        <a:ea typeface="+mn-ea"/>
                        <a:cs typeface="Arial" panose="020B0604020202020204" pitchFamily="34" charset="0"/>
                      </a:endParaRPr>
                    </a:p>
                  </a:txBody>
                  <a:tcPr marL="53462" marR="53462" marT="0" marB="0"/>
                </a:tc>
                <a:tc>
                  <a:txBody>
                    <a:bodyPr/>
                    <a:lstStyle/>
                    <a:p>
                      <a:pPr marL="342900" lvl="0" indent="-342900" algn="l" defTabSz="914400" rtl="0" eaLnBrk="1" latinLnBrk="0" hangingPunct="1">
                        <a:lnSpc>
                          <a:spcPct val="115000"/>
                        </a:lnSpc>
                        <a:spcAft>
                          <a:spcPts val="1000"/>
                        </a:spcAft>
                        <a:buFont typeface="Symbol" panose="05050102010706020507" pitchFamily="18" charset="2"/>
                        <a:buChar char=""/>
                      </a:pPr>
                      <a:r>
                        <a:rPr lang="en-US" sz="1000" kern="1200" dirty="0">
                          <a:solidFill>
                            <a:schemeClr val="dk1"/>
                          </a:solidFill>
                          <a:effectLst/>
                          <a:latin typeface="Calibri" panose="020F0502020204030204" pitchFamily="34" charset="0"/>
                          <a:ea typeface="+mn-ea"/>
                          <a:cs typeface="Arial" panose="020B0604020202020204" pitchFamily="34" charset="0"/>
                        </a:rPr>
                        <a:t>Improper supervision for the task while IP was directly contacting the pump whilst lifting in the presence of the Person in Charge (Junior Rig Manager).</a:t>
                      </a:r>
                    </a:p>
                  </a:txBody>
                  <a:tcPr marL="53462" marR="53462" marT="0" marB="0"/>
                </a:tc>
                <a:extLst>
                  <a:ext uri="{0D108BD9-81ED-4DB2-BD59-A6C34878D82A}">
                    <a16:rowId xmlns:a16="http://schemas.microsoft.com/office/drawing/2014/main" val="2874092427"/>
                  </a:ext>
                </a:extLst>
              </a:tr>
              <a:tr h="408783">
                <a:tc>
                  <a:txBody>
                    <a:bodyPr/>
                    <a:lstStyle/>
                    <a:p>
                      <a:pPr>
                        <a:lnSpc>
                          <a:spcPct val="115000"/>
                        </a:lnSpc>
                        <a:spcAft>
                          <a:spcPts val="1000"/>
                        </a:spcAft>
                      </a:pPr>
                      <a:r>
                        <a:rPr lang="en-US" sz="800" dirty="0">
                          <a:effectLst/>
                          <a:latin typeface="Calibri" panose="020F0502020204030204" pitchFamily="34" charset="0"/>
                          <a:ea typeface="+mn-ea"/>
                          <a:cs typeface="Arial" panose="020B0604020202020204" pitchFamily="34" charset="0"/>
                        </a:rPr>
                        <a:t>LTI#11</a:t>
                      </a:r>
                    </a:p>
                  </a:txBody>
                  <a:tcPr marL="53462" marR="53462" marT="0" marB="0"/>
                </a:tc>
                <a:tc>
                  <a:txBody>
                    <a:bodyPr/>
                    <a:lstStyle/>
                    <a:p>
                      <a:pPr marL="342900" lvl="0" indent="-342900">
                        <a:lnSpc>
                          <a:spcPct val="115000"/>
                        </a:lnSpc>
                        <a:buFont typeface="Symbol" panose="05050102010706020507" pitchFamily="18" charset="2"/>
                        <a:buChar char=""/>
                      </a:pPr>
                      <a:r>
                        <a:rPr lang="en-US" sz="1000" kern="1200" dirty="0">
                          <a:solidFill>
                            <a:schemeClr val="dk1"/>
                          </a:solidFill>
                          <a:effectLst/>
                          <a:latin typeface="Calibri" panose="020F0502020204030204" pitchFamily="34" charset="0"/>
                          <a:ea typeface="+mn-ea"/>
                          <a:cs typeface="Arial" panose="020B0604020202020204" pitchFamily="34" charset="0"/>
                        </a:rPr>
                        <a:t>Supervisor was not supervising as he was participating in doing the task, not supervising as per JSA. This has been initiated as practice all the time and risk being normalized over the time. The team mainly used hands-free lifting straps for transporting or picking up boxes, but were not mandatory in the JSA for this activity.</a:t>
                      </a:r>
                    </a:p>
                  </a:txBody>
                  <a:tcPr marL="53462" marR="53462" marT="0" marB="0"/>
                </a:tc>
                <a:extLst>
                  <a:ext uri="{0D108BD9-81ED-4DB2-BD59-A6C34878D82A}">
                    <a16:rowId xmlns:a16="http://schemas.microsoft.com/office/drawing/2014/main" val="455923195"/>
                  </a:ext>
                </a:extLst>
              </a:tr>
              <a:tr h="870980">
                <a:tc>
                  <a:txBody>
                    <a:bodyPr/>
                    <a:lstStyle/>
                    <a:p>
                      <a:pPr>
                        <a:lnSpc>
                          <a:spcPct val="115000"/>
                        </a:lnSpc>
                        <a:spcAft>
                          <a:spcPts val="1000"/>
                        </a:spcAft>
                      </a:pPr>
                      <a:r>
                        <a:rPr lang="en-US" sz="800" dirty="0">
                          <a:effectLst/>
                          <a:latin typeface="Calibri" panose="020F0502020204030204" pitchFamily="34" charset="0"/>
                          <a:ea typeface="+mn-ea"/>
                          <a:cs typeface="Arial" panose="020B0604020202020204" pitchFamily="34" charset="0"/>
                        </a:rPr>
                        <a:t>LTI#12</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sz="1000" kern="1200" dirty="0">
                          <a:solidFill>
                            <a:schemeClr val="tx1"/>
                          </a:solidFill>
                          <a:latin typeface="Calibri" panose="020F0502020204030204" pitchFamily="34" charset="0"/>
                          <a:ea typeface="+mn-ea"/>
                          <a:cs typeface="Calibri" panose="020F0502020204030204" pitchFamily="34" charset="0"/>
                        </a:rPr>
                        <a:t>The PTW holder had been helping conduct the work (instead of limiting his role to supervising them) to help the team get the work done.  HVAC manpower shortages in the contract at the time of the incident had led to increased pressure on the contract delivery and consolidation of teams (leading to two PTW holders in this one team).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000" b="0" kern="1200" dirty="0">
                          <a:solidFill>
                            <a:schemeClr val="tx1"/>
                          </a:solidFill>
                          <a:latin typeface="Calibri" panose="020F0502020204030204" pitchFamily="34" charset="0"/>
                          <a:ea typeface="+mn-ea"/>
                          <a:cs typeface="Calibri" panose="020F0502020204030204" pitchFamily="34" charset="0"/>
                        </a:rPr>
                        <a:t>CALLC management did not effectively reiterate and reinforce the need for safety compliance over operational delivery, particularly when the reduced manpower situation increased the risk of instances of noncompliance. </a:t>
                      </a:r>
                      <a:endParaRPr lang="en-US" sz="1000" kern="1200" dirty="0">
                        <a:solidFill>
                          <a:schemeClr val="dk1"/>
                        </a:solidFill>
                        <a:effectLst/>
                        <a:latin typeface="Calibri" panose="020F0502020204030204" pitchFamily="34" charset="0"/>
                        <a:ea typeface="+mn-ea"/>
                        <a:cs typeface="Arial" panose="020B0604020202020204" pitchFamily="34" charset="0"/>
                      </a:endParaRPr>
                    </a:p>
                  </a:txBody>
                  <a:tcPr marL="53462" marR="53462" marT="0" marB="0"/>
                </a:tc>
                <a:extLst>
                  <a:ext uri="{0D108BD9-81ED-4DB2-BD59-A6C34878D82A}">
                    <a16:rowId xmlns:a16="http://schemas.microsoft.com/office/drawing/2014/main" val="927035360"/>
                  </a:ext>
                </a:extLst>
              </a:tr>
            </a:tbl>
          </a:graphicData>
        </a:graphic>
      </p:graphicFrame>
      <p:sp>
        <p:nvSpPr>
          <p:cNvPr id="8" name="Title 1">
            <a:extLst>
              <a:ext uri="{FF2B5EF4-FFF2-40B4-BE49-F238E27FC236}">
                <a16:creationId xmlns:a16="http://schemas.microsoft.com/office/drawing/2014/main" id="{F143F93E-AFCD-4FE7-A8EF-680EEDB93FC8}"/>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sz="4800" b="1" dirty="0"/>
              <a:t>2023 Q1 Incident Deep Dive</a:t>
            </a:r>
          </a:p>
        </p:txBody>
      </p:sp>
      <p:sp>
        <p:nvSpPr>
          <p:cNvPr id="3" name="TextBox 2">
            <a:extLst>
              <a:ext uri="{FF2B5EF4-FFF2-40B4-BE49-F238E27FC236}">
                <a16:creationId xmlns:a16="http://schemas.microsoft.com/office/drawing/2014/main" id="{C8C5A67C-D280-5CBC-0E95-C6DFFE139497}"/>
              </a:ext>
            </a:extLst>
          </p:cNvPr>
          <p:cNvSpPr txBox="1"/>
          <p:nvPr/>
        </p:nvSpPr>
        <p:spPr>
          <a:xfrm>
            <a:off x="166731" y="791417"/>
            <a:ext cx="8302942" cy="392159"/>
          </a:xfrm>
          <a:prstGeom prst="rect">
            <a:avLst/>
          </a:prstGeom>
          <a:noFill/>
        </p:spPr>
        <p:txBody>
          <a:bodyPr wrap="square">
            <a:spAutoFit/>
          </a:bodyPr>
          <a:lstStyle/>
          <a:p>
            <a:pPr marL="171450" lvl="0" indent="-171450">
              <a:lnSpc>
                <a:spcPct val="115000"/>
              </a:lnSpc>
              <a:spcAft>
                <a:spcPts val="1000"/>
              </a:spcAft>
              <a:buFont typeface="Wingdings" panose="05000000000000000000" pitchFamily="2" charset="2"/>
              <a:buChar char="Ø"/>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Examples of the findings with respective Patterns:</a:t>
            </a:r>
          </a:p>
        </p:txBody>
      </p:sp>
      <p:graphicFrame>
        <p:nvGraphicFramePr>
          <p:cNvPr id="4" name="Table 3">
            <a:extLst>
              <a:ext uri="{FF2B5EF4-FFF2-40B4-BE49-F238E27FC236}">
                <a16:creationId xmlns:a16="http://schemas.microsoft.com/office/drawing/2014/main" id="{FD4422BE-0D3C-6EB4-3592-10CBE7248D07}"/>
              </a:ext>
            </a:extLst>
          </p:cNvPr>
          <p:cNvGraphicFramePr>
            <a:graphicFrameLocks noGrp="1"/>
          </p:cNvGraphicFramePr>
          <p:nvPr>
            <p:extLst>
              <p:ext uri="{D42A27DB-BD31-4B8C-83A1-F6EECF244321}">
                <p14:modId xmlns:p14="http://schemas.microsoft.com/office/powerpoint/2010/main" val="2813197644"/>
              </p:ext>
            </p:extLst>
          </p:nvPr>
        </p:nvGraphicFramePr>
        <p:xfrm>
          <a:off x="128631" y="3896449"/>
          <a:ext cx="11970936" cy="3200764"/>
        </p:xfrm>
        <a:graphic>
          <a:graphicData uri="http://schemas.openxmlformats.org/drawingml/2006/table">
            <a:tbl>
              <a:tblPr firstRow="1" firstCol="1" bandRow="1">
                <a:tableStyleId>{5C22544A-7EE6-4342-B048-85BDC9FD1C3A}</a:tableStyleId>
              </a:tblPr>
              <a:tblGrid>
                <a:gridCol w="747669">
                  <a:extLst>
                    <a:ext uri="{9D8B030D-6E8A-4147-A177-3AD203B41FA5}">
                      <a16:colId xmlns:a16="http://schemas.microsoft.com/office/drawing/2014/main" val="1864447446"/>
                    </a:ext>
                  </a:extLst>
                </a:gridCol>
                <a:gridCol w="11223267">
                  <a:extLst>
                    <a:ext uri="{9D8B030D-6E8A-4147-A177-3AD203B41FA5}">
                      <a16:colId xmlns:a16="http://schemas.microsoft.com/office/drawing/2014/main" val="928811183"/>
                    </a:ext>
                  </a:extLst>
                </a:gridCol>
              </a:tblGrid>
              <a:tr h="383560">
                <a:tc gridSpan="2">
                  <a:txBody>
                    <a:bodyPr/>
                    <a:lstStyle/>
                    <a:p>
                      <a:pPr algn="ctr">
                        <a:lnSpc>
                          <a:spcPct val="115000"/>
                        </a:lnSpc>
                        <a:spcAft>
                          <a:spcPts val="1000"/>
                        </a:spcAft>
                      </a:pPr>
                      <a:r>
                        <a:rPr lang="en-US" sz="2400" dirty="0">
                          <a:effectLst/>
                        </a:rPr>
                        <a:t>Risk Management &amp; Communication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319643">
                <a:tc>
                  <a:txBody>
                    <a:bodyPr/>
                    <a:lstStyle/>
                    <a:p>
                      <a:pPr algn="ctr">
                        <a:lnSpc>
                          <a:spcPct val="115000"/>
                        </a:lnSpc>
                        <a:spcAft>
                          <a:spcPts val="1000"/>
                        </a:spcAft>
                      </a:pPr>
                      <a:r>
                        <a:rPr lang="en-GB" sz="1200">
                          <a:effectLst/>
                        </a:rPr>
                        <a:t>Incident number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algn="ctr">
                        <a:lnSpc>
                          <a:spcPct val="115000"/>
                        </a:lnSpc>
                        <a:spcAft>
                          <a:spcPts val="1000"/>
                        </a:spcAft>
                      </a:pPr>
                      <a:r>
                        <a:rPr lang="en-GB" sz="2000" b="1" dirty="0">
                          <a:effectLst/>
                        </a:rPr>
                        <a:t>Findings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228286">
                <a:tc>
                  <a:txBody>
                    <a:bodyPr/>
                    <a:lstStyle/>
                    <a:p>
                      <a:r>
                        <a:rPr lang="en-US" sz="1000" dirty="0"/>
                        <a:t>LTI#04</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000" kern="1200" baseline="0" dirty="0">
                          <a:solidFill>
                            <a:schemeClr val="tx1"/>
                          </a:solidFill>
                          <a:latin typeface="+mn-lt"/>
                          <a:ea typeface="+mn-ea"/>
                          <a:cs typeface="Calibri" panose="020F0502020204030204" pitchFamily="34" charset="0"/>
                        </a:rPr>
                        <a:t>The site management failed to recognize the shortcut of changing the Liner. There was also inadequate monitoring of the job. The SOP and JHA had not been updated.</a:t>
                      </a:r>
                      <a:endParaRPr lang="en-US" sz="1000" dirty="0">
                        <a:effectLst/>
                      </a:endParaRPr>
                    </a:p>
                  </a:txBody>
                  <a:tcPr marL="53462" marR="53462" marT="0" marB="0"/>
                </a:tc>
                <a:extLst>
                  <a:ext uri="{0D108BD9-81ED-4DB2-BD59-A6C34878D82A}">
                    <a16:rowId xmlns:a16="http://schemas.microsoft.com/office/drawing/2014/main" val="753136179"/>
                  </a:ext>
                </a:extLst>
              </a:tr>
              <a:tr h="962004">
                <a:tc>
                  <a:txBody>
                    <a:bodyPr/>
                    <a:lstStyle/>
                    <a:p>
                      <a:pPr>
                        <a:lnSpc>
                          <a:spcPct val="115000"/>
                        </a:lnSpc>
                        <a:spcAft>
                          <a:spcPts val="1000"/>
                        </a:spcAft>
                      </a:pPr>
                      <a:r>
                        <a:rPr lang="en-GB" sz="1000" dirty="0">
                          <a:effectLst/>
                        </a:rPr>
                        <a:t>LTI#07</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Improper lifting technique in using the winch through the rotary table to lift the cellar pump , Crew were not aware of the correct way to remove the cellar pump. This was the first Rig move performed by this particular crew. </a:t>
                      </a:r>
                    </a:p>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Inadequate communication between organization and work group (Rigs).  Other Ensign Rigs (148 and 149) completed over 50 Rig moves and the cellar pump was removed after the rig trailer leaves the well </a:t>
                      </a:r>
                      <a:r>
                        <a:rPr lang="en-US" sz="1000" dirty="0" err="1">
                          <a:effectLst/>
                          <a:latin typeface="Calibri" panose="020F0502020204030204" pitchFamily="34" charset="0"/>
                          <a:ea typeface="Calibri" panose="020F0502020204030204" pitchFamily="34" charset="0"/>
                          <a:cs typeface="Arial" panose="020B0604020202020204" pitchFamily="34" charset="0"/>
                        </a:rPr>
                        <a:t>centre</a:t>
                      </a:r>
                      <a:r>
                        <a:rPr lang="en-US" sz="1000" dirty="0">
                          <a:effectLst/>
                          <a:latin typeface="Calibri" panose="020F0502020204030204" pitchFamily="34" charset="0"/>
                          <a:ea typeface="Calibri" panose="020F0502020204030204" pitchFamily="34" charset="0"/>
                          <a:cs typeface="Arial" panose="020B0604020202020204" pitchFamily="34" charset="0"/>
                        </a:rPr>
                        <a:t>. Therefore, there is no communication between the work groups on the right way to remove the cellar pump. In addition, it was the first rig move the crew did since the start of Rig 150 operations. .</a:t>
                      </a:r>
                    </a:p>
                  </a:txBody>
                  <a:tcPr marL="53462" marR="53462" marT="0" marB="0"/>
                </a:tc>
                <a:extLst>
                  <a:ext uri="{0D108BD9-81ED-4DB2-BD59-A6C34878D82A}">
                    <a16:rowId xmlns:a16="http://schemas.microsoft.com/office/drawing/2014/main" val="2874092427"/>
                  </a:ext>
                </a:extLst>
              </a:tr>
              <a:tr h="838970">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LTI#11</a:t>
                      </a:r>
                    </a:p>
                  </a:txBody>
                  <a:tcPr marL="53462" marR="53462" marT="0" marB="0"/>
                </a:tc>
                <a:tc>
                  <a:txBody>
                    <a:bodyPr/>
                    <a:lstStyle/>
                    <a:p>
                      <a:pPr marL="342900" lvl="0" indent="-342900">
                        <a:lnSpc>
                          <a:spcPct val="115000"/>
                        </a:lnSpc>
                        <a:buFont typeface="Symbol" panose="05050102010706020507" pitchFamily="18" charset="2"/>
                        <a:buChar char=""/>
                      </a:pP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A combined work when it comes to third parties involved in the job, each company uses their internal JSA .  It has been identified that there is no combined JSA between parties involved to the job that facilitate and generate clear roles and responsibilities. This lack of control over JSA’s, between the two organizations, increased the likelihood of hazards being identified and effectively controlled, including the availability and use of ‘hands free’ equipment.</a:t>
                      </a:r>
                    </a:p>
                    <a:p>
                      <a:pPr marL="342900" lvl="0" indent="-342900">
                        <a:lnSpc>
                          <a:spcPct val="115000"/>
                        </a:lnSpc>
                        <a:buFont typeface="Symbol" panose="05050102010706020507" pitchFamily="18" charset="2"/>
                        <a:buChar char=""/>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455923195"/>
                  </a:ext>
                </a:extLst>
              </a:tr>
              <a:tr h="229090">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LTI#12</a:t>
                      </a: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kern="1200" dirty="0">
                          <a:solidFill>
                            <a:schemeClr val="dk1"/>
                          </a:solidFill>
                          <a:effectLst/>
                          <a:latin typeface="Calibri" panose="020F0502020204030204" pitchFamily="34" charset="0"/>
                          <a:ea typeface="+mn-ea"/>
                          <a:cs typeface="Arial" panose="020B0604020202020204" pitchFamily="34" charset="0"/>
                        </a:rPr>
                        <a:t>The management process for conducting risk assessments and developing method statements in CALLC has been ineffective as it historically did not require to include the people at risk to utilize their experience and knowledge.  </a:t>
                      </a:r>
                    </a:p>
                  </a:txBody>
                  <a:tcPr marL="53462" marR="53462" marT="0" marB="0"/>
                </a:tc>
                <a:extLst>
                  <a:ext uri="{0D108BD9-81ED-4DB2-BD59-A6C34878D82A}">
                    <a16:rowId xmlns:a16="http://schemas.microsoft.com/office/drawing/2014/main" val="1969011727"/>
                  </a:ext>
                </a:extLst>
              </a:tr>
            </a:tbl>
          </a:graphicData>
        </a:graphic>
      </p:graphicFrame>
    </p:spTree>
    <p:extLst>
      <p:ext uri="{BB962C8B-B14F-4D97-AF65-F5344CB8AC3E}">
        <p14:creationId xmlns:p14="http://schemas.microsoft.com/office/powerpoint/2010/main" val="298307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43F93E-AFCD-4FE7-A8EF-680EEDB93FC8}"/>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2023 Q1 Incident Deep Dive</a:t>
            </a:r>
          </a:p>
        </p:txBody>
      </p:sp>
      <p:graphicFrame>
        <p:nvGraphicFramePr>
          <p:cNvPr id="3" name="Table 2">
            <a:extLst>
              <a:ext uri="{FF2B5EF4-FFF2-40B4-BE49-F238E27FC236}">
                <a16:creationId xmlns:a16="http://schemas.microsoft.com/office/drawing/2014/main" id="{E4030651-7344-B544-CFC7-7892926E5C24}"/>
              </a:ext>
            </a:extLst>
          </p:cNvPr>
          <p:cNvGraphicFramePr>
            <a:graphicFrameLocks noGrp="1"/>
          </p:cNvGraphicFramePr>
          <p:nvPr>
            <p:extLst>
              <p:ext uri="{D42A27DB-BD31-4B8C-83A1-F6EECF244321}">
                <p14:modId xmlns:p14="http://schemas.microsoft.com/office/powerpoint/2010/main" val="3604273446"/>
              </p:ext>
            </p:extLst>
          </p:nvPr>
        </p:nvGraphicFramePr>
        <p:xfrm>
          <a:off x="153224" y="3852032"/>
          <a:ext cx="11275951" cy="2201138"/>
        </p:xfrm>
        <a:graphic>
          <a:graphicData uri="http://schemas.openxmlformats.org/drawingml/2006/table">
            <a:tbl>
              <a:tblPr firstRow="1" firstCol="1" bandRow="1">
                <a:tableStyleId>{5C22544A-7EE6-4342-B048-85BDC9FD1C3A}</a:tableStyleId>
              </a:tblPr>
              <a:tblGrid>
                <a:gridCol w="894526">
                  <a:extLst>
                    <a:ext uri="{9D8B030D-6E8A-4147-A177-3AD203B41FA5}">
                      <a16:colId xmlns:a16="http://schemas.microsoft.com/office/drawing/2014/main" val="1864447446"/>
                    </a:ext>
                  </a:extLst>
                </a:gridCol>
                <a:gridCol w="10381425">
                  <a:extLst>
                    <a:ext uri="{9D8B030D-6E8A-4147-A177-3AD203B41FA5}">
                      <a16:colId xmlns:a16="http://schemas.microsoft.com/office/drawing/2014/main" val="928811183"/>
                    </a:ext>
                  </a:extLst>
                </a:gridCol>
              </a:tblGrid>
              <a:tr h="0">
                <a:tc gridSpan="2">
                  <a:txBody>
                    <a:bodyPr/>
                    <a:lstStyle/>
                    <a:p>
                      <a:pPr algn="ctr">
                        <a:lnSpc>
                          <a:spcPct val="115000"/>
                        </a:lnSpc>
                        <a:spcAft>
                          <a:spcPts val="1000"/>
                        </a:spcAft>
                      </a:pPr>
                      <a:r>
                        <a:rPr lang="en-US" sz="2400" dirty="0">
                          <a:effectLst/>
                        </a:rPr>
                        <a:t>Training and development</a:t>
                      </a: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335780">
                <a:tc>
                  <a:txBody>
                    <a:bodyPr/>
                    <a:lstStyle/>
                    <a:p>
                      <a:pPr algn="ctr">
                        <a:lnSpc>
                          <a:spcPct val="115000"/>
                        </a:lnSpc>
                        <a:spcAft>
                          <a:spcPts val="1000"/>
                        </a:spcAft>
                      </a:pPr>
                      <a:r>
                        <a:rPr lang="en-GB" sz="1200">
                          <a:effectLst/>
                        </a:rPr>
                        <a:t>Incident number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algn="ctr">
                        <a:lnSpc>
                          <a:spcPct val="115000"/>
                        </a:lnSpc>
                        <a:spcAft>
                          <a:spcPts val="1000"/>
                        </a:spcAft>
                      </a:pPr>
                      <a:r>
                        <a:rPr lang="en-GB" sz="2000" b="1" dirty="0">
                          <a:effectLst/>
                        </a:rPr>
                        <a:t>Findings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273367">
                <a:tc>
                  <a:txBody>
                    <a:bodyPr/>
                    <a:lstStyle/>
                    <a:p>
                      <a:pPr>
                        <a:lnSpc>
                          <a:spcPct val="115000"/>
                        </a:lnSpc>
                        <a:spcAft>
                          <a:spcPts val="1000"/>
                        </a:spcAft>
                      </a:pPr>
                      <a:r>
                        <a:rPr lang="en-GB" sz="1000" dirty="0">
                          <a:effectLst/>
                          <a:latin typeface="Calibri" panose="020F0502020204030204" pitchFamily="34" charset="0"/>
                          <a:ea typeface="Calibri" panose="020F0502020204030204" pitchFamily="34" charset="0"/>
                          <a:cs typeface="Arial" panose="020B0604020202020204" pitchFamily="34" charset="0"/>
                        </a:rPr>
                        <a:t>LTI#12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buFont typeface="Symbol" panose="05050102010706020507" pitchFamily="18" charset="2"/>
                        <a:buChar char=""/>
                      </a:pPr>
                      <a:r>
                        <a:rPr lang="en-US" sz="1000" dirty="0">
                          <a:effectLst/>
                        </a:rPr>
                        <a:t>There had been an over reliance on trade qualifications to prove competency. The last internal CALLC training/competency assessment on HVAC was in 2014 prior to the Coriolis competency assessment in 2023. </a:t>
                      </a:r>
                    </a:p>
                  </a:txBody>
                  <a:tcPr marL="53462" marR="53462" marT="0" marB="0"/>
                </a:tc>
                <a:extLst>
                  <a:ext uri="{0D108BD9-81ED-4DB2-BD59-A6C34878D82A}">
                    <a16:rowId xmlns:a16="http://schemas.microsoft.com/office/drawing/2014/main" val="753136179"/>
                  </a:ext>
                </a:extLst>
              </a:tr>
              <a:tr h="466312">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LTI#16</a:t>
                      </a:r>
                    </a:p>
                  </a:txBody>
                  <a:tcPr marL="53462" marR="53462" marT="0" marB="0"/>
                </a:tc>
                <a:tc>
                  <a:txBody>
                    <a:bodyPr/>
                    <a:lstStyle/>
                    <a:p>
                      <a:pPr marL="342900" lvl="0" indent="-342900" algn="l" defTabSz="914400" rtl="0" eaLnBrk="1" latinLnBrk="0" hangingPunct="1">
                        <a:lnSpc>
                          <a:spcPct val="115000"/>
                        </a:lnSpc>
                        <a:spcAft>
                          <a:spcPts val="1000"/>
                        </a:spcAft>
                        <a:buFont typeface="Symbol" panose="05050102010706020507" pitchFamily="18" charset="2"/>
                        <a:buChar char=""/>
                      </a:pPr>
                      <a:r>
                        <a:rPr lang="en-US" sz="1000" kern="1200" dirty="0">
                          <a:solidFill>
                            <a:schemeClr val="dk1"/>
                          </a:solidFill>
                          <a:effectLst/>
                          <a:latin typeface="+mn-lt"/>
                          <a:ea typeface="+mn-ea"/>
                          <a:cs typeface="+mn-cs"/>
                        </a:rPr>
                        <a:t>Management failed to conduct thorough assessments to determine appropriate resource levels, leadership development and training programs to equip competent supervisors with the skills needed to effectively supervise and lead their teams. </a:t>
                      </a:r>
                    </a:p>
                    <a:p>
                      <a:pPr marL="0" lvl="0" indent="0">
                        <a:lnSpc>
                          <a:spcPct val="115000"/>
                        </a:lnSpc>
                        <a:spcAft>
                          <a:spcPts val="1000"/>
                        </a:spcAft>
                        <a:buFont typeface="Symbol" panose="05050102010706020507" pitchFamily="18" charset="2"/>
                        <a:buNone/>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4270497193"/>
                  </a:ext>
                </a:extLst>
              </a:tr>
              <a:tr h="414184">
                <a:tc>
                  <a:txBody>
                    <a:bodyPr/>
                    <a:lstStyle/>
                    <a:p>
                      <a:pPr>
                        <a:lnSpc>
                          <a:spcPct val="115000"/>
                        </a:lnSpc>
                        <a:spcAft>
                          <a:spcPts val="100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buFont typeface="Symbol" panose="05050102010706020507" pitchFamily="18" charset="2"/>
                        <a:buChar char=""/>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455923195"/>
                  </a:ext>
                </a:extLst>
              </a:tr>
            </a:tbl>
          </a:graphicData>
        </a:graphic>
      </p:graphicFrame>
      <p:graphicFrame>
        <p:nvGraphicFramePr>
          <p:cNvPr id="5" name="Table 4">
            <a:extLst>
              <a:ext uri="{FF2B5EF4-FFF2-40B4-BE49-F238E27FC236}">
                <a16:creationId xmlns:a16="http://schemas.microsoft.com/office/drawing/2014/main" id="{F48EA82E-2381-560E-7596-E3CBC0A88FE5}"/>
              </a:ext>
            </a:extLst>
          </p:cNvPr>
          <p:cNvGraphicFramePr>
            <a:graphicFrameLocks noGrp="1"/>
          </p:cNvGraphicFramePr>
          <p:nvPr>
            <p:extLst>
              <p:ext uri="{D42A27DB-BD31-4B8C-83A1-F6EECF244321}">
                <p14:modId xmlns:p14="http://schemas.microsoft.com/office/powerpoint/2010/main" val="3930616445"/>
              </p:ext>
            </p:extLst>
          </p:nvPr>
        </p:nvGraphicFramePr>
        <p:xfrm>
          <a:off x="153224" y="872304"/>
          <a:ext cx="11970936" cy="2919845"/>
        </p:xfrm>
        <a:graphic>
          <a:graphicData uri="http://schemas.openxmlformats.org/drawingml/2006/table">
            <a:tbl>
              <a:tblPr firstRow="1" firstCol="1" bandRow="1">
                <a:tableStyleId>{5C22544A-7EE6-4342-B048-85BDC9FD1C3A}</a:tableStyleId>
              </a:tblPr>
              <a:tblGrid>
                <a:gridCol w="913576">
                  <a:extLst>
                    <a:ext uri="{9D8B030D-6E8A-4147-A177-3AD203B41FA5}">
                      <a16:colId xmlns:a16="http://schemas.microsoft.com/office/drawing/2014/main" val="1864447446"/>
                    </a:ext>
                  </a:extLst>
                </a:gridCol>
                <a:gridCol w="11057360">
                  <a:extLst>
                    <a:ext uri="{9D8B030D-6E8A-4147-A177-3AD203B41FA5}">
                      <a16:colId xmlns:a16="http://schemas.microsoft.com/office/drawing/2014/main" val="928811183"/>
                    </a:ext>
                  </a:extLst>
                </a:gridCol>
              </a:tblGrid>
              <a:tr h="390605">
                <a:tc gridSpan="2">
                  <a:txBody>
                    <a:bodyPr/>
                    <a:lstStyle/>
                    <a:p>
                      <a:pPr algn="ctr">
                        <a:lnSpc>
                          <a:spcPct val="115000"/>
                        </a:lnSpc>
                        <a:spcAft>
                          <a:spcPts val="1000"/>
                        </a:spcAft>
                      </a:pPr>
                      <a:r>
                        <a:rPr lang="en-US" sz="2400" dirty="0">
                          <a:effectLst/>
                        </a:rPr>
                        <a:t>Procedure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331269">
                <a:tc>
                  <a:txBody>
                    <a:bodyPr/>
                    <a:lstStyle/>
                    <a:p>
                      <a:pPr algn="ctr">
                        <a:lnSpc>
                          <a:spcPct val="115000"/>
                        </a:lnSpc>
                        <a:spcAft>
                          <a:spcPts val="1000"/>
                        </a:spcAft>
                      </a:pPr>
                      <a:r>
                        <a:rPr lang="en-GB" sz="1200">
                          <a:effectLst/>
                        </a:rPr>
                        <a:t>Incident number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algn="ctr">
                        <a:lnSpc>
                          <a:spcPct val="115000"/>
                        </a:lnSpc>
                        <a:spcAft>
                          <a:spcPts val="1000"/>
                        </a:spcAft>
                      </a:pPr>
                      <a:r>
                        <a:rPr lang="en-GB" sz="2000" b="1" dirty="0">
                          <a:effectLst/>
                        </a:rPr>
                        <a:t>Findings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335663">
                <a:tc>
                  <a:txBody>
                    <a:bodyPr/>
                    <a:lstStyle/>
                    <a:p>
                      <a:pPr>
                        <a:lnSpc>
                          <a:spcPct val="115000"/>
                        </a:lnSpc>
                        <a:spcAft>
                          <a:spcPts val="1000"/>
                        </a:spcAft>
                      </a:pPr>
                      <a:r>
                        <a:rPr lang="en-GB" sz="1000" dirty="0">
                          <a:effectLst/>
                          <a:latin typeface="Calibri" panose="020F0502020204030204" pitchFamily="34" charset="0"/>
                          <a:ea typeface="Calibri" panose="020F0502020204030204" pitchFamily="34" charset="0"/>
                          <a:cs typeface="Arial" panose="020B0604020202020204" pitchFamily="34" charset="0"/>
                        </a:rPr>
                        <a:t>LTI#04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buFont typeface="Symbol" panose="05050102010706020507" pitchFamily="18" charset="2"/>
                        <a:buChar char=""/>
                      </a:pPr>
                      <a:r>
                        <a:rPr lang="en-US" sz="1000" dirty="0">
                          <a:effectLst/>
                        </a:rPr>
                        <a:t>There is no mechanism for routinely reviewing Procedures during the site visit by management. Management failed to carry out a quality review during last visit.</a:t>
                      </a:r>
                    </a:p>
                    <a:p>
                      <a:pPr marL="0" lvl="0" indent="0">
                        <a:lnSpc>
                          <a:spcPct val="115000"/>
                        </a:lnSpc>
                        <a:buFont typeface="Symbol" panose="05050102010706020507" pitchFamily="18" charset="2"/>
                        <a:buNone/>
                      </a:pPr>
                      <a:endParaRPr lang="en-US" sz="1000" dirty="0">
                        <a:effectLst/>
                      </a:endParaRPr>
                    </a:p>
                  </a:txBody>
                  <a:tcPr marL="53462" marR="53462" marT="0" marB="0"/>
                </a:tc>
                <a:extLst>
                  <a:ext uri="{0D108BD9-81ED-4DB2-BD59-A6C34878D82A}">
                    <a16:rowId xmlns:a16="http://schemas.microsoft.com/office/drawing/2014/main" val="753136179"/>
                  </a:ext>
                </a:extLst>
              </a:tr>
              <a:tr h="460048">
                <a:tc>
                  <a:txBody>
                    <a:bodyPr/>
                    <a:lstStyle/>
                    <a:p>
                      <a:pPr>
                        <a:lnSpc>
                          <a:spcPct val="115000"/>
                        </a:lnSpc>
                        <a:spcAft>
                          <a:spcPts val="1000"/>
                        </a:spcAft>
                      </a:pPr>
                      <a:r>
                        <a:rPr lang="en-GB" sz="1000" dirty="0">
                          <a:effectLst/>
                        </a:rPr>
                        <a:t>LTI#07</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Cellar Pump removal was not included in the Rig Move SOP and JSA  as it was not included in the management system.</a:t>
                      </a:r>
                    </a:p>
                  </a:txBody>
                  <a:tcPr marL="53462" marR="53462" marT="0" marB="0"/>
                </a:tc>
                <a:extLst>
                  <a:ext uri="{0D108BD9-81ED-4DB2-BD59-A6C34878D82A}">
                    <a16:rowId xmlns:a16="http://schemas.microsoft.com/office/drawing/2014/main" val="4270497193"/>
                  </a:ext>
                </a:extLst>
              </a:tr>
              <a:tr h="681474">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LTI#11</a:t>
                      </a: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JSA that was used  was found with many critical steps missing, not up to date as it has been used old version available on computer . Directional driller did not initiate the Document controlled version of the JSA for GEO SPAN assembly as connectivity was very slow and was unaware on how to pull the latest version from the system. Halliburton JSA’s are accessible through a Network system, hence, when the connectivity is slow, some people default to using the latest available JSA saved ones in their laptops. The issue being it may be an outdated JSA not including any newly identified risks.</a:t>
                      </a:r>
                    </a:p>
                  </a:txBody>
                  <a:tcPr marL="53462" marR="53462" marT="0" marB="0"/>
                </a:tc>
                <a:extLst>
                  <a:ext uri="{0D108BD9-81ED-4DB2-BD59-A6C34878D82A}">
                    <a16:rowId xmlns:a16="http://schemas.microsoft.com/office/drawing/2014/main" val="916651040"/>
                  </a:ext>
                </a:extLst>
              </a:tr>
              <a:tr h="633862">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LTI#12</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US" sz="1000" b="0" kern="1200" dirty="0">
                          <a:solidFill>
                            <a:schemeClr val="tx1"/>
                          </a:solidFill>
                          <a:latin typeface="Calibri" panose="020F0502020204030204" pitchFamily="34" charset="0"/>
                          <a:ea typeface="+mn-ea"/>
                          <a:cs typeface="Calibri" panose="020F0502020204030204" pitchFamily="34" charset="0"/>
                        </a:rPr>
                        <a:t>The CALLC method statement for the HVAC maintenance did not include the requirement to loosen the belt tension as the risk assessment had not identified the risk.  The risk assessment had been conducted without involving those doing the work and facing the safety risk.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2462392730"/>
                  </a:ext>
                </a:extLst>
              </a:tr>
            </a:tbl>
          </a:graphicData>
        </a:graphic>
      </p:graphicFrame>
    </p:spTree>
    <p:extLst>
      <p:ext uri="{BB962C8B-B14F-4D97-AF65-F5344CB8AC3E}">
        <p14:creationId xmlns:p14="http://schemas.microsoft.com/office/powerpoint/2010/main" val="215861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2720C9-CF80-4BA1-A716-E299BC4B2FD1}"/>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sz="4800" b="1" dirty="0"/>
              <a:t>2023 Q1 Incident Deep Dive</a:t>
            </a:r>
          </a:p>
        </p:txBody>
      </p:sp>
      <p:graphicFrame>
        <p:nvGraphicFramePr>
          <p:cNvPr id="3" name="Table 2">
            <a:extLst>
              <a:ext uri="{FF2B5EF4-FFF2-40B4-BE49-F238E27FC236}">
                <a16:creationId xmlns:a16="http://schemas.microsoft.com/office/drawing/2014/main" id="{304361AF-9797-CE6D-D7BC-5AF21959B2DB}"/>
              </a:ext>
            </a:extLst>
          </p:cNvPr>
          <p:cNvGraphicFramePr>
            <a:graphicFrameLocks noGrp="1"/>
          </p:cNvGraphicFramePr>
          <p:nvPr>
            <p:extLst>
              <p:ext uri="{D42A27DB-BD31-4B8C-83A1-F6EECF244321}">
                <p14:modId xmlns:p14="http://schemas.microsoft.com/office/powerpoint/2010/main" val="3966037100"/>
              </p:ext>
            </p:extLst>
          </p:nvPr>
        </p:nvGraphicFramePr>
        <p:xfrm>
          <a:off x="458024" y="872304"/>
          <a:ext cx="11275951" cy="1811615"/>
        </p:xfrm>
        <a:graphic>
          <a:graphicData uri="http://schemas.openxmlformats.org/drawingml/2006/table">
            <a:tbl>
              <a:tblPr firstRow="1" firstCol="1" bandRow="1">
                <a:tableStyleId>{5C22544A-7EE6-4342-B048-85BDC9FD1C3A}</a:tableStyleId>
              </a:tblPr>
              <a:tblGrid>
                <a:gridCol w="1261198">
                  <a:extLst>
                    <a:ext uri="{9D8B030D-6E8A-4147-A177-3AD203B41FA5}">
                      <a16:colId xmlns:a16="http://schemas.microsoft.com/office/drawing/2014/main" val="1864447446"/>
                    </a:ext>
                  </a:extLst>
                </a:gridCol>
                <a:gridCol w="10014753">
                  <a:extLst>
                    <a:ext uri="{9D8B030D-6E8A-4147-A177-3AD203B41FA5}">
                      <a16:colId xmlns:a16="http://schemas.microsoft.com/office/drawing/2014/main" val="928811183"/>
                    </a:ext>
                  </a:extLst>
                </a:gridCol>
              </a:tblGrid>
              <a:tr h="395143">
                <a:tc gridSpan="2">
                  <a:txBody>
                    <a:bodyPr/>
                    <a:lstStyle/>
                    <a:p>
                      <a:pPr algn="ctr">
                        <a:lnSpc>
                          <a:spcPct val="115000"/>
                        </a:lnSpc>
                        <a:spcAft>
                          <a:spcPts val="1000"/>
                        </a:spcAft>
                      </a:pPr>
                      <a:r>
                        <a:rPr lang="en-US" sz="2400" dirty="0">
                          <a:effectLst/>
                        </a:rPr>
                        <a:t>Assurance &amp; Compliance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335780">
                <a:tc>
                  <a:txBody>
                    <a:bodyPr/>
                    <a:lstStyle/>
                    <a:p>
                      <a:pPr algn="ctr">
                        <a:lnSpc>
                          <a:spcPct val="115000"/>
                        </a:lnSpc>
                        <a:spcAft>
                          <a:spcPts val="1000"/>
                        </a:spcAft>
                      </a:pPr>
                      <a:r>
                        <a:rPr lang="en-GB" sz="1200">
                          <a:effectLst/>
                        </a:rPr>
                        <a:t>Incident number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algn="ctr">
                        <a:lnSpc>
                          <a:spcPct val="115000"/>
                        </a:lnSpc>
                        <a:spcAft>
                          <a:spcPts val="1000"/>
                        </a:spcAft>
                      </a:pPr>
                      <a:r>
                        <a:rPr lang="en-GB" sz="2000" b="1" dirty="0">
                          <a:effectLst/>
                        </a:rPr>
                        <a:t>Findings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466312">
                <a:tc>
                  <a:txBody>
                    <a:bodyPr/>
                    <a:lstStyle/>
                    <a:p>
                      <a:pPr>
                        <a:lnSpc>
                          <a:spcPct val="115000"/>
                        </a:lnSpc>
                        <a:spcAft>
                          <a:spcPts val="1000"/>
                        </a:spcAft>
                      </a:pPr>
                      <a:r>
                        <a:rPr lang="en-GB" sz="1000" dirty="0">
                          <a:effectLst/>
                        </a:rPr>
                        <a:t>LTI#04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225425" marR="0" indent="-171450" algn="l" defTabSz="914400" rtl="0" eaLnBrk="1" latinLnBrk="0" hangingPunct="1">
                        <a:lnSpc>
                          <a:spcPct val="100000"/>
                        </a:lnSpc>
                        <a:spcBef>
                          <a:spcPts val="0"/>
                        </a:spcBef>
                        <a:spcAft>
                          <a:spcPts val="600"/>
                        </a:spcAft>
                        <a:buFont typeface="Arial" panose="020B0604020202020204" pitchFamily="34" charset="0"/>
                        <a:buChar char="•"/>
                      </a:pPr>
                      <a:r>
                        <a:rPr lang="en-US" sz="1000" kern="1200" baseline="0" dirty="0">
                          <a:solidFill>
                            <a:schemeClr val="tx1"/>
                          </a:solidFill>
                          <a:latin typeface="Calibri" panose="020F0502020204030204" pitchFamily="34" charset="0"/>
                          <a:ea typeface="+mn-ea"/>
                          <a:cs typeface="Calibri" panose="020F0502020204030204" pitchFamily="34" charset="0"/>
                        </a:rPr>
                        <a:t>While self-verification from the previous visit was completed, it was insufficient to identify that the steps is not in compliance with Standard Operating Procedure (SOP) during changing the Piston and Liner. </a:t>
                      </a:r>
                      <a:r>
                        <a:rPr lang="en-US" sz="1000" b="0" i="0" u="none" strike="noStrike" kern="1200" dirty="0">
                          <a:solidFill>
                            <a:srgbClr val="000000"/>
                          </a:solidFill>
                          <a:effectLst/>
                          <a:latin typeface="Calibri" panose="020F0502020204030204" pitchFamily="34" charset="0"/>
                          <a:ea typeface="+mn-ea"/>
                          <a:cs typeface="+mn-cs"/>
                        </a:rPr>
                        <a:t>There was also inadequate monitoring of the job.</a:t>
                      </a:r>
                      <a:endParaRPr lang="en-US" sz="1000" kern="1200" baseline="0" dirty="0">
                        <a:solidFill>
                          <a:schemeClr val="tx1"/>
                        </a:solidFill>
                        <a:latin typeface="Calibri" panose="020F0502020204030204" pitchFamily="34" charset="0"/>
                        <a:ea typeface="+mn-ea"/>
                        <a:cs typeface="Calibri" panose="020F0502020204030204" pitchFamily="34" charset="0"/>
                      </a:endParaRPr>
                    </a:p>
                  </a:txBody>
                  <a:tcPr marL="53462" marR="53462" marT="0" marB="0"/>
                </a:tc>
                <a:extLst>
                  <a:ext uri="{0D108BD9-81ED-4DB2-BD59-A6C34878D82A}">
                    <a16:rowId xmlns:a16="http://schemas.microsoft.com/office/drawing/2014/main" val="4270497193"/>
                  </a:ext>
                </a:extLst>
              </a:tr>
              <a:tr h="273367">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LTI#13</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US" sz="1000" strike="noStrike" kern="1200" dirty="0">
                          <a:solidFill>
                            <a:schemeClr val="tx1"/>
                          </a:solidFill>
                          <a:latin typeface="+mn-lt"/>
                          <a:ea typeface="+mn-ea"/>
                          <a:cs typeface="Calibri" pitchFamily="34" charset="0"/>
                        </a:rPr>
                        <a:t>No audits, reviews of the successful implementation and use of the management of change process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2189129673"/>
                  </a:ext>
                </a:extLst>
              </a:tr>
              <a:tr h="255686">
                <a:tc>
                  <a:txBody>
                    <a:bodyPr/>
                    <a:lstStyle/>
                    <a:p>
                      <a:pPr marL="0" algn="l" defTabSz="914400" rtl="0" eaLnBrk="1" latinLnBrk="0" hangingPunct="1">
                        <a:lnSpc>
                          <a:spcPct val="115000"/>
                        </a:lnSpc>
                        <a:spcAft>
                          <a:spcPts val="1000"/>
                        </a:spcAft>
                      </a:pPr>
                      <a:r>
                        <a:rPr lang="en-US" sz="1000" b="1" kern="1200" dirty="0">
                          <a:solidFill>
                            <a:schemeClr val="lt1"/>
                          </a:solidFill>
                          <a:effectLst/>
                          <a:latin typeface="Calibri" panose="020F0502020204030204" pitchFamily="34" charset="0"/>
                          <a:cs typeface="Arial" panose="020B0604020202020204" pitchFamily="34" charset="0"/>
                        </a:rPr>
                        <a:t>LTI#16</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US" sz="1000" strike="noStrike" kern="1200" dirty="0">
                          <a:solidFill>
                            <a:schemeClr val="tx1"/>
                          </a:solidFill>
                          <a:latin typeface="+mn-lt"/>
                          <a:ea typeface="+mn-ea"/>
                          <a:cs typeface="Calibri" pitchFamily="34" charset="0"/>
                        </a:rPr>
                        <a:t>ATE Management system failed to identify the shortfalls in the maintenance area by conducting  routine audits and inspections to ensure that the use of right equipment for the tasks are in place and being followed correctly. No specific audits are planned for assuring compliance to industrial safe practices in the vehicle / plant maintenance activities.</a:t>
                      </a:r>
                    </a:p>
                  </a:txBody>
                  <a:tcPr marL="53462" marR="53462" marT="0" marB="0"/>
                </a:tc>
                <a:extLst>
                  <a:ext uri="{0D108BD9-81ED-4DB2-BD59-A6C34878D82A}">
                    <a16:rowId xmlns:a16="http://schemas.microsoft.com/office/drawing/2014/main" val="1969011727"/>
                  </a:ext>
                </a:extLst>
              </a:tr>
            </a:tbl>
          </a:graphicData>
        </a:graphic>
      </p:graphicFrame>
    </p:spTree>
    <p:extLst>
      <p:ext uri="{BB962C8B-B14F-4D97-AF65-F5344CB8AC3E}">
        <p14:creationId xmlns:p14="http://schemas.microsoft.com/office/powerpoint/2010/main" val="1768134450"/>
      </p:ext>
    </p:extLst>
  </p:cSld>
  <p:clrMapOvr>
    <a:masterClrMapping/>
  </p:clrMapOvr>
</p:sld>
</file>

<file path=ppt/theme/theme1.xml><?xml version="1.0" encoding="utf-8"?>
<a:theme xmlns:a="http://schemas.openxmlformats.org/drawingml/2006/main" name="New IRC -LTI, HVL &amp; Hipo templ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92861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AC9BC776-7A70-48E9-98A7-8040B86B7A89}"/>
</file>

<file path=customXml/itemProps2.xml><?xml version="1.0" encoding="utf-8"?>
<ds:datastoreItem xmlns:ds="http://schemas.openxmlformats.org/officeDocument/2006/customXml" ds:itemID="{C7DB3618-91D2-4564-B84B-3723A2907E96}"/>
</file>

<file path=customXml/itemProps3.xml><?xml version="1.0" encoding="utf-8"?>
<ds:datastoreItem xmlns:ds="http://schemas.openxmlformats.org/officeDocument/2006/customXml" ds:itemID="{E603CD23-D9BF-4009-B4E5-51CF8DDF26DA}"/>
</file>

<file path=docProps/app.xml><?xml version="1.0" encoding="utf-8"?>
<Properties xmlns="http://schemas.openxmlformats.org/officeDocument/2006/extended-properties" xmlns:vt="http://schemas.openxmlformats.org/officeDocument/2006/docPropsVTypes">
  <Template>New IRC -LTI, HVL &amp; Hipo templet</Template>
  <TotalTime>3955</TotalTime>
  <Words>1901</Words>
  <Application>Microsoft Office PowerPoint</Application>
  <PresentationFormat>Widescreen</PresentationFormat>
  <Paragraphs>171</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Symbol</vt:lpstr>
      <vt:lpstr>Tahoma</vt:lpstr>
      <vt:lpstr>Times New Roman</vt:lpstr>
      <vt:lpstr>Wingdings</vt:lpstr>
      <vt:lpstr>New IRC -LTI, HVL &amp; Hipo templet</vt:lpstr>
      <vt:lpstr>PowerPoint Presentation</vt:lpstr>
      <vt:lpstr>PowerPoint Presentation</vt:lpstr>
      <vt:lpstr>Insight</vt:lpstr>
      <vt:lpstr>Insight</vt:lpstr>
      <vt:lpstr>PowerPoint Presentation</vt:lpstr>
      <vt:lpstr>PowerPoint Presentation</vt:lpstr>
      <vt:lpstr>PowerPoint Presentation</vt:lpstr>
      <vt:lpstr>PowerPoint Presentation</vt:lpstr>
      <vt:lpstr>PowerPoint Presentation</vt:lpstr>
      <vt:lpstr>PowerPoint Presentation</vt:lpstr>
      <vt:lpstr>Patterns and their definition</vt:lpstr>
      <vt:lpstr>Repeated incident used criteria</vt:lpstr>
      <vt:lpstr>Safety Refresh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outcome on Hands &amp; Fingers Q3  2023</dc:title>
  <dc:creator>Balushi, Sumaiya MSE36</dc:creator>
  <cp:lastModifiedBy>Masroori, Ahmed MSE31</cp:lastModifiedBy>
  <cp:revision>216</cp:revision>
  <dcterms:created xsi:type="dcterms:W3CDTF">2022-05-11T10:39:00Z</dcterms:created>
  <dcterms:modified xsi:type="dcterms:W3CDTF">2024-02-26T10:39:20Z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