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6776020" r:id="rId2"/>
    <p:sldId id="21474824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7D68B-8F52-4BBC-9B01-F58BCFF0B527}" v="5" dt="2024-05-15T10:40:06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9B83-C4CE-4B1F-9A2C-74D1563E1323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5D3E5-9770-4172-BFC7-73AD3A948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4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3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2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7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0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0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0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4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5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3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47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releasing the 5th wheel handle with an extension arm">
            <a:extLst>
              <a:ext uri="{FF2B5EF4-FFF2-40B4-BE49-F238E27FC236}">
                <a16:creationId xmlns:a16="http://schemas.microsoft.com/office/drawing/2014/main" id="{31AF72BD-AD42-5565-4052-B6BD8C3A0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9"/>
          <a:stretch/>
        </p:blipFill>
        <p:spPr>
          <a:xfrm>
            <a:off x="8734697" y="3739408"/>
            <a:ext cx="3324764" cy="2259404"/>
          </a:xfrm>
          <a:prstGeom prst="rect">
            <a:avLst/>
          </a:prstGeom>
        </p:spPr>
      </p:pic>
      <p:pic>
        <p:nvPicPr>
          <p:cNvPr id="17" name="Picture 16" descr="A large truck with a person standing on it&#10;&#10;Description automatically generated">
            <a:extLst>
              <a:ext uri="{FF2B5EF4-FFF2-40B4-BE49-F238E27FC236}">
                <a16:creationId xmlns:a16="http://schemas.microsoft.com/office/drawing/2014/main" id="{8E4E1FFA-E069-6A33-1B00-B3CCD90005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9" r="54500" b="27962"/>
          <a:stretch/>
        </p:blipFill>
        <p:spPr>
          <a:xfrm>
            <a:off x="8734697" y="1236229"/>
            <a:ext cx="3324764" cy="2330355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4946" y="1809567"/>
            <a:ext cx="8196540" cy="450892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What happened?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  <a:sym typeface="+mn-ea"/>
              </a:rPr>
              <a:t>At approximately 18:50hrs on 31st of March 2024, a Rig was in the process of moving to its next location. In order to offload the diesel tank at the new location, a Rig Move Helper attached wire-rope slings on the trailer lifting lugs to suspend from the crane for uncoupling the Prime Mover.  After the Helper disengaged the lock of the Fifth wheel, he gave a signal to the Prime Mover driver to move forward. When the Prime Mover moved, the load came off the Fifth wheel, jerked and fatally struck the Helper’s head.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SimSun" panose="02010600030101010101" pitchFamily="2" charset="-122"/>
                <a:cs typeface="+mn-cs"/>
              </a:rPr>
              <a:t>Why it happened/Finding: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SimSun" panose="02010600030101010101" pitchFamily="2" charset="-122"/>
              <a:cs typeface="+mn-cs"/>
            </a:endParaRP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The risk of ‘line of fire’ was not considered by the work party, in addition to not having a Lift Plan for suspending the load.</a:t>
            </a:r>
            <a:r>
              <a:rPr lang="en-US" sz="1200" dirty="0">
                <a:solidFill>
                  <a:prstClr val="black"/>
                </a:solidFill>
                <a:cs typeface="Calibri Light" panose="020F0302020204030204" pitchFamily="34" charset="0"/>
                <a:sym typeface="+mn-ea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 Light" panose="020F0302020204030204" pitchFamily="34" charset="0"/>
              <a:sym typeface="+mn-ea"/>
            </a:endParaRP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Helper remained in position under the load, holding the Fifth wheel release handle after pulling it. He believed it was safe to remain under the load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as it was accepted practise for some personnel to do so.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hen an unplanned event occurred elsewhere on the Rig move</a:t>
            </a:r>
            <a:r>
              <a:rPr lang="en-GB" sz="1200" dirty="0">
                <a:solidFill>
                  <a:prstClr val="black"/>
                </a:solidFill>
              </a:rPr>
              <a:t>, the dynamic change in planning arrangements did not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factor in leaving the work party without a Supervisor (coordination of critical staff).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None of the work party intervened or used Stop Work Authority when unsafe practices were observed.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ahoma" panose="020B0604030504040204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SimSun" panose="02010600030101010101" pitchFamily="2" charset="-122"/>
                <a:cs typeface="+mn-cs"/>
              </a:rPr>
              <a:t>Your learning from this incident..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ahoma" panose="020B0604030504040204" pitchFamily="34" charset="0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Supervisors:  </a:t>
            </a:r>
            <a:r>
              <a:rPr lang="en-US" sz="1200" dirty="0">
                <a:solidFill>
                  <a:prstClr val="black"/>
                </a:solidFill>
                <a:cs typeface="Calibri Light" panose="020F0302020204030204" pitchFamily="34" charset="0"/>
              </a:rPr>
              <a:t>E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nsure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 effective supervision during loading and unloading activities.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Drivers: Coupling and uncoupling activities shall be carried out by the Driver (SP2000v.5).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Drivers: Ensure an ‘Extension arm’ (avoiding you being in the ‘line of fire’) is used for operating the Fifth wheel release handle.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Drivers: In case Fifth wheel release arm does not lock, stop and report it.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Drivers: Ensure all personnel are away from the line of fire before coupling/uncoupling of load.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All Personnel: Do not deviate from the approved loading/offloading methods without obtaining authorization.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5776" y="559339"/>
            <a:ext cx="116269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1/0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3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/202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Incident title: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Fatality </a:t>
            </a:r>
            <a:r>
              <a:rPr lang="ar-OM" sz="1600" b="1" dirty="0">
                <a:solidFill>
                  <a:srgbClr val="0000FF"/>
                </a:solidFill>
                <a:sym typeface="+mn-ea"/>
              </a:rPr>
              <a:t>#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01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Pattern: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Struck by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C4P   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Activity: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Rig Move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392" y="6379414"/>
            <a:ext cx="7948138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+mn-ea"/>
              </a:rPr>
              <a:t>Never place yourself in the line of fire during coupling/uncoupling activities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AD66D8-6118-A92C-072E-7D4A5822A7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9290" y="3073797"/>
            <a:ext cx="454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FE08B7-9452-0DAA-3882-899D8DEEB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3160" y="5075209"/>
            <a:ext cx="740885" cy="585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B657E-64E6-CBBA-5783-405069346E5B}"/>
              </a:ext>
            </a:extLst>
          </p:cNvPr>
          <p:cNvSpPr txBox="1"/>
          <p:nvPr/>
        </p:nvSpPr>
        <p:spPr>
          <a:xfrm>
            <a:off x="2194559" y="1427952"/>
            <a:ext cx="4502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Fatality during offloading of Diesel Tank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EC2414-D697-8B3D-A470-E91F4BF6E3DE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9675838" y="4139518"/>
            <a:ext cx="783156" cy="72959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22E6B0-A848-EF56-1C58-F11B1A2BB6F1}"/>
              </a:ext>
            </a:extLst>
          </p:cNvPr>
          <p:cNvSpPr/>
          <p:nvPr/>
        </p:nvSpPr>
        <p:spPr>
          <a:xfrm>
            <a:off x="8734697" y="3739408"/>
            <a:ext cx="188228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Releasing  the Fifth wheel handle using an ‘extension arm’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B4D5C6-A423-B9AC-9203-3D2FE38E15A9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651272" y="1653202"/>
            <a:ext cx="1732330" cy="49865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rusty metal object with a handle&#10;&#10;Description automatically generated with medium confidence">
            <a:extLst>
              <a:ext uri="{FF2B5EF4-FFF2-40B4-BE49-F238E27FC236}">
                <a16:creationId xmlns:a16="http://schemas.microsoft.com/office/drawing/2014/main" id="{156509A5-BD69-C516-2424-1A561280E2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173" y="2495841"/>
            <a:ext cx="587834" cy="1045039"/>
          </a:xfrm>
          <a:prstGeom prst="rect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01A528-0A91-BAD9-DF5D-FC0CF913BE67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9144000" y="1653202"/>
            <a:ext cx="507272" cy="150677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6299C-7930-257B-1D6D-B3131D2B5EF9}"/>
              </a:ext>
            </a:extLst>
          </p:cNvPr>
          <p:cNvSpPr/>
          <p:nvPr/>
        </p:nvSpPr>
        <p:spPr>
          <a:xfrm>
            <a:off x="8765172" y="1253092"/>
            <a:ext cx="1772199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Pulling the Fifth wheel release handle by hand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anose="020B0600070205080204" pitchFamily="34" charset="-128"/>
              </a:rPr>
              <a:t>Management self-audit </a:t>
            </a:r>
            <a:br>
              <a:rPr lang="en-GB" sz="27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5776" y="1062433"/>
            <a:ext cx="10217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776" y="1863361"/>
            <a:ext cx="10928195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When there are unplanned changes during rig move activities, how do you ensure these changes are managed, communicated and understood by the work party?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When your work party are at different work locations, how do you ensure there is adequate levels of Supervision to ensure work is executed safely?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rig move activities are part of your out of sight register/management?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have a process to identify loads that require specific lifting plans.  If yes, how are the work parties made aware of these requirements?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Fifth wheel coupling/uncoupling activities are part of Driver’s responsibilities?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an ‘E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xtension arm’ (to operate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Fifth wheel release handle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) is available with each Prime Mover and used?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  <a:sym typeface="Wingdings" pitchFamily="2" charset="2"/>
              </a:rPr>
              <a:t>Do you ensure rig move activities are monitored as part of your L2/L3 audits?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* If the answer is NO to any of the above questions,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144E46F-11FC-52AD-9EE4-FBE36768D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6" y="559339"/>
            <a:ext cx="116269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1/0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3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/202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Incident title: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Fatality </a:t>
            </a:r>
            <a:r>
              <a:rPr lang="ar-OM" sz="1600" b="1" dirty="0">
                <a:solidFill>
                  <a:srgbClr val="0000FF"/>
                </a:solidFill>
                <a:sym typeface="+mn-ea"/>
              </a:rPr>
              <a:t>#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01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Pattern: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Struck by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C4P   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Activity: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Rig Move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92869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Bassou, Ounnasse UWZ91</DisplayName>
        <AccountId>22449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C558AB4-033D-4608-B8FB-37B45CF57967}"/>
</file>

<file path=customXml/itemProps2.xml><?xml version="1.0" encoding="utf-8"?>
<ds:datastoreItem xmlns:ds="http://schemas.openxmlformats.org/officeDocument/2006/customXml" ds:itemID="{555765F6-9310-4920-9D24-50AA8357CADB}"/>
</file>

<file path=customXml/itemProps3.xml><?xml version="1.0" encoding="utf-8"?>
<ds:datastoreItem xmlns:ds="http://schemas.openxmlformats.org/officeDocument/2006/customXml" ds:itemID="{2AF00DFE-D9A0-4419-B19A-6C361406B8AE}"/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895</Words>
  <Application>Microsoft Office PowerPoint</Application>
  <PresentationFormat>Widescreen</PresentationFormat>
  <Paragraphs>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Book Antiqua</vt:lpstr>
      <vt:lpstr>Calibri</vt:lpstr>
      <vt:lpstr>Tahoma</vt:lpstr>
      <vt:lpstr>Times New Roman</vt:lpstr>
      <vt:lpstr>1_Office Theme</vt:lpstr>
      <vt:lpstr>PowerPoint Presentation</vt:lpstr>
      <vt:lpstr>   Management self-audit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Fat#01 LTI#06 Offloading of Diesel Tank </dc:title>
  <dc:creator>Rawahi, Ahmed MSE34</dc:creator>
  <cp:lastModifiedBy>Rawahi, Ahmed MSE34</cp:lastModifiedBy>
  <cp:revision>3</cp:revision>
  <dcterms:created xsi:type="dcterms:W3CDTF">2024-05-14T03:42:56Z</dcterms:created>
  <dcterms:modified xsi:type="dcterms:W3CDTF">2024-05-20T08:09:11Z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