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16776020" r:id="rId5"/>
    <p:sldId id="214748247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p:scale>
          <a:sx n="100" d="100"/>
          <a:sy n="100" d="100"/>
        </p:scale>
        <p:origin x="-606"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F9B83-C4CE-4B1F-9A2C-74D1563E1323}" type="datetimeFigureOut">
              <a:rPr lang="en-US" smtClean="0"/>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5D3E5-9770-4172-BFC7-73AD3A948275}" type="slidenum">
              <a:rPr lang="en-US" smtClean="0"/>
              <a:t>‹#›</a:t>
            </a:fld>
            <a:endParaRPr lang="en-US"/>
          </a:p>
        </p:txBody>
      </p:sp>
    </p:spTree>
    <p:extLst>
      <p:ext uri="{BB962C8B-B14F-4D97-AF65-F5344CB8AC3E}">
        <p14:creationId xmlns:p14="http://schemas.microsoft.com/office/powerpoint/2010/main" val="163178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احرص على إدخال جميع التواريخ والعناوين. </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وينبغي وضع وصف مختصر دون ذكر أسماء المتعاقدين أو الأفراد.  اذكر ما حدث والشخص الذي حدث له ذلك (باستخدام المسمى الوظيفي) والإصابات التي حدثت نتيجة لذلك،  ويمكن الاكتفاء بهذا القدر.</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أربع إلى خمس نقاط تسلِّط الضوء على النتائج الرئيسية للتحقيق.  تذكر أن الجمهور المستهدف هو موظفي الخطوط الأمامية، لذا يجب كتابة هذه النقاط باستخدام عبارات بسيطة بطريقة يمكن أن يفهمها الجميع.</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يجب صياغة النقطة الرئيسية بطريقة جذّابة لتثبت في الذهن.</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يجب أن تُعبِّر الصور عن الفكرة بطريقة واضحة، وكذلك عن الخطأ الذي حدث (في حالة إعادة الإنشاء، يُرجى التأكد من عدم تعريض الأشخاص للخطر) وفيما يلي كيفية القيام بذلك.   </a:t>
            </a: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احرص على إدخال جميع التواريخ والعناوين. </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33CC"/>
                </a:solidFill>
                <a:effectLst/>
                <a:uLnTx/>
                <a:uFillTx/>
                <a:ea typeface="+mn-ea"/>
                <a:cs typeface="Calibri" panose="020F0502020204030204" pitchFamily="34" charset="0"/>
                <a:sym typeface="Wingdings" panose="05000000000000000000" pitchFamily="2" charset="2"/>
              </a:rPr>
              <a:t>أعد قائمة بالأسئلة المغلقة (تكون إجابتها "نعم" أو "لا" فقط) لسؤال الآخرين عما إذا كانوا يواجهون المشكلات نفسها بناءً على إخفاقات الإدارة أو نظام إدارة الصحة والسلامة والبيئة أو أوجه القصور التي تم التوصّل إليها في التحقيق. </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33CC"/>
                </a:solidFill>
                <a:effectLst/>
                <a:uLnTx/>
                <a:uFillTx/>
                <a:ea typeface="+mn-ea"/>
                <a:cs typeface="Calibri" panose="020F0502020204030204" pitchFamily="34" charset="0"/>
                <a:sym typeface="Wingdings" panose="05000000000000000000" pitchFamily="2" charset="2"/>
              </a:rPr>
              <a:t>تخيل أنه يتعين عليك مراجعة أنظمة الشركات الأخرى لمعرفة ما إذا كانت تواجه المشكلات نفسها أم لا.</a:t>
            </a:r>
          </a:p>
          <a:p>
            <a:pPr marL="0" marR="0" lvl="0" indent="0" algn="r" defTabSz="914400" rtl="1" eaLnBrk="0" fontAlgn="base" latinLnBrk="0" hangingPunct="0">
              <a:lnSpc>
                <a:spcPct val="100000"/>
              </a:lnSpc>
              <a:spcBef>
                <a:spcPct val="30000"/>
              </a:spcBef>
              <a:spcAft>
                <a:spcPct val="0"/>
              </a:spcAft>
              <a:buClrTx/>
              <a:buSzTx/>
              <a:buFontTx/>
              <a:buNone/>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r" defTabSz="914400" rtl="1" eaLnBrk="0" fontAlgn="base" latinLnBrk="0" hangingPunct="0">
              <a:lnSpc>
                <a:spcPct val="100000"/>
              </a:lnSpc>
              <a:spcBef>
                <a:spcPct val="30000"/>
              </a:spcBef>
              <a:spcAft>
                <a:spcPct val="0"/>
              </a:spcAft>
              <a:buClrTx/>
              <a:buSzTx/>
              <a:buFontTx/>
              <a:buNone/>
              <a:defRPr/>
            </a:pPr>
            <a:r>
              <a:rPr kumimoji="0" lang="ar" sz="1200" b="0" i="0" u="none" strike="noStrike" kern="1200" cap="none" spc="0" normalizeH="0" baseline="0" dirty="0">
                <a:ln>
                  <a:noFill/>
                </a:ln>
                <a:solidFill>
                  <a:srgbClr val="0033CC"/>
                </a:solidFill>
                <a:effectLst/>
                <a:uLnTx/>
                <a:uFillTx/>
                <a:ea typeface="+mn-ea"/>
                <a:cs typeface="Calibri" panose="020F0502020204030204" pitchFamily="34" charset="0"/>
                <a:sym typeface="Wingdings" panose="05000000000000000000" pitchFamily="2" charset="2"/>
              </a:rPr>
              <a:t>يجب أن تبدأ هذه الأسئلة بما يلي:  هل تحرص على……………؟"</a:t>
            </a:r>
            <a:endParaRPr kumimoji="0" lang="ar"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72142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66983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5452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2077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569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61440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0880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91930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6424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3645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5/27/2024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9103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5/27/2024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778472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شخص يسحب ذراع إطلاق العجلة الخامسة باستخدام ذراع تمديد">
            <a:extLst>
              <a:ext uri="{FF2B5EF4-FFF2-40B4-BE49-F238E27FC236}">
                <a16:creationId xmlns:a16="http://schemas.microsoft.com/office/drawing/2014/main" id="{31AF72BD-AD42-5565-4052-B6BD8C3A0CB2}"/>
              </a:ext>
            </a:extLst>
          </p:cNvPr>
          <p:cNvPicPr>
            <a:picLocks noChangeAspect="1"/>
          </p:cNvPicPr>
          <p:nvPr/>
        </p:nvPicPr>
        <p:blipFill rotWithShape="1">
          <a:blip r:embed="rId3"/>
          <a:srcRect l="11689"/>
          <a:stretch/>
        </p:blipFill>
        <p:spPr>
          <a:xfrm>
            <a:off x="8734697" y="3739408"/>
            <a:ext cx="3324764" cy="2259404"/>
          </a:xfrm>
          <a:prstGeom prst="rect">
            <a:avLst/>
          </a:prstGeom>
        </p:spPr>
      </p:pic>
      <p:pic>
        <p:nvPicPr>
          <p:cNvPr id="17" name="Picture 16" descr="A large truck with a person standing on it&#10;&#10;Description automatically generated">
            <a:extLst>
              <a:ext uri="{FF2B5EF4-FFF2-40B4-BE49-F238E27FC236}">
                <a16:creationId xmlns:a16="http://schemas.microsoft.com/office/drawing/2014/main" id="{8E4E1FFA-E069-6A33-1B00-B3CCD9000594}"/>
              </a:ext>
            </a:extLst>
          </p:cNvPr>
          <p:cNvPicPr>
            <a:picLocks noChangeAspect="1"/>
          </p:cNvPicPr>
          <p:nvPr/>
        </p:nvPicPr>
        <p:blipFill rotWithShape="1">
          <a:blip r:embed="rId4"/>
          <a:srcRect l="8459" r="54500" b="27962"/>
          <a:stretch/>
        </p:blipFill>
        <p:spPr>
          <a:xfrm>
            <a:off x="8734697" y="1236229"/>
            <a:ext cx="3324764" cy="2330355"/>
          </a:xfrm>
          <a:prstGeom prst="rect">
            <a:avLst/>
          </a:prstGeom>
        </p:spPr>
      </p:pic>
      <p:sp>
        <p:nvSpPr>
          <p:cNvPr id="4" name="Text Box 2"/>
          <p:cNvSpPr txBox="1">
            <a:spLocks noChangeArrowheads="1"/>
          </p:cNvSpPr>
          <p:nvPr/>
        </p:nvSpPr>
        <p:spPr bwMode="auto">
          <a:xfrm>
            <a:off x="416362" y="1789734"/>
            <a:ext cx="8196540" cy="4324261"/>
          </a:xfrm>
          <a:prstGeom prst="rect">
            <a:avLst/>
          </a:prstGeom>
          <a:noFill/>
          <a:ln w="19050">
            <a:noFill/>
            <a:miter lim="800000"/>
          </a:ln>
        </p:spPr>
        <p:txBody>
          <a:bodyPr wrap="square">
            <a:spAutoFit/>
          </a:bodyPr>
          <a:lstStyle/>
          <a:p>
            <a:pPr marL="114300" marR="0" lvl="0" indent="-114300" algn="just" defTabSz="914400" rtl="1" eaLnBrk="1" fontAlgn="auto" latinLnBrk="0" hangingPunct="1">
              <a:lnSpc>
                <a:spcPct val="100000"/>
              </a:lnSpc>
              <a:spcBef>
                <a:spcPts val="0"/>
              </a:spcBef>
              <a:spcAft>
                <a:spcPts val="600"/>
              </a:spcAft>
              <a:buClrTx/>
              <a:buSzTx/>
              <a:buFontTx/>
              <a:buNone/>
              <a:tabLst/>
              <a:defRPr/>
            </a:pPr>
            <a:r>
              <a:rPr kumimoji="0" lang="ar" sz="1600" b="1" i="0" u="none" strike="noStrike" kern="1200" cap="none" spc="0" normalizeH="0" baseline="0" dirty="0">
                <a:ln>
                  <a:noFill/>
                </a:ln>
                <a:solidFill>
                  <a:srgbClr val="FF0000"/>
                </a:solidFill>
                <a:effectLst/>
                <a:uLnTx/>
                <a:uFillTx/>
                <a:latin typeface="+mn-latin"/>
                <a:ea typeface="+mn-ea"/>
              </a:rPr>
              <a:t>ماذا حدث؟</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dirty="0">
                <a:ln>
                  <a:noFill/>
                </a:ln>
                <a:solidFill>
                  <a:prstClr val="black"/>
                </a:solidFill>
                <a:effectLst/>
                <a:uLnTx/>
                <a:uFillTx/>
                <a:ea typeface="+mn-ea"/>
                <a:sym typeface="+mn-ea"/>
              </a:rPr>
              <a:t>إنه في يوم 31 مارس 2024 في حوالي الساعة </a:t>
            </a:r>
            <a:r>
              <a:rPr kumimoji="0" lang="ar-OM" sz="1200" b="0" i="0" u="none" strike="noStrike" kern="1200" cap="none" spc="0" normalizeH="0" baseline="0" dirty="0">
                <a:ln>
                  <a:noFill/>
                </a:ln>
                <a:solidFill>
                  <a:prstClr val="black"/>
                </a:solidFill>
                <a:effectLst/>
                <a:uLnTx/>
                <a:uFillTx/>
                <a:ea typeface="+mn-ea"/>
                <a:sym typeface="+mn-ea"/>
              </a:rPr>
              <a:t>18:50</a:t>
            </a:r>
            <a:r>
              <a:rPr kumimoji="0" lang="ar" sz="1200" b="0" i="0" u="none" strike="noStrike" kern="1200" cap="none" spc="0" normalizeH="0" baseline="0" dirty="0">
                <a:ln>
                  <a:noFill/>
                </a:ln>
                <a:solidFill>
                  <a:prstClr val="black"/>
                </a:solidFill>
                <a:effectLst/>
                <a:uLnTx/>
                <a:uFillTx/>
                <a:ea typeface="+mn-ea"/>
                <a:sym typeface="+mn-ea"/>
              </a:rPr>
              <a:t>، وقع حادث أثناء تحريك رافعة متنقلة إلى موقعها التالي؛ حيث قام عامل الرافعة المتنقلة بتنزيل خزان السولار في المكان الجديد من خلال ربط الأحبال في عروات الرفع بالمقطورة لتعليقه من الرافعة وفصله عن القاطرة الرئيسية.  وبمجرد انتهاء العامل من فك قفل العجلة الخامسة، أعطى إشارة لسائق القاطرة الرئيسية للتحرك للأمام. لكن عندما تحركت القاطرة الرئيسية، تزحزحت الحمولة أعلى العجلة الخامسة واصطدمت برأس العامل بشكل خطير.</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000" b="0" i="0" u="none" strike="noStrike" kern="1200" cap="none" spc="0" normalizeH="0" baseline="0" noProof="0" dirty="0">
              <a:ln>
                <a:noFill/>
              </a:ln>
              <a:solidFill>
                <a:prstClr val="black"/>
              </a:solidFill>
              <a:effectLst/>
              <a:uLnTx/>
              <a:uFillTx/>
              <a:ea typeface="+mn-ea"/>
            </a:endParaRPr>
          </a:p>
          <a:p>
            <a:pPr marL="0" marR="0" lvl="0" indent="0" algn="r" defTabSz="914400" rtl="1" eaLnBrk="1" fontAlgn="auto" latinLnBrk="0" hangingPunct="1">
              <a:lnSpc>
                <a:spcPct val="100000"/>
              </a:lnSpc>
              <a:spcBef>
                <a:spcPts val="0"/>
              </a:spcBef>
              <a:spcAft>
                <a:spcPts val="600"/>
              </a:spcAft>
              <a:buClrTx/>
              <a:buSzTx/>
              <a:buFontTx/>
              <a:buNone/>
              <a:tabLst/>
              <a:defRPr/>
            </a:pPr>
            <a:r>
              <a:rPr kumimoji="0" lang="ar" sz="1600" b="1" i="0" u="none" strike="noStrike" kern="1200" cap="none" spc="0" normalizeH="0" baseline="0" dirty="0">
                <a:ln>
                  <a:noFill/>
                </a:ln>
                <a:solidFill>
                  <a:srgbClr val="0070C0"/>
                </a:solidFill>
                <a:effectLst/>
                <a:uLnTx/>
                <a:uFillTx/>
                <a:ea typeface="SimSun" panose="02010600030101010101" pitchFamily="2" charset="-122"/>
              </a:rPr>
              <a:t>سبب الحادث/النتيجة:</a:t>
            </a:r>
            <a:endParaRPr kumimoji="0" lang="ar" altLang="zh-CN" sz="1600" b="1" i="0" u="none" strike="noStrike" kern="1200" cap="none" spc="0" normalizeH="0" baseline="0" noProof="0" dirty="0">
              <a:ln>
                <a:noFill/>
              </a:ln>
              <a:solidFill>
                <a:prstClr val="black"/>
              </a:solidFill>
              <a:effectLst/>
              <a:uLnTx/>
              <a:uFillTx/>
              <a:ea typeface="SimSun" panose="02010600030101010101" pitchFamily="2" charset="-122"/>
            </a:endParaRP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u="none" baseline="0" dirty="0"/>
              <a:t>لم يراعي فريق العمل إجراءات السلامة أثناء العمل في "دائرة الخطر"، ولم تُطبق خطة الرفع الآمن أثناء تعليق الحمولة</a:t>
            </a:r>
            <a:r>
              <a:rPr lang="ar" sz="1200" b="0" i="0" u="none" baseline="0" dirty="0">
                <a:solidFill>
                  <a:prstClr val="black"/>
                </a:solidFill>
                <a:latin typeface="Calibri Light" panose="020F0302020204030204" pitchFamily="34" charset="0"/>
                <a:ea typeface="Calibri Light" panose="020F0302020204030204" pitchFamily="34" charset="0"/>
                <a:sym typeface="+mn-ea"/>
              </a:rPr>
              <a:t> </a:t>
            </a:r>
            <a:endParaRPr kumimoji="0" lang="ar" sz="1200" b="0" i="0" u="none" strike="noStrike" kern="1200" cap="none" spc="0" normalizeH="0" baseline="0" noProof="0" dirty="0">
              <a:ln>
                <a:noFill/>
              </a:ln>
              <a:solidFill>
                <a:prstClr val="black"/>
              </a:solidFill>
              <a:effectLst/>
              <a:uLnTx/>
              <a:uFillTx/>
              <a:ea typeface="+mn-ea"/>
              <a:sym typeface="+mn-ea"/>
            </a:endParaRP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mn-latin"/>
                <a:ea typeface="+mn-ea"/>
              </a:rPr>
              <a:t>ظل العامل أسفل الحمولة أثناء سحب ذراع إطلاق العجلة الخامسة، حيث تصور أنه من الآمن أن يظل في هذه الوضعية على أساس أن بعض الموظفين يرون أنه من المقبول القيام بذلك.</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mn-latin"/>
                <a:ea typeface="+mn-ea"/>
              </a:rPr>
              <a:t>عندما وقع حادث سابق غير متوقع في مكان آخر أثناء تحريك الرافعة المتنقلة </a:t>
            </a:r>
            <a:r>
              <a:rPr lang="ar" sz="1200" b="0" i="0" u="none" baseline="0" dirty="0">
                <a:solidFill>
                  <a:prstClr val="black"/>
                </a:solidFill>
              </a:rPr>
              <a:t> لم تُراعىي التغييرات الديناميكية التي تم اتخاذها حينها للتعامل مع الحادث</a:t>
            </a:r>
            <a:r>
              <a:rPr kumimoji="0" lang="ar" sz="1200" b="0" i="0" u="none" strike="noStrike" kern="1200" cap="none" spc="0" normalizeH="0" baseline="0" dirty="0">
                <a:ln>
                  <a:noFill/>
                </a:ln>
                <a:solidFill>
                  <a:prstClr val="black"/>
                </a:solidFill>
                <a:effectLst/>
                <a:uLnTx/>
                <a:uFillTx/>
                <a:latin typeface="+mn-latin"/>
                <a:ea typeface="+mn-ea"/>
              </a:rPr>
              <a:t> مسألة ترك فريق العمل دون مشرف (تنسيق طاقم العمل الأساسي)</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mn-latin"/>
                <a:ea typeface="+mn-ea"/>
              </a:rPr>
              <a:t>عند ملاحظة اتباع ممارسات غير آمنة، لم يتدخل أي من أفراد الفريق أو يطبق صلاحية إيقاف العمل.</a:t>
            </a:r>
          </a:p>
          <a:p>
            <a:pPr marR="0" lvl="0" algn="just" defTabSz="914400" rtl="1" eaLnBrk="1" fontAlgn="auto" latinLnBrk="0" hangingPunct="1">
              <a:lnSpc>
                <a:spcPct val="100000"/>
              </a:lnSpc>
              <a:spcBef>
                <a:spcPts val="0"/>
              </a:spcBef>
              <a:spcAft>
                <a:spcPts val="0"/>
              </a:spcAft>
              <a:buClrTx/>
              <a:buSzTx/>
              <a:tabLst/>
              <a:defRPr/>
            </a:pPr>
            <a:endParaRPr kumimoji="0" lang="ar" sz="1000" b="0" i="0" u="none" strike="noStrike" kern="1200" cap="none" spc="0" normalizeH="0" baseline="0" noProof="0" dirty="0">
              <a:ln>
                <a:noFill/>
              </a:ln>
              <a:solidFill>
                <a:prstClr val="black"/>
              </a:solidFill>
              <a:effectLst/>
              <a:uLnTx/>
              <a:uFillTx/>
              <a:ea typeface="+mn-ea"/>
            </a:endParaRPr>
          </a:p>
          <a:p>
            <a:pPr marL="114300" marR="0" lvl="0" indent="-114300" algn="just" defTabSz="914400" rtl="1" eaLnBrk="1" fontAlgn="auto" latinLnBrk="0" hangingPunct="1">
              <a:lnSpc>
                <a:spcPct val="100000"/>
              </a:lnSpc>
              <a:spcBef>
                <a:spcPts val="0"/>
              </a:spcBef>
              <a:spcAft>
                <a:spcPts val="600"/>
              </a:spcAft>
              <a:buClrTx/>
              <a:buSzTx/>
              <a:buFontTx/>
              <a:buNone/>
              <a:tabLst/>
              <a:defRPr/>
            </a:pPr>
            <a:r>
              <a:rPr kumimoji="0" lang="ar" sz="1600" b="1" i="0" u="none" strike="noStrike" kern="1200" cap="none" spc="0" normalizeH="0" baseline="0" dirty="0">
                <a:ln>
                  <a:noFill/>
                </a:ln>
                <a:solidFill>
                  <a:srgbClr val="0070C0"/>
                </a:solidFill>
                <a:effectLst/>
                <a:uLnTx/>
                <a:uFillTx/>
                <a:ea typeface="SimSun" panose="02010600030101010101" pitchFamily="2" charset="-122"/>
              </a:rPr>
              <a:t>الدروس المستفادة من هذا الحادث:</a:t>
            </a:r>
            <a:endParaRPr kumimoji="0" lang="ar" sz="1100" b="0" i="0" u="none" strike="noStrike" kern="1200" cap="none" spc="0" normalizeH="0" baseline="0" noProof="0" dirty="0">
              <a:ln>
                <a:noFill/>
              </a:ln>
              <a:solidFill>
                <a:prstClr val="black"/>
              </a:solidFill>
              <a:effectLst/>
              <a:uLnTx/>
              <a:uFillTx/>
              <a:ea typeface="+mn-ea"/>
            </a:endParaRP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ea typeface="+mn-ea"/>
              </a:rPr>
              <a:t>المشرفون:  اتباع إجراءات الإِشراف الفعال أثناء أنشطة التحميل والتفريغ.</a:t>
            </a: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ea typeface="+mn-ea"/>
              </a:rPr>
              <a:t>السائقون: يجب أن يتولى السائقون أنشطة توصيل الحمولة أو فصلها (SP2000v.5).</a:t>
            </a: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ea typeface="+mn-ea"/>
              </a:rPr>
              <a:t>السائقون: احرص على  استخدام "ذراع التمديد" (وتجنب الوقوف في دائرة الخطر ) من أجل تشغيل ذراع إطلاق العجلة الخامسة.</a:t>
            </a: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ea typeface="+mn-ea"/>
              </a:rPr>
              <a:t>السائقون: إذا لم يستجب ذراع إطلاق العجلة الخامسة للقفل، فتوقف على الفور وأبلغ عن الأمر.</a:t>
            </a: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ea typeface="+mn-ea"/>
              </a:rPr>
              <a:t>السائقون: تأكد من وجود جميع الموظفين خارج دائرة الخطر قبل توصيل الحمولة أو فصلها.</a:t>
            </a: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ea typeface="+mn-ea"/>
              </a:rPr>
              <a:t>جميع الموظفين: يُحظر اتباع أي طرق أخرى للتحميل / التفريغ خلاف الطرق المعتمدة دون الحصول على تصريح بذلك.</a:t>
            </a:r>
          </a:p>
        </p:txBody>
      </p:sp>
      <p:sp>
        <p:nvSpPr>
          <p:cNvPr id="13" name="Rectangle 8"/>
          <p:cNvSpPr>
            <a:spLocks noChangeArrowheads="1"/>
          </p:cNvSpPr>
          <p:nvPr/>
        </p:nvSpPr>
        <p:spPr bwMode="auto">
          <a:xfrm>
            <a:off x="455776" y="559339"/>
            <a:ext cx="11626955" cy="584775"/>
          </a:xfrm>
          <a:prstGeom prst="rect">
            <a:avLst/>
          </a:prstGeom>
          <a:noFill/>
          <a:ln w="9525">
            <a:noFill/>
            <a:miter lim="800000"/>
          </a:ln>
        </p:spPr>
        <p:txBody>
          <a:bodyPr wrap="square" anchor="t">
            <a:spAutoFit/>
          </a:bodyPr>
          <a:lstStyle/>
          <a:p>
            <a:pPr marL="114300" indent="-114300" algn="just" rtl="1">
              <a:defRPr/>
            </a:pPr>
            <a:r>
              <a:rPr kumimoji="0" lang="ar" sz="1600" b="1" i="0" u="none" strike="noStrike" kern="1200" cap="none" spc="0" normalizeH="0" baseline="0" dirty="0">
                <a:ln>
                  <a:noFill/>
                </a:ln>
                <a:solidFill>
                  <a:prstClr val="black"/>
                </a:solidFill>
                <a:effectLst/>
                <a:uLnTx/>
                <a:uFillTx/>
                <a:latin typeface="+mn-latin"/>
                <a:ea typeface="+mn-ea"/>
                <a:cs typeface="+mn-cs"/>
              </a:rPr>
              <a:t>التاريخ: </a:t>
            </a:r>
            <a:r>
              <a:rPr kumimoji="0" lang="ar" sz="1600" b="1" i="0" u="none" strike="noStrike" kern="1200" cap="none" spc="0" normalizeH="0" baseline="0" dirty="0">
                <a:ln>
                  <a:noFill/>
                </a:ln>
                <a:solidFill>
                  <a:srgbClr val="0000FF"/>
                </a:solidFill>
                <a:effectLst/>
                <a:uLnTx/>
                <a:uFillTx/>
                <a:latin typeface="+mn-latin"/>
                <a:ea typeface="+mn-ea"/>
                <a:cs typeface="+mn-cs"/>
              </a:rPr>
              <a:t>3</a:t>
            </a:r>
            <a:r>
              <a:rPr kumimoji="0" lang="ar" sz="1600" b="1" i="0" u="none" strike="noStrike" kern="1200" cap="none" spc="0" normalizeH="0" baseline="0" dirty="0">
                <a:ln>
                  <a:noFill/>
                </a:ln>
                <a:solidFill>
                  <a:srgbClr val="0000FF"/>
                </a:solidFill>
                <a:effectLst/>
                <a:uLnTx/>
                <a:uFillTx/>
                <a:latin typeface="+mn-latin"/>
                <a:ea typeface="+mn-ea"/>
                <a:cs typeface="+mn-cs"/>
                <a:sym typeface="+mn-ea"/>
              </a:rPr>
              <a:t>1/03/2024</a:t>
            </a:r>
            <a:r>
              <a:rPr lang="ar" sz="1600" b="1" dirty="0">
                <a:solidFill>
                  <a:srgbClr val="0000FF"/>
                </a:solidFill>
                <a:latin typeface="+mn-latin"/>
              </a:rPr>
              <a:t>   </a:t>
            </a:r>
            <a:r>
              <a:rPr kumimoji="0" lang="ar" sz="1600" b="1" i="0" u="none" strike="noStrike" kern="1200" cap="none" spc="0" normalizeH="0" baseline="0" dirty="0">
                <a:ln>
                  <a:noFill/>
                </a:ln>
                <a:solidFill>
                  <a:srgbClr val="0000FF"/>
                </a:solidFill>
                <a:effectLst/>
                <a:uLnTx/>
                <a:uFillTx/>
                <a:latin typeface="+mn-latin"/>
                <a:ea typeface="+mn-ea"/>
                <a:cs typeface="+mn-cs"/>
              </a:rPr>
              <a:t> </a:t>
            </a:r>
            <a:r>
              <a:rPr kumimoji="0" lang="ar" sz="1600" b="1" i="0" u="none" strike="noStrike" kern="1200" cap="none" spc="0" normalizeH="0" baseline="0" dirty="0">
                <a:ln>
                  <a:noFill/>
                </a:ln>
                <a:solidFill>
                  <a:prstClr val="black"/>
                </a:solidFill>
                <a:effectLst/>
                <a:uLnTx/>
                <a:uFillTx/>
                <a:latin typeface="+mn-latin"/>
                <a:ea typeface="+mn-ea"/>
                <a:cs typeface="+mn-cs"/>
              </a:rPr>
              <a:t>اسم الحادث: </a:t>
            </a:r>
            <a:r>
              <a:rPr lang="ar" sz="1600" b="1" dirty="0">
                <a:solidFill>
                  <a:srgbClr val="0000FF"/>
                </a:solidFill>
                <a:latin typeface="+mn-latin"/>
                <a:sym typeface="+mn-ea"/>
              </a:rPr>
              <a:t>حالة وفاة رقم01        </a:t>
            </a:r>
            <a:r>
              <a:rPr kumimoji="0" lang="ar" sz="1600" b="1" i="0" u="none" strike="noStrike" kern="1200" cap="none" spc="0" normalizeH="0" baseline="0" dirty="0">
                <a:ln>
                  <a:noFill/>
                </a:ln>
                <a:solidFill>
                  <a:prstClr val="black"/>
                </a:solidFill>
                <a:effectLst/>
                <a:uLnTx/>
                <a:uFillTx/>
                <a:latin typeface="+mn-latin"/>
                <a:ea typeface="+mn-ea"/>
                <a:cs typeface="+mn-cs"/>
              </a:rPr>
              <a:t>النمط: </a:t>
            </a:r>
            <a:r>
              <a:rPr kumimoji="0" lang="ar" sz="1600" b="1" i="0" u="none" strike="noStrike" kern="1200" cap="none" spc="0" normalizeH="0" baseline="0" dirty="0">
                <a:ln>
                  <a:noFill/>
                </a:ln>
                <a:solidFill>
                  <a:srgbClr val="0000FF"/>
                </a:solidFill>
                <a:effectLst/>
                <a:uLnTx/>
                <a:uFillTx/>
                <a:latin typeface="+mn-latin"/>
                <a:ea typeface="+mn-ea"/>
                <a:cs typeface="+mn-cs"/>
              </a:rPr>
              <a:t>حادث اصطدام</a:t>
            </a:r>
            <a:r>
              <a:rPr lang="ar" sz="1600" b="1" dirty="0">
                <a:solidFill>
                  <a:srgbClr val="0000FF"/>
                </a:solidFill>
                <a:latin typeface="+mn-latin"/>
              </a:rPr>
              <a:t> </a:t>
            </a:r>
            <a:r>
              <a:rPr lang="ar" sz="1600" b="1" dirty="0">
                <a:solidFill>
                  <a:srgbClr val="4472C4"/>
                </a:solidFill>
                <a:latin typeface="+mn-latin"/>
              </a:rPr>
              <a:t>         </a:t>
            </a:r>
            <a:r>
              <a:rPr kumimoji="0" lang="ar" sz="1600" b="1" i="0" u="none" strike="noStrike" kern="1200" cap="none" spc="0" normalizeH="0" baseline="0" dirty="0">
                <a:ln>
                  <a:noFill/>
                </a:ln>
                <a:solidFill>
                  <a:prstClr val="black"/>
                </a:solidFill>
                <a:effectLst/>
                <a:uLnTx/>
                <a:uFillTx/>
                <a:latin typeface="+mn-latin"/>
                <a:ea typeface="+mn-ea"/>
                <a:cs typeface="+mn-cs"/>
              </a:rPr>
              <a:t> الخطورة المحتملة: </a:t>
            </a:r>
            <a:r>
              <a:rPr kumimoji="0" lang="ar" sz="1600" b="1" i="0" u="none" strike="noStrike" kern="1200" cap="none" spc="0" normalizeH="0" baseline="0" dirty="0">
                <a:ln>
                  <a:noFill/>
                </a:ln>
                <a:solidFill>
                  <a:srgbClr val="0000FF"/>
                </a:solidFill>
                <a:effectLst/>
                <a:uLnTx/>
                <a:uFillTx/>
                <a:latin typeface="+mn-latin"/>
                <a:ea typeface="+mn-ea"/>
                <a:cs typeface="+mn-cs"/>
              </a:rPr>
              <a:t>إصابة شديدة للأشخاص</a:t>
            </a:r>
            <a:r>
              <a:rPr lang="ar" sz="1600" b="1" dirty="0">
                <a:solidFill>
                  <a:srgbClr val="0000FF"/>
                </a:solidFill>
                <a:latin typeface="+mn-latin"/>
              </a:rPr>
              <a:t>                 </a:t>
            </a:r>
            <a:r>
              <a:rPr kumimoji="0" lang="ar" sz="1600" b="1" i="0" u="none" strike="noStrike" kern="1200" cap="none" spc="0" normalizeH="0" baseline="0" dirty="0">
                <a:ln>
                  <a:noFill/>
                </a:ln>
                <a:solidFill>
                  <a:srgbClr val="0000FF"/>
                </a:solidFill>
                <a:effectLst/>
                <a:uLnTx/>
                <a:uFillTx/>
                <a:latin typeface="+mn-latin"/>
                <a:ea typeface="+mn-ea"/>
                <a:cs typeface="+mn-cs"/>
              </a:rPr>
              <a:t> (C4P)</a:t>
            </a:r>
            <a:r>
              <a:rPr kumimoji="0" lang="ar" sz="1600" b="1" i="0" u="none" strike="noStrike" kern="1200" cap="none" spc="0" normalizeH="0" baseline="0" dirty="0">
                <a:ln>
                  <a:noFill/>
                </a:ln>
                <a:solidFill>
                  <a:prstClr val="black"/>
                </a:solidFill>
                <a:effectLst/>
                <a:uLnTx/>
                <a:uFillTx/>
                <a:latin typeface="+mn-latin"/>
                <a:ea typeface="+mn-ea"/>
                <a:cs typeface="+mn-cs"/>
              </a:rPr>
              <a:t>النشاط:</a:t>
            </a:r>
            <a:r>
              <a:rPr kumimoji="0" lang="ar" sz="1600" b="0" i="0" u="none" strike="noStrike" kern="1200" cap="none" spc="0" normalizeH="0" baseline="0" dirty="0">
                <a:ln>
                  <a:noFill/>
                </a:ln>
                <a:solidFill>
                  <a:srgbClr val="4472C4"/>
                </a:solidFill>
                <a:effectLst/>
                <a:uLnTx/>
                <a:uFillTx/>
                <a:latin typeface="+mn-latin"/>
                <a:ea typeface="+mn-ea"/>
                <a:cs typeface="+mn-cs"/>
              </a:rPr>
              <a:t> </a:t>
            </a:r>
            <a:r>
              <a:rPr kumimoji="0" lang="ar" sz="1600" b="1" i="0" u="none" strike="noStrike" kern="1200" cap="none" spc="0" normalizeH="0" baseline="0" dirty="0">
                <a:ln>
                  <a:noFill/>
                </a:ln>
                <a:solidFill>
                  <a:srgbClr val="0000FF"/>
                </a:solidFill>
                <a:effectLst/>
                <a:uLnTx/>
                <a:uFillTx/>
                <a:latin typeface="+mn-latin"/>
                <a:ea typeface="+mn-ea"/>
                <a:cs typeface="+mn-cs"/>
              </a:rPr>
              <a:t>تحريك رافعة متنقلة</a:t>
            </a:r>
          </a:p>
        </p:txBody>
      </p:sp>
      <p:sp>
        <p:nvSpPr>
          <p:cNvPr id="14" name="Rectangle 13"/>
          <p:cNvSpPr/>
          <p:nvPr/>
        </p:nvSpPr>
        <p:spPr>
          <a:xfrm>
            <a:off x="416362" y="984640"/>
            <a:ext cx="6814756" cy="400110"/>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2000" b="1" i="0" u="none" strike="noStrike" kern="1200" cap="none" spc="0" normalizeH="0" baseline="0">
                <a:ln>
                  <a:noFill/>
                </a:ln>
                <a:solidFill>
                  <a:srgbClr val="0D38B3"/>
                </a:solidFill>
                <a:effectLst/>
                <a:uLnTx/>
                <a:uFillTx/>
                <a:ea typeface="+mn-ea"/>
                <a:cs typeface="Arial" panose="020B0604020202020204" pitchFamily="34" charset="0"/>
              </a:rPr>
              <a:t>الجمهور المستهدف: </a:t>
            </a:r>
            <a:r>
              <a:rPr kumimoji="0" lang="ar" sz="1800" b="1" i="0" u="none" strike="noStrike" kern="1200" cap="none" spc="0" normalizeH="0" baseline="0">
                <a:ln>
                  <a:noFill/>
                </a:ln>
                <a:solidFill>
                  <a:srgbClr val="FF0000"/>
                </a:solidFill>
                <a:effectLst/>
                <a:uLnTx/>
                <a:uFillTx/>
                <a:latin typeface="+mn-latin"/>
                <a:ea typeface="+mn-ea"/>
                <a:cs typeface="+mn-cs"/>
              </a:rPr>
              <a:t>موظفو الخدمات اللوجستية والتشغيل والتشييد والحفر </a:t>
            </a:r>
            <a:endParaRPr kumimoji="0" lang="ar" sz="1800" b="1" i="0" u="none" strike="noStrike" kern="1200" cap="none" spc="0" normalizeH="0" baseline="0" noProof="0" dirty="0">
              <a:ln>
                <a:noFill/>
              </a:ln>
              <a:solidFill>
                <a:srgbClr val="FF0000"/>
              </a:solidFill>
              <a:effectLst/>
              <a:uLnTx/>
              <a:uFillTx/>
              <a:ea typeface="+mn-ea"/>
              <a:cs typeface="Calibri" panose="020F0502020204030204" pitchFamily="34" charset="0"/>
            </a:endParaRPr>
          </a:p>
        </p:txBody>
      </p:sp>
      <p:sp>
        <p:nvSpPr>
          <p:cNvPr id="15" name="Title 1"/>
          <p:cNvSpPr txBox="1"/>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 sz="3600" b="1" i="0" u="none" strike="noStrike" kern="1200" cap="none" spc="0" normalizeH="0" baseline="0">
                <a:ln>
                  <a:noFill/>
                </a:ln>
                <a:solidFill>
                  <a:srgbClr val="00B050"/>
                </a:solidFill>
                <a:effectLst/>
                <a:uLnTx/>
                <a:uFillTx/>
                <a:latin typeface="+mn-lt"/>
                <a:ea typeface="Tahoma" panose="020B0604030504040204" pitchFamily="34" charset="0"/>
                <a:cs typeface="Tahoma" panose="020B0604030504040204" pitchFamily="34" charset="0"/>
              </a:rPr>
              <a:t>تنبيه السلامة الثاني لشركة تنمية نفط عُمان</a:t>
            </a:r>
            <a:r>
              <a:rPr kumimoji="0" lang="ar"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mn-lt"/>
                <a:ea typeface="Tahoma" panose="020B0604030504040204" pitchFamily="34" charset="0"/>
                <a:cs typeface="Tahoma" panose="020B0604030504040204" pitchFamily="34" charset="0"/>
              </a:rPr>
              <a:t>     </a:t>
            </a:r>
          </a:p>
        </p:txBody>
      </p:sp>
      <p:sp>
        <p:nvSpPr>
          <p:cNvPr id="2" name="TextBox 1"/>
          <p:cNvSpPr txBox="1"/>
          <p:nvPr/>
        </p:nvSpPr>
        <p:spPr>
          <a:xfrm>
            <a:off x="529392" y="6379414"/>
            <a:ext cx="7948138" cy="338554"/>
          </a:xfrm>
          <a:prstGeom prst="rect">
            <a:avLst/>
          </a:prstGeom>
          <a:solidFill>
            <a:schemeClr val="accent1"/>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a:ln>
                  <a:noFill/>
                </a:ln>
                <a:solidFill>
                  <a:prstClr val="white"/>
                </a:solidFill>
                <a:effectLst/>
                <a:uLnTx/>
                <a:uFillTx/>
                <a:ea typeface="+mn-ea"/>
                <a:cs typeface="Arial" panose="020B0604020202020204" pitchFamily="34" charset="0"/>
                <a:sym typeface="+mn-ea"/>
              </a:rPr>
              <a:t>ابتعد عن دائرة الخطر أثناء أنشطة التوصيل/الفصل </a:t>
            </a:r>
            <a:endParaRPr kumimoji="0" lang="ar" sz="1600" b="1" i="0" u="none" strike="noStrike" kern="1200" cap="none" spc="0" normalizeH="0" baseline="0" noProof="0" dirty="0">
              <a:ln>
                <a:noFill/>
              </a:ln>
              <a:solidFill>
                <a:prstClr val="white"/>
              </a:solidFill>
              <a:effectLst/>
              <a:uLnTx/>
              <a:uFillTx/>
              <a:ea typeface="MS PGothic" panose="020B0600070205080204" pitchFamily="34" charset="-128"/>
              <a:cs typeface="+mn-cs"/>
            </a:endParaRPr>
          </a:p>
        </p:txBody>
      </p:sp>
      <p:pic>
        <p:nvPicPr>
          <p:cNvPr id="5" name="Picture 2">
            <a:extLst>
              <a:ext uri="{FF2B5EF4-FFF2-40B4-BE49-F238E27FC236}">
                <a16:creationId xmlns:a16="http://schemas.microsoft.com/office/drawing/2014/main" id="{DFAD66D8-6118-A92C-072E-7D4A5822A72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89290" y="3073797"/>
            <a:ext cx="454025" cy="481012"/>
          </a:xfrm>
          <a:prstGeom prst="rect">
            <a:avLst/>
          </a:prstGeom>
          <a:noFill/>
          <a:ln w="9525">
            <a:noFill/>
            <a:miter lim="800000"/>
            <a:headEnd/>
            <a:tailEnd/>
          </a:ln>
        </p:spPr>
      </p:pic>
      <p:pic>
        <p:nvPicPr>
          <p:cNvPr id="10" name="Picture 9">
            <a:extLst>
              <a:ext uri="{FF2B5EF4-FFF2-40B4-BE49-F238E27FC236}">
                <a16:creationId xmlns:a16="http://schemas.microsoft.com/office/drawing/2014/main" id="{C9FE08B7-9452-0DAA-3882-899D8DEEBBA9}"/>
              </a:ext>
            </a:extLst>
          </p:cNvPr>
          <p:cNvPicPr>
            <a:picLocks noChangeAspect="1"/>
          </p:cNvPicPr>
          <p:nvPr/>
        </p:nvPicPr>
        <p:blipFill>
          <a:blip r:embed="rId6"/>
          <a:stretch>
            <a:fillRect/>
          </a:stretch>
        </p:blipFill>
        <p:spPr>
          <a:xfrm>
            <a:off x="11013160" y="5075209"/>
            <a:ext cx="740885" cy="585267"/>
          </a:xfrm>
          <a:prstGeom prst="rect">
            <a:avLst/>
          </a:prstGeom>
        </p:spPr>
      </p:pic>
      <p:sp>
        <p:nvSpPr>
          <p:cNvPr id="6" name="TextBox 5">
            <a:extLst>
              <a:ext uri="{FF2B5EF4-FFF2-40B4-BE49-F238E27FC236}">
                <a16:creationId xmlns:a16="http://schemas.microsoft.com/office/drawing/2014/main" id="{8FAB657E-64E6-CBBA-5783-405069346E5B}"/>
              </a:ext>
            </a:extLst>
          </p:cNvPr>
          <p:cNvSpPr txBox="1"/>
          <p:nvPr/>
        </p:nvSpPr>
        <p:spPr>
          <a:xfrm>
            <a:off x="2194559" y="1427952"/>
            <a:ext cx="4502332"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 sz="2000" b="1" i="0" u="none" strike="noStrike" kern="1200" cap="none" spc="0" normalizeH="0" baseline="0">
                <a:ln>
                  <a:noFill/>
                </a:ln>
                <a:solidFill>
                  <a:srgbClr val="0070C0"/>
                </a:solidFill>
                <a:effectLst/>
                <a:uLnTx/>
                <a:uFillTx/>
                <a:latin typeface="+mn-latin"/>
                <a:ea typeface="+mn-ea"/>
                <a:cs typeface="+mn-cs"/>
              </a:rPr>
              <a:t>حادث وفاة أثناء تفريغ خزان السولار </a:t>
            </a:r>
            <a:endParaRPr kumimoji="0" lang="ar" sz="2000" b="0" i="0" u="none" strike="noStrike" kern="1200" cap="none" spc="0" normalizeH="0" baseline="0" noProof="0" dirty="0">
              <a:ln>
                <a:noFill/>
              </a:ln>
              <a:solidFill>
                <a:srgbClr val="0070C0"/>
              </a:solidFill>
              <a:effectLst/>
              <a:uLnTx/>
              <a:uFillTx/>
              <a:ea typeface="+mn-ea"/>
              <a:cs typeface="+mn-cs"/>
            </a:endParaRPr>
          </a:p>
        </p:txBody>
      </p:sp>
      <p:cxnSp>
        <p:nvCxnSpPr>
          <p:cNvPr id="8" name="Straight Arrow Connector 7">
            <a:extLst>
              <a:ext uri="{FF2B5EF4-FFF2-40B4-BE49-F238E27FC236}">
                <a16:creationId xmlns:a16="http://schemas.microsoft.com/office/drawing/2014/main" id="{43EC2414-D697-8B3D-A470-E91F4BF6E3DE}"/>
              </a:ext>
            </a:extLst>
          </p:cNvPr>
          <p:cNvCxnSpPr>
            <a:cxnSpLocks/>
            <a:stCxn id="3" idx="2"/>
          </p:cNvCxnSpPr>
          <p:nvPr/>
        </p:nvCxnSpPr>
        <p:spPr>
          <a:xfrm>
            <a:off x="9675838" y="4139518"/>
            <a:ext cx="783156" cy="72959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722E6B0-A848-EF56-1C58-F11B1A2BB6F1}"/>
              </a:ext>
            </a:extLst>
          </p:cNvPr>
          <p:cNvSpPr/>
          <p:nvPr/>
        </p:nvSpPr>
        <p:spPr>
          <a:xfrm>
            <a:off x="8734697" y="3739408"/>
            <a:ext cx="1882282" cy="4001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OM" sz="1000" dirty="0">
                <a:solidFill>
                  <a:schemeClr val="tx1"/>
                </a:solidFill>
              </a:rPr>
              <a:t>سحب</a:t>
            </a:r>
            <a:r>
              <a:rPr lang="ar" sz="1000" b="0" i="0" u="none" baseline="0" dirty="0">
                <a:solidFill>
                  <a:schemeClr val="tx1"/>
                </a:solidFill>
              </a:rPr>
              <a:t> ذراع إطلاق العجلة الخامسة باستخدام ذراع تمديد </a:t>
            </a:r>
          </a:p>
        </p:txBody>
      </p:sp>
      <p:cxnSp>
        <p:nvCxnSpPr>
          <p:cNvPr id="11" name="Straight Arrow Connector 10">
            <a:extLst>
              <a:ext uri="{FF2B5EF4-FFF2-40B4-BE49-F238E27FC236}">
                <a16:creationId xmlns:a16="http://schemas.microsoft.com/office/drawing/2014/main" id="{E8B4D5C6-A423-B9AC-9203-3D2FE38E15A9}"/>
              </a:ext>
            </a:extLst>
          </p:cNvPr>
          <p:cNvCxnSpPr>
            <a:cxnSpLocks/>
            <a:stCxn id="16" idx="2"/>
          </p:cNvCxnSpPr>
          <p:nvPr/>
        </p:nvCxnSpPr>
        <p:spPr>
          <a:xfrm>
            <a:off x="9651272" y="1653202"/>
            <a:ext cx="1732330" cy="49865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rusty metal object with a handle&#10;&#10;Description automatically generated with medium confidence">
            <a:extLst>
              <a:ext uri="{FF2B5EF4-FFF2-40B4-BE49-F238E27FC236}">
                <a16:creationId xmlns:a16="http://schemas.microsoft.com/office/drawing/2014/main" id="{156509A5-BD69-C516-2424-1A561280E28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765173" y="2495841"/>
            <a:ext cx="587834" cy="1045039"/>
          </a:xfrm>
          <a:prstGeom prst="rect">
            <a:avLst/>
          </a:prstGeom>
          <a:ln w="19050">
            <a:solidFill>
              <a:schemeClr val="accent6">
                <a:lumMod val="20000"/>
                <a:lumOff val="80000"/>
              </a:schemeClr>
            </a:solidFill>
          </a:ln>
        </p:spPr>
      </p:pic>
      <p:cxnSp>
        <p:nvCxnSpPr>
          <p:cNvPr id="22" name="Straight Arrow Connector 21">
            <a:extLst>
              <a:ext uri="{FF2B5EF4-FFF2-40B4-BE49-F238E27FC236}">
                <a16:creationId xmlns:a16="http://schemas.microsoft.com/office/drawing/2014/main" id="{C801A528-0A91-BAD9-DF5D-FC0CF913BE67}"/>
              </a:ext>
            </a:extLst>
          </p:cNvPr>
          <p:cNvCxnSpPr>
            <a:cxnSpLocks/>
            <a:stCxn id="16" idx="2"/>
          </p:cNvCxnSpPr>
          <p:nvPr/>
        </p:nvCxnSpPr>
        <p:spPr>
          <a:xfrm flipH="1">
            <a:off x="9144000" y="1653202"/>
            <a:ext cx="507272" cy="150677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BF6299C-7930-257B-1D6D-B3131D2B5EF9}"/>
              </a:ext>
            </a:extLst>
          </p:cNvPr>
          <p:cNvSpPr/>
          <p:nvPr/>
        </p:nvSpPr>
        <p:spPr>
          <a:xfrm>
            <a:off x="8765172" y="1253092"/>
            <a:ext cx="1772199" cy="4001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 sz="1000" b="0" i="0" u="none" baseline="0">
                <a:solidFill>
                  <a:schemeClr val="tx1"/>
                </a:solidFill>
              </a:rPr>
              <a:t>سحب ذراع إطلاق العجلة الخامسة يدويًا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870" y="-6892"/>
            <a:ext cx="12011130" cy="453582"/>
          </a:xfrm>
          <a:solidFill>
            <a:srgbClr val="FFC91D"/>
          </a:solidFill>
        </p:spPr>
        <p:txBody>
          <a:bodyPr>
            <a:normAutofit/>
          </a:bodyPr>
          <a:lstStyle/>
          <a:p>
            <a:pPr algn="ctr" rtl="1"/>
            <a:r>
              <a:rPr lang="ar-OM" sz="2200" b="1" dirty="0">
                <a:solidFill>
                  <a:srgbClr val="00B050"/>
                </a:solidFill>
                <a:ea typeface="MS PGothic" panose="020B0600070205080204" pitchFamily="34" charset="-128"/>
              </a:rPr>
              <a:t>التدقيق الذاتي للإدارة</a:t>
            </a:r>
            <a:endParaRPr lang="ar" dirty="0"/>
          </a:p>
        </p:txBody>
      </p:sp>
      <p:sp>
        <p:nvSpPr>
          <p:cNvPr id="6" name="Rectangle 5"/>
          <p:cNvSpPr/>
          <p:nvPr/>
        </p:nvSpPr>
        <p:spPr>
          <a:xfrm>
            <a:off x="455776" y="1062433"/>
            <a:ext cx="10217304" cy="523220"/>
          </a:xfrm>
          <a:prstGeom prst="rect">
            <a:avLst/>
          </a:prstGeom>
        </p:spPr>
        <p:txBody>
          <a:bodyPr wrap="square">
            <a:spAutoFit/>
          </a:bodyPr>
          <a:lstStyle/>
          <a:p>
            <a:pPr marR="0" lvl="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mn-ea"/>
                <a:cs typeface="+mn-cs"/>
              </a:rPr>
              <a:t>للاستفادة من هذا الحادث وضمان إجراء التحسينات باستمرار، يجب على جميع المديرين المتعاقدين مراجعة إدارة مخاطر الصحة والسلامة والبيئة ذات الصلة بعملهم مقابل الأسئلة المطروحة أدناه        </a:t>
            </a:r>
          </a:p>
        </p:txBody>
      </p:sp>
      <p:sp>
        <p:nvSpPr>
          <p:cNvPr id="7" name="Rectangle 6"/>
          <p:cNvSpPr/>
          <p:nvPr/>
        </p:nvSpPr>
        <p:spPr>
          <a:xfrm>
            <a:off x="455776" y="1863361"/>
            <a:ext cx="10928195" cy="4149854"/>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ea typeface="+mn-ea"/>
              </a:rPr>
              <a:t>ينبغي تأكيد ما يلي:</a:t>
            </a:r>
            <a:endParaRPr kumimoji="0" lang="ar" sz="1800" b="0" i="0" u="none" strike="noStrike" kern="1200" cap="none" spc="0" normalizeH="0" baseline="0" noProof="0" dirty="0">
              <a:ln>
                <a:noFill/>
              </a:ln>
              <a:solidFill>
                <a:prstClr val="black"/>
              </a:solidFill>
              <a:effectLst/>
              <a:uLnTx/>
              <a:uFillTx/>
              <a:ea typeface="+mn-ea"/>
            </a:endParaRP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0000"/>
              </a:solidFill>
              <a:effectLst/>
              <a:uLnTx/>
              <a:uFillTx/>
              <a:ea typeface="+mn-ea"/>
            </a:endParaRPr>
          </a:p>
          <a:p>
            <a:pPr marL="342900" marR="0" lvl="0" indent="-342900" algn="r" defTabSz="914400" rtl="1" eaLnBrk="1" fontAlgn="auto" latinLnBrk="0" hangingPunct="1">
              <a:lnSpc>
                <a:spcPct val="100000"/>
              </a:lnSpc>
              <a:spcBef>
                <a:spcPts val="4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كيف تحرص على إبلاغ فريق العمل بأي تغييرات قد تطرأ بشكلٍ غير متوقع على أعمال تحريك الرافعات المتنقلة؟ وكيف يمكنك أن تتأكد من فهمهم لها؟</a:t>
            </a:r>
          </a:p>
          <a:p>
            <a:pPr marL="342900" marR="0" lvl="0" indent="-342900" algn="r" defTabSz="914400" rtl="1" eaLnBrk="1" fontAlgn="auto" latinLnBrk="0" hangingPunct="1">
              <a:lnSpc>
                <a:spcPct val="100000"/>
              </a:lnSpc>
              <a:spcBef>
                <a:spcPts val="4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كيف تحرص على توفير أكثر من مشرف لضمان سلامة العمل في الحالات التي تستدعي عمل فريقك في أماكن مختلفة؟</a:t>
            </a:r>
          </a:p>
          <a:p>
            <a:pPr marL="342900" marR="0" lvl="0" indent="-342900" algn="r" defTabSz="914400" rtl="1" eaLnBrk="1" fontAlgn="auto" latinLnBrk="0" hangingPunct="1">
              <a:lnSpc>
                <a:spcPct val="100000"/>
              </a:lnSpc>
              <a:spcBef>
                <a:spcPts val="4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هل تحرص على تضمين  أنشطة تحريك الرافعة المتنقلة في سجل الأنشطة التي لا تخضع لإشرافك / إدارتك؟</a:t>
            </a:r>
          </a:p>
          <a:p>
            <a:pPr marL="342900" marR="0" lvl="0" indent="-342900" algn="r" defTabSz="914400" rtl="1" eaLnBrk="1" fontAlgn="auto" latinLnBrk="0" hangingPunct="1">
              <a:lnSpc>
                <a:spcPct val="100000"/>
              </a:lnSpc>
              <a:spcBef>
                <a:spcPts val="4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هل تطبق إجراءات بشأن تحديد الحمولات التي تتطلب خطط رفع معينة؟  إذا كانت الإجابة "نعم"، فكيف تتأكد من معرفة زملاء العمل بهذه المتطلبات؟ </a:t>
            </a:r>
          </a:p>
          <a:p>
            <a:pPr marL="342900" marR="0" lvl="0" indent="-342900" algn="r" defTabSz="914400" rtl="1" eaLnBrk="1" fontAlgn="auto" latinLnBrk="0" hangingPunct="1">
              <a:lnSpc>
                <a:spcPct val="100000"/>
              </a:lnSpc>
              <a:spcBef>
                <a:spcPts val="4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هل تتأكد أن أنشطة توصيل / فصل العجلة الخامسة تقع ضمن مسؤوليات السائق؟</a:t>
            </a:r>
          </a:p>
          <a:p>
            <a:pPr marL="342900" marR="0" lvl="0" indent="-342900" algn="r" defTabSz="914400" rtl="1" eaLnBrk="1" fontAlgn="auto" latinLnBrk="0" hangingPunct="1">
              <a:lnSpc>
                <a:spcPct val="100000"/>
              </a:lnSpc>
              <a:spcBef>
                <a:spcPts val="6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هل تتأكد من توافر </a:t>
            </a:r>
            <a:r>
              <a:rPr kumimoji="0" lang="ar" sz="1600" b="0" i="0" u="none" strike="noStrike" kern="1200" cap="none" spc="0" normalizeH="0" baseline="0" dirty="0">
                <a:ln>
                  <a:noFill/>
                </a:ln>
                <a:solidFill>
                  <a:prstClr val="black"/>
                </a:solidFill>
                <a:effectLst/>
                <a:uLnTx/>
                <a:uFillTx/>
                <a:ea typeface="+mn-ea"/>
              </a:rPr>
              <a:t>"ذراع تمديد" لتشغيل ذراع إطلاق العجلة الخامسة في كل قاطرة رئيسية؟ وهل تتأكد من استخدامها عند الحاجة؟</a:t>
            </a:r>
          </a:p>
          <a:p>
            <a:pPr marL="342900" marR="0" lvl="0" indent="-342900" algn="r" defTabSz="914400" rtl="1" eaLnBrk="1" fontAlgn="auto" latinLnBrk="0" hangingPunct="1">
              <a:lnSpc>
                <a:spcPct val="100000"/>
              </a:lnSpc>
              <a:spcBef>
                <a:spcPts val="60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ea typeface="+mn-ea"/>
                <a:sym typeface="Wingdings" pitchFamily="2" charset="2"/>
              </a:rPr>
              <a:t>هل تحرص على مراقبة أنشطة تحريك الرافعة المتنقلة باعتبار ذلك جزءًا من مسؤوليات التدقيق من المستوى الثاني / الثالث التي تتحملها؟</a:t>
            </a:r>
            <a:endParaRPr kumimoji="0" lang="ar" sz="1600" b="0" i="0" u="none" strike="noStrike" kern="1200" cap="none" spc="0" normalizeH="0" baseline="0" noProof="0" dirty="0">
              <a:ln>
                <a:noFill/>
              </a:ln>
              <a:solidFill>
                <a:prstClr val="black"/>
              </a:solidFill>
              <a:effectLst/>
              <a:uLnTx/>
              <a:uFillTx/>
              <a:ea typeface="+mn-ea"/>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1" u="none" strike="noStrike" kern="1200" cap="none" spc="0" normalizeH="0" baseline="0" noProof="0" dirty="0">
              <a:ln>
                <a:noFill/>
              </a:ln>
              <a:solidFill>
                <a:prstClr val="black"/>
              </a:solidFill>
              <a:effectLst/>
              <a:uLnTx/>
              <a:uFillTx/>
              <a:latin typeface="Calibri" panose="020F0502020204030204"/>
              <a:ea typeface="+mn-ea"/>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0" u="none" strike="noStrike" kern="1200" cap="none" spc="0" normalizeH="0" baseline="0" noProof="0" dirty="0">
              <a:ln>
                <a:noFill/>
              </a:ln>
              <a:solidFill>
                <a:prstClr val="black"/>
              </a:solidFill>
              <a:effectLst/>
              <a:uLnTx/>
              <a:uFillTx/>
              <a:latin typeface="Book Antiqua" panose="02040602050305030304" pitchFamily="18" charset="0"/>
              <a:ea typeface="+mn-ea"/>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1" u="none" strike="noStrike" kern="1200" cap="none" spc="0" normalizeH="0" baseline="0" dirty="0">
                <a:ln>
                  <a:noFill/>
                </a:ln>
                <a:solidFill>
                  <a:srgbClr val="4472C4"/>
                </a:solidFill>
                <a:effectLst/>
                <a:uLnTx/>
                <a:uFillTx/>
                <a:latin typeface="Calibri" panose="020F0502020204030204" pitchFamily="34" charset="0"/>
                <a:ea typeface="+mn-ea"/>
                <a:sym typeface="Wingdings" panose="05000000000000000000" pitchFamily="2" charset="2"/>
              </a:rPr>
              <a:t>* إذا كانت الإجابة لا على أي من الأسئلة المذكورة أعلاه، فيُرجى الحرص على اتخاذ الإجراءات اللازمة لمعالجة هذا الأمر</a:t>
            </a:r>
            <a:endParaRPr kumimoji="0" lang="ar" sz="1100" b="0" i="0" u="none" strike="noStrike" kern="1200" cap="none" spc="0" normalizeH="0" baseline="0" noProof="0" dirty="0">
              <a:ln>
                <a:noFill/>
              </a:ln>
              <a:solidFill>
                <a:srgbClr val="4472C4"/>
              </a:solidFill>
              <a:effectLst/>
              <a:uLnTx/>
              <a:uFillTx/>
              <a:latin typeface="Calibri" panose="020F0502020204030204" pitchFamily="34" charset="0"/>
              <a:ea typeface="+mn-ea"/>
              <a:sym typeface="Wingdings" panose="05000000000000000000" pitchFamily="2" charset="2"/>
            </a:endParaRPr>
          </a:p>
        </p:txBody>
      </p:sp>
      <p:sp>
        <p:nvSpPr>
          <p:cNvPr id="2" name="Rectangle 8">
            <a:extLst>
              <a:ext uri="{FF2B5EF4-FFF2-40B4-BE49-F238E27FC236}">
                <a16:creationId xmlns:a16="http://schemas.microsoft.com/office/drawing/2014/main" id="{9144E46F-11FC-52AD-9EE4-FBE36768DA53}"/>
              </a:ext>
            </a:extLst>
          </p:cNvPr>
          <p:cNvSpPr>
            <a:spLocks noChangeArrowheads="1"/>
          </p:cNvSpPr>
          <p:nvPr/>
        </p:nvSpPr>
        <p:spPr bwMode="auto">
          <a:xfrm>
            <a:off x="455776" y="559339"/>
            <a:ext cx="11626955" cy="584775"/>
          </a:xfrm>
          <a:prstGeom prst="rect">
            <a:avLst/>
          </a:prstGeom>
          <a:noFill/>
          <a:ln w="9525">
            <a:noFill/>
            <a:miter lim="800000"/>
          </a:ln>
        </p:spPr>
        <p:txBody>
          <a:bodyPr wrap="square" anchor="t">
            <a:spAutoFit/>
          </a:bodyPr>
          <a:lstStyle/>
          <a:p>
            <a:pPr marL="114300" indent="-114300" algn="just" rtl="1">
              <a:defRPr/>
            </a:pPr>
            <a:r>
              <a:rPr kumimoji="0" lang="ar" sz="1600" b="1" i="0" u="none" strike="noStrike" kern="1200" cap="none" spc="0" normalizeH="0" baseline="0" dirty="0">
                <a:ln>
                  <a:noFill/>
                </a:ln>
                <a:solidFill>
                  <a:prstClr val="black"/>
                </a:solidFill>
                <a:effectLst/>
                <a:uLnTx/>
                <a:uFillTx/>
                <a:latin typeface="+mn-latin"/>
                <a:ea typeface="+mn-ea"/>
                <a:cs typeface="+mn-cs"/>
              </a:rPr>
              <a:t>التاريخ: </a:t>
            </a:r>
            <a:r>
              <a:rPr kumimoji="0" lang="ar" sz="1600" b="1" i="0" u="none" strike="noStrike" kern="1200" cap="none" spc="0" normalizeH="0" baseline="0" dirty="0">
                <a:ln>
                  <a:noFill/>
                </a:ln>
                <a:solidFill>
                  <a:srgbClr val="0000FF"/>
                </a:solidFill>
                <a:effectLst/>
                <a:uLnTx/>
                <a:uFillTx/>
                <a:latin typeface="+mn-latin"/>
                <a:ea typeface="+mn-ea"/>
                <a:cs typeface="+mn-cs"/>
              </a:rPr>
              <a:t>3</a:t>
            </a:r>
            <a:r>
              <a:rPr kumimoji="0" lang="ar" sz="1600" b="1" i="0" u="none" strike="noStrike" kern="1200" cap="none" spc="0" normalizeH="0" baseline="0" dirty="0">
                <a:ln>
                  <a:noFill/>
                </a:ln>
                <a:solidFill>
                  <a:srgbClr val="0000FF"/>
                </a:solidFill>
                <a:effectLst/>
                <a:uLnTx/>
                <a:uFillTx/>
                <a:latin typeface="+mn-latin"/>
                <a:ea typeface="+mn-ea"/>
                <a:cs typeface="+mn-cs"/>
                <a:sym typeface="+mn-ea"/>
              </a:rPr>
              <a:t>1/03/2024</a:t>
            </a:r>
            <a:r>
              <a:rPr lang="ar" sz="1600" b="1" dirty="0">
                <a:solidFill>
                  <a:srgbClr val="0000FF"/>
                </a:solidFill>
                <a:latin typeface="+mn-latin"/>
              </a:rPr>
              <a:t>   </a:t>
            </a:r>
            <a:r>
              <a:rPr kumimoji="0" lang="ar" sz="1600" b="1" i="0" u="none" strike="noStrike" kern="1200" cap="none" spc="0" normalizeH="0" baseline="0" dirty="0">
                <a:ln>
                  <a:noFill/>
                </a:ln>
                <a:solidFill>
                  <a:srgbClr val="0000FF"/>
                </a:solidFill>
                <a:effectLst/>
                <a:uLnTx/>
                <a:uFillTx/>
                <a:latin typeface="+mn-latin"/>
                <a:ea typeface="+mn-ea"/>
                <a:cs typeface="+mn-cs"/>
              </a:rPr>
              <a:t> </a:t>
            </a:r>
            <a:r>
              <a:rPr kumimoji="0" lang="ar" sz="1600" b="1" i="0" u="none" strike="noStrike" kern="1200" cap="none" spc="0" normalizeH="0" baseline="0" dirty="0">
                <a:ln>
                  <a:noFill/>
                </a:ln>
                <a:solidFill>
                  <a:prstClr val="black"/>
                </a:solidFill>
                <a:effectLst/>
                <a:uLnTx/>
                <a:uFillTx/>
                <a:latin typeface="+mn-latin"/>
                <a:ea typeface="+mn-ea"/>
                <a:cs typeface="+mn-cs"/>
              </a:rPr>
              <a:t>اسم الحادث:</a:t>
            </a:r>
            <a:r>
              <a:rPr lang="ar" sz="1600" b="1" dirty="0">
                <a:solidFill>
                  <a:prstClr val="black"/>
                </a:solidFill>
                <a:latin typeface="+mn-latin"/>
              </a:rPr>
              <a:t> </a:t>
            </a:r>
            <a:r>
              <a:rPr lang="ar" sz="1600" b="1" dirty="0">
                <a:solidFill>
                  <a:srgbClr val="2E75B5"/>
                </a:solidFill>
                <a:latin typeface="+mn-latin"/>
                <a:sym typeface="+mn-ea"/>
              </a:rPr>
              <a:t>حالة وفاة </a:t>
            </a:r>
            <a:r>
              <a:rPr lang="ar" sz="1600" b="1" i="0" u="none" baseline="0" dirty="0">
                <a:solidFill>
                  <a:srgbClr val="2E75B5"/>
                </a:solidFill>
                <a:sym typeface="+mn-ea"/>
              </a:rPr>
              <a:t>رقم</a:t>
            </a:r>
            <a:r>
              <a:rPr kumimoji="0" lang="ar" sz="1600" b="1" i="0" u="none" strike="noStrike" kern="1200" cap="none" spc="0" normalizeH="0" baseline="0" dirty="0">
                <a:ln>
                  <a:noFill/>
                </a:ln>
                <a:solidFill>
                  <a:srgbClr val="2E75B5"/>
                </a:solidFill>
                <a:effectLst/>
                <a:uLnTx/>
                <a:uFillTx/>
                <a:latin typeface="+mn-latin"/>
                <a:ea typeface="+mn-ea"/>
                <a:cs typeface="+mn-cs"/>
                <a:sym typeface="+mn-ea"/>
              </a:rPr>
              <a:t>01</a:t>
            </a:r>
            <a:r>
              <a:rPr lang="ar" sz="1600" b="1" dirty="0">
                <a:solidFill>
                  <a:srgbClr val="2E75B5"/>
                </a:solidFill>
                <a:latin typeface="+mn-latin"/>
                <a:sym typeface="+mn-ea"/>
              </a:rPr>
              <a:t> </a:t>
            </a:r>
            <a:r>
              <a:rPr lang="ar" sz="1600" b="1" dirty="0">
                <a:solidFill>
                  <a:srgbClr val="0000FF"/>
                </a:solidFill>
                <a:latin typeface="+mn-latin"/>
                <a:sym typeface="+mn-ea"/>
              </a:rPr>
              <a:t>      </a:t>
            </a:r>
            <a:r>
              <a:rPr kumimoji="0" lang="ar" sz="1600" b="1" i="0" u="none" strike="noStrike" kern="1200" cap="none" spc="0" normalizeH="0" baseline="0" dirty="0">
                <a:ln>
                  <a:noFill/>
                </a:ln>
                <a:solidFill>
                  <a:srgbClr val="0000FF"/>
                </a:solidFill>
                <a:effectLst/>
                <a:uLnTx/>
                <a:uFillTx/>
                <a:latin typeface="+mn-latin"/>
                <a:ea typeface="+mn-ea"/>
                <a:cs typeface="+mn-cs"/>
                <a:sym typeface="+mn-ea"/>
              </a:rPr>
              <a:t> </a:t>
            </a:r>
            <a:r>
              <a:rPr kumimoji="0" lang="ar" sz="1600" b="1" i="0" u="none" strike="noStrike" kern="1200" cap="none" spc="0" normalizeH="0" baseline="0" dirty="0">
                <a:ln>
                  <a:noFill/>
                </a:ln>
                <a:solidFill>
                  <a:prstClr val="black"/>
                </a:solidFill>
                <a:effectLst/>
                <a:uLnTx/>
                <a:uFillTx/>
                <a:latin typeface="+mn-latin"/>
                <a:ea typeface="+mn-ea"/>
                <a:cs typeface="+mn-cs"/>
              </a:rPr>
              <a:t>النمط: </a:t>
            </a:r>
            <a:r>
              <a:rPr kumimoji="0" lang="ar" sz="1600" b="1" i="0" u="none" strike="noStrike" kern="1200" cap="none" spc="0" normalizeH="0" baseline="0" dirty="0">
                <a:ln>
                  <a:noFill/>
                </a:ln>
                <a:solidFill>
                  <a:srgbClr val="0000FF"/>
                </a:solidFill>
                <a:effectLst/>
                <a:uLnTx/>
                <a:uFillTx/>
                <a:latin typeface="+mn-latin"/>
                <a:ea typeface="+mn-ea"/>
                <a:cs typeface="+mn-cs"/>
              </a:rPr>
              <a:t>حادث اصطدام</a:t>
            </a:r>
            <a:r>
              <a:rPr lang="ar" sz="1600" b="1" dirty="0">
                <a:solidFill>
                  <a:srgbClr val="0000FF"/>
                </a:solidFill>
                <a:latin typeface="+mn-latin"/>
              </a:rPr>
              <a:t> </a:t>
            </a:r>
            <a:r>
              <a:rPr lang="ar" sz="1600" b="1" dirty="0">
                <a:solidFill>
                  <a:srgbClr val="4472C4"/>
                </a:solidFill>
                <a:latin typeface="+mn-latin"/>
              </a:rPr>
              <a:t>         </a:t>
            </a:r>
            <a:r>
              <a:rPr kumimoji="0" lang="ar" sz="1600" b="1" i="0" u="none" strike="noStrike" kern="1200" cap="none" spc="0" normalizeH="0" baseline="0" dirty="0">
                <a:ln>
                  <a:noFill/>
                </a:ln>
                <a:solidFill>
                  <a:prstClr val="black"/>
                </a:solidFill>
                <a:effectLst/>
                <a:uLnTx/>
                <a:uFillTx/>
                <a:latin typeface="+mn-latin"/>
                <a:ea typeface="+mn-ea"/>
                <a:cs typeface="+mn-cs"/>
              </a:rPr>
              <a:t> الخطورة المحتملة: </a:t>
            </a:r>
            <a:r>
              <a:rPr kumimoji="0" lang="ar" sz="1600" b="1" i="0" u="none" strike="noStrike" kern="1200" cap="none" spc="0" normalizeH="0" baseline="0" dirty="0">
                <a:ln>
                  <a:noFill/>
                </a:ln>
                <a:solidFill>
                  <a:srgbClr val="0000FF"/>
                </a:solidFill>
                <a:effectLst/>
                <a:uLnTx/>
                <a:uFillTx/>
                <a:latin typeface="+mn-latin"/>
                <a:ea typeface="+mn-ea"/>
                <a:cs typeface="+mn-cs"/>
              </a:rPr>
              <a:t>إصابة شديدة للأشخاص</a:t>
            </a:r>
            <a:r>
              <a:rPr lang="ar" sz="1600" b="1" dirty="0">
                <a:solidFill>
                  <a:srgbClr val="0000FF"/>
                </a:solidFill>
                <a:latin typeface="+mn-latin"/>
              </a:rPr>
              <a:t>                 </a:t>
            </a:r>
            <a:r>
              <a:rPr kumimoji="0" lang="ar" sz="1600" b="1" i="0" u="none" strike="noStrike" kern="1200" cap="none" spc="0" normalizeH="0" baseline="0" dirty="0">
                <a:ln>
                  <a:noFill/>
                </a:ln>
                <a:solidFill>
                  <a:srgbClr val="0000FF"/>
                </a:solidFill>
                <a:effectLst/>
                <a:uLnTx/>
                <a:uFillTx/>
                <a:latin typeface="+mn-latin"/>
                <a:ea typeface="+mn-ea"/>
                <a:cs typeface="+mn-cs"/>
              </a:rPr>
              <a:t> (C4P)</a:t>
            </a:r>
            <a:r>
              <a:rPr kumimoji="0" lang="ar" sz="1600" b="1" i="0" u="none" strike="noStrike" kern="1200" cap="none" spc="0" normalizeH="0" baseline="0" dirty="0">
                <a:ln>
                  <a:noFill/>
                </a:ln>
                <a:solidFill>
                  <a:prstClr val="black"/>
                </a:solidFill>
                <a:effectLst/>
                <a:uLnTx/>
                <a:uFillTx/>
                <a:latin typeface="+mn-latin"/>
                <a:ea typeface="+mn-ea"/>
                <a:cs typeface="+mn-cs"/>
              </a:rPr>
              <a:t>النشاط:</a:t>
            </a:r>
            <a:r>
              <a:rPr kumimoji="0" lang="ar" sz="1600" b="0" i="0" u="none" strike="noStrike" kern="1200" cap="none" spc="0" normalizeH="0" baseline="0" dirty="0">
                <a:ln>
                  <a:noFill/>
                </a:ln>
                <a:solidFill>
                  <a:srgbClr val="4472C4"/>
                </a:solidFill>
                <a:effectLst/>
                <a:uLnTx/>
                <a:uFillTx/>
                <a:latin typeface="+mn-latin"/>
                <a:ea typeface="+mn-ea"/>
                <a:cs typeface="+mn-cs"/>
              </a:rPr>
              <a:t> </a:t>
            </a:r>
            <a:r>
              <a:rPr kumimoji="0" lang="ar" sz="1600" b="1" i="0" u="none" strike="noStrike" kern="1200" cap="none" spc="0" normalizeH="0" baseline="0" dirty="0">
                <a:ln>
                  <a:noFill/>
                </a:ln>
                <a:solidFill>
                  <a:srgbClr val="0000FF"/>
                </a:solidFill>
                <a:effectLst/>
                <a:uLnTx/>
                <a:uFillTx/>
                <a:latin typeface="+mn-latin"/>
                <a:ea typeface="+mn-ea"/>
                <a:cs typeface="+mn-cs"/>
              </a:rPr>
              <a:t>تحريك رافعة متنقلة</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92869</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EDE76-B4C6-48C6-86CA-7460431260DA}">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FA05B090-E218-4623-81EB-1F05CCAB8B25}"/>
</file>

<file path=customXml/itemProps3.xml><?xml version="1.0" encoding="utf-8"?>
<ds:datastoreItem xmlns:ds="http://schemas.openxmlformats.org/officeDocument/2006/customXml" ds:itemID="{00481FE8-A6CC-4420-A02F-EC3A05F89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355</TotalTime>
  <Words>853</Words>
  <Application>Microsoft Office PowerPoint</Application>
  <PresentationFormat>Widescreen</PresentationFormat>
  <Paragraphs>61</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1_Office Theme</vt:lpstr>
      <vt:lpstr>PowerPoint Presentation</vt:lpstr>
      <vt:lpstr>التدقيق الذاتي للإدارة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Fat#01 LTI#06 Offloading of Diesel Tank AR</dc:title>
  <dc:creator>Rawahi, Ahmed MSE34</dc:creator>
  <cp:lastModifiedBy>Ladon Mohamed</cp:lastModifiedBy>
  <cp:revision>8</cp:revision>
  <dcterms:created xsi:type="dcterms:W3CDTF">2024-05-14T03:42:56Z</dcterms:created>
  <dcterms:modified xsi:type="dcterms:W3CDTF">2024-05-27T06:30:58Z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