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16776020" r:id="rId2"/>
    <p:sldId id="214748247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E7D68B-8F52-4BBC-9B01-F58BCFF0B527}" v="5" dt="2024-05-15T10:40:06.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59" autoAdjust="0"/>
    <p:restoredTop sz="94660"/>
  </p:normalViewPr>
  <p:slideViewPr>
    <p:cSldViewPr snapToGrid="0">
      <p:cViewPr varScale="1">
        <p:scale>
          <a:sx n="68" d="100"/>
          <a:sy n="68" d="100"/>
        </p:scale>
        <p:origin x="46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2.xml"/><Relationship Id="rId5" Type="http://schemas.openxmlformats.org/officeDocument/2006/relationships/presProps" Target="presProps.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F9B83-C4CE-4B1F-9A2C-74D1563E1323}" type="datetimeFigureOut">
              <a:rPr lang="en-US" smtClean="0"/>
              <a:t>23-May-24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5D3E5-9770-4172-BFC7-73AD3A948275}" type="slidenum">
              <a:rPr lang="en-US" smtClean="0"/>
              <a:t>‹#›</a:t>
            </a:fld>
            <a:endParaRPr lang="en-US"/>
          </a:p>
        </p:txBody>
      </p:sp>
    </p:spTree>
    <p:extLst>
      <p:ext uri="{BB962C8B-B14F-4D97-AF65-F5344CB8AC3E}">
        <p14:creationId xmlns:p14="http://schemas.microsoft.com/office/powerpoint/2010/main" val="1631783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ठेकेदारों या व्यक्तियों के नाम बताए बिना संक्षिप्त विवरण प्रदान किया जाना चाहिए।  आपको ये शामिल करना चाहिए कि, क्या हुआ, किसके साथ हुआ (कार्य शीर्षक के अनुसार) और उसके परिणामस्वरूप क्या चोटें आईं।  उससे ज़्यादा कुछ नहीं!</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जाँच के मुख्य निष्कर्षों पर प्रकाश डालने वाले चार से पाँच बुलेट पॉइंट्स।  याद रखें कि लक्षित व्यक्ति फ्रंट-लाइन स्टाफ हैं इसलिए इसे सरल शब्दों में इस तरह लिखा जाना चाहिए कि हर कोई इसे समझ सके।</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स्ट्रैप लाइन वह मुख्य स्थान होना चाहिए जिसके पार आप जाना चाहते हैं</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चित्र स्वतः व्याख्यात्मक होने चाहिए, यानि क्या गलत हुआ था (यदि आप उस स्थिति को फिर से उत्पन्न करते हैं तो कृपया यह सुनिश्चित करें कि आप लोगों को जोखिम में न डालें) और उसके नीचे यह कि वह कैसे किया जाना चाहिए।   </a:t>
            </a: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0000"/>
                </a:solidFill>
                <a:effectLst/>
                <a:uLnTx/>
                <a:uFillTx/>
                <a:latin typeface="Times New Roman" panose="02020603050405020304"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33CC"/>
                </a:solidFill>
                <a:effectLst/>
                <a:uLnTx/>
                <a:uFillTx/>
                <a:ea typeface="+mn-ea"/>
                <a:cs typeface="Calibri" panose="020F0502020204030204" pitchFamily="34" charset="0"/>
                <a:sym typeface="Wingdings" panose="05000000000000000000" pitchFamily="2" charset="2"/>
              </a:rPr>
              <a:t>दूसरों से यह पूछने के लिए सीमित प्रश्नों (उत्तर के रूप में केवल ‘हाँ’ या ‘नहीं’) की सूची बनाएं कि क्या प्रबंधन या HSE-MS की विफलताओं या जाँच में पहचानी गई कमियों के आधार पर उनकी भी समान समस्याएं हैं। </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33CC"/>
                </a:solidFill>
                <a:effectLst/>
                <a:uLnTx/>
                <a:uFillTx/>
                <a:ea typeface="+mn-ea"/>
                <a:cs typeface="Calibri" panose="020F0502020204030204" pitchFamily="34" charset="0"/>
                <a:sym typeface="Wingdings" panose="05000000000000000000" pitchFamily="2" charset="2"/>
              </a:rPr>
              <a:t>कल्पना करें कि आपको यह देखने के लिए अन्य कंपनियों का ऑडिट करना होगा कि क्या उनमें भी यही समस्याएं हो सकती हैं।</a:t>
            </a: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anose="05000000000000000000" pitchFamily="2" charset="2"/>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hi" sz="1200" b="0" i="0" u="none" strike="noStrike" kern="1200" cap="none" spc="0" normalizeH="0" baseline="0" dirty="0">
                <a:ln>
                  <a:noFill/>
                </a:ln>
                <a:solidFill>
                  <a:srgbClr val="0033CC"/>
                </a:solidFill>
                <a:effectLst/>
                <a:uLnTx/>
                <a:uFillTx/>
                <a:ea typeface="+mn-ea"/>
                <a:cs typeface="Calibri" panose="020F0502020204030204" pitchFamily="34" charset="0"/>
                <a:sym typeface="Wingdings" panose="05000000000000000000" pitchFamily="2" charset="2"/>
              </a:rPr>
              <a:t>ये प्रश्न ऐसे शुरू होने चाहिए: क्या आप सुनिश्चित करते हैं…………………?</a:t>
            </a:r>
            <a:endParaRPr kumimoji="0" lang="hi"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72142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66983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5452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2077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45694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61440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0880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91930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6424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3645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23-May-24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9103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23-May-24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778472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एक व्यक्ति एक्सटेंशन आर्म के साथ 5वें पहिए के हैंडल को छोड़ रहा है">
            <a:extLst>
              <a:ext uri="{FF2B5EF4-FFF2-40B4-BE49-F238E27FC236}">
                <a16:creationId xmlns:a16="http://schemas.microsoft.com/office/drawing/2014/main" id="{31AF72BD-AD42-5565-4052-B6BD8C3A0CB2}"/>
              </a:ext>
            </a:extLst>
          </p:cNvPr>
          <p:cNvPicPr>
            <a:picLocks noChangeAspect="1"/>
          </p:cNvPicPr>
          <p:nvPr/>
        </p:nvPicPr>
        <p:blipFill rotWithShape="1">
          <a:blip r:embed="rId3"/>
          <a:srcRect l="11689"/>
          <a:stretch/>
        </p:blipFill>
        <p:spPr>
          <a:xfrm>
            <a:off x="8734697" y="3739408"/>
            <a:ext cx="3324764" cy="2259404"/>
          </a:xfrm>
          <a:prstGeom prst="rect">
            <a:avLst/>
          </a:prstGeom>
        </p:spPr>
      </p:pic>
      <p:pic>
        <p:nvPicPr>
          <p:cNvPr id="17" name="Picture 16" descr="एक बड़ा ट्रक जिस पर एक व्यक्ति खड़ा है&#10;&#10;स्वचालित रूप से उत्पन्न हुआ विवरण">
            <a:extLst>
              <a:ext uri="{FF2B5EF4-FFF2-40B4-BE49-F238E27FC236}">
                <a16:creationId xmlns:a16="http://schemas.microsoft.com/office/drawing/2014/main" id="{8E4E1FFA-E069-6A33-1B00-B3CCD9000594}"/>
              </a:ext>
            </a:extLst>
          </p:cNvPr>
          <p:cNvPicPr>
            <a:picLocks noChangeAspect="1"/>
          </p:cNvPicPr>
          <p:nvPr/>
        </p:nvPicPr>
        <p:blipFill rotWithShape="1">
          <a:blip r:embed="rId4"/>
          <a:srcRect l="8459" r="54500" b="27962"/>
          <a:stretch/>
        </p:blipFill>
        <p:spPr>
          <a:xfrm>
            <a:off x="8734697" y="1236229"/>
            <a:ext cx="3324764" cy="2330355"/>
          </a:xfrm>
          <a:prstGeom prst="rect">
            <a:avLst/>
          </a:prstGeom>
        </p:spPr>
      </p:pic>
      <p:sp>
        <p:nvSpPr>
          <p:cNvPr id="4" name="Text Box 2"/>
          <p:cNvSpPr txBox="1">
            <a:spLocks noChangeArrowheads="1"/>
          </p:cNvSpPr>
          <p:nvPr/>
        </p:nvSpPr>
        <p:spPr bwMode="auto">
          <a:xfrm>
            <a:off x="424946" y="1809567"/>
            <a:ext cx="8196540" cy="4508927"/>
          </a:xfrm>
          <a:prstGeom prst="rect">
            <a:avLst/>
          </a:prstGeom>
          <a:noFill/>
          <a:ln w="19050">
            <a:noFill/>
            <a:miter lim="800000"/>
          </a:ln>
        </p:spPr>
        <p:txBody>
          <a:bodyPr wrap="square">
            <a:spAutoFit/>
          </a:bodyPr>
          <a:lstStyle/>
          <a:p>
            <a:pPr marL="114300" marR="0" lvl="0" indent="-114300" algn="just" defTabSz="914400" rtl="0" eaLnBrk="1" fontAlgn="auto" latinLnBrk="0" hangingPunct="1">
              <a:lnSpc>
                <a:spcPct val="100000"/>
              </a:lnSpc>
              <a:spcBef>
                <a:spcPts val="0"/>
              </a:spcBef>
              <a:spcAft>
                <a:spcPts val="600"/>
              </a:spcAft>
              <a:buClrTx/>
              <a:buSzTx/>
              <a:buFontTx/>
              <a:buNone/>
              <a:tabLst/>
              <a:defRPr/>
            </a:pPr>
            <a:r>
              <a:rPr kumimoji="0" lang="hi" sz="1600" b="1" i="0" u="none" strike="noStrike" kern="1200" cap="none" spc="0" normalizeH="0" baseline="0" dirty="0">
                <a:ln>
                  <a:noFill/>
                </a:ln>
                <a:solidFill>
                  <a:srgbClr val="FF0000"/>
                </a:solidFill>
                <a:effectLst/>
                <a:uLnTx/>
                <a:uFillTx/>
                <a:latin typeface="+mn-latin"/>
                <a:ea typeface="+mn-ea"/>
                <a:cs typeface="+mn-cs"/>
              </a:rPr>
              <a:t>क्या हुआ था?</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sym typeface="+mn-ea"/>
              </a:rPr>
              <a:t>31 मार्च, 2024 को लगभग 18:50 बजे, एक रिग अपने अगले स्थान पर जाने की प्रक्रिया में था। नए स्थान पर डीज़ल टैंक को उतारने के लिए, एक रिग मूव हेल्पर ने प्राइम मूवर को अलग करने के लिए क्रेन से लटकने के लिए ट्रेलर लिफ्टिंग लग्स पर वायर-रोप स्लिंग्स लगाए।  पाँचवें पहिए का लॉक खोलने के बाद, हेल्पर ने प्राइम मूवर ड्राइवर को आगे बढ़ने का संकेत दिया। जब प्राइम मूवर चला, तो पाँचवें पहिए से लोड उतर गया, झटका लगा और जानलेवा तरीके से हेल्पर के सिर से जा टकराया।</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0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hi" sz="1600" b="1" i="0" u="none" strike="noStrike" kern="1200" cap="none" spc="0" normalizeH="0" baseline="0" dirty="0">
                <a:ln>
                  <a:noFill/>
                </a:ln>
                <a:solidFill>
                  <a:srgbClr val="0070C0"/>
                </a:solidFill>
                <a:effectLst/>
                <a:uLnTx/>
                <a:uFillTx/>
                <a:ea typeface="SimSun" panose="02010600030101010101" pitchFamily="2" charset="-122"/>
                <a:cs typeface="+mn-cs"/>
              </a:rPr>
              <a:t>ऐसा क्यों हुआ/निष्कर्ष:</a:t>
            </a:r>
            <a:endParaRPr kumimoji="0" lang="hi" altLang="zh-CN" sz="1600" b="1" i="0" u="none" strike="noStrike" kern="1200" cap="none" spc="0" normalizeH="0" baseline="0" noProof="0" dirty="0">
              <a:ln>
                <a:noFill/>
              </a:ln>
              <a:solidFill>
                <a:prstClr val="black"/>
              </a:solidFill>
              <a:effectLst/>
              <a:uLnTx/>
              <a:uFillTx/>
              <a:ea typeface="SimSun" panose="02010600030101010101" pitchFamily="2" charset="-122"/>
              <a:cs typeface="+mn-cs"/>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i" sz="1200" b="0" i="0" u="none" baseline="0" dirty="0"/>
              <a:t>The risk of ‘line of fire’ was not considered by the work party, in addition to not having a Lift Plan for suspending the load.</a:t>
            </a:r>
            <a:r>
              <a:rPr lang="hi" sz="1200" b="0" i="0" u="none" baseline="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sym typeface="+mn-ea"/>
              </a:rPr>
              <a:t> </a:t>
            </a:r>
            <a:endParaRPr kumimoji="0" lang="hi" sz="1200" b="0" i="0" u="none" strike="noStrike" kern="1200" cap="none" spc="0" normalizeH="0" baseline="0" noProof="0" dirty="0">
              <a:ln>
                <a:noFill/>
              </a:ln>
              <a:solidFill>
                <a:prstClr val="black"/>
              </a:solidFill>
              <a:effectLst/>
              <a:uLnTx/>
              <a:uFillTx/>
              <a:ea typeface="+mn-ea"/>
              <a:cs typeface="Calibri Light" panose="020F0302020204030204" pitchFamily="34" charset="0"/>
              <a:sym typeface="+mn-ea"/>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mn-latin"/>
                <a:ea typeface="+mn-ea"/>
                <a:cs typeface="+mn-cs"/>
              </a:rPr>
              <a:t>पाँचवें पहिए के रिलीज़ हैंडल को खींचने के बाद उसे पकड़े हुए, हेल्पर लोड के नीचे खड़ा रहा। उनका मानना था कि लोड के नीचे रहना सुरक्षित है क्योंकि ऐसा करना कुछ कर्मियों के लिए स्वीकृत कार्यप्रणाली थी।</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i" sz="1200" b="0" i="0" u="none" baseline="0" dirty="0">
                <a:solidFill>
                  <a:prstClr val="black"/>
                </a:solidFill>
              </a:rPr>
              <a:t>ज</a:t>
            </a:r>
            <a:r>
              <a:rPr kumimoji="0" lang="hi" sz="1200" b="0" i="0" u="none" strike="noStrike" kern="1200" cap="none" spc="0" normalizeH="0" baseline="0" dirty="0">
                <a:ln>
                  <a:noFill/>
                </a:ln>
                <a:solidFill>
                  <a:prstClr val="black"/>
                </a:solidFill>
                <a:effectLst/>
                <a:uLnTx/>
                <a:uFillTx/>
                <a:latin typeface="+mn-latin"/>
                <a:ea typeface="+mn-ea"/>
                <a:cs typeface="+mn-cs"/>
              </a:rPr>
              <a:t>ब रिग मूव पर कहीं और कोई अनियोजित घटना हुई थी</a:t>
            </a:r>
            <a:r>
              <a:rPr lang="hi" sz="1200" b="0" i="0" u="none" baseline="0" dirty="0">
                <a:solidFill>
                  <a:prstClr val="black"/>
                </a:solidFill>
              </a:rPr>
              <a:t>, तब नियोजन व्यवस्था में गतिशील परिवर्तन का </a:t>
            </a:r>
            <a:r>
              <a:rPr kumimoji="0" lang="hi" sz="1200" b="0" i="0" u="none" strike="noStrike" kern="1200" cap="none" spc="0" normalizeH="0" baseline="0" dirty="0">
                <a:ln>
                  <a:noFill/>
                </a:ln>
                <a:solidFill>
                  <a:prstClr val="black"/>
                </a:solidFill>
                <a:effectLst/>
                <a:uLnTx/>
                <a:uFillTx/>
                <a:latin typeface="+mn-latin"/>
                <a:ea typeface="+mn-ea"/>
                <a:cs typeface="+mn-cs"/>
              </a:rPr>
              <a:t>कोई असर नहीं हुआ, जिससे कार्य दल पर्यवेक्षक के बिना रह गया (महत्वपूर्ण कर्मचारियों का समन्वय)।</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latin typeface="+mn-latin"/>
                <a:ea typeface="+mn-ea"/>
                <a:cs typeface="+mn-cs"/>
              </a:rPr>
              <a:t>जब असुरक्षित कार्यप्रणालियाँ देखी गई थीं तब किसी भी कार्य दल ने दखल नहीं दिया या स्टॉप वर्क अथॉरिटी का उपयोग नहीं किया।</a:t>
            </a:r>
          </a:p>
          <a:p>
            <a:pPr marR="0" lvl="0" algn="just" defTabSz="914400" rtl="0" eaLnBrk="1" fontAlgn="auto" latinLnBrk="0" hangingPunct="1">
              <a:lnSpc>
                <a:spcPct val="100000"/>
              </a:lnSpc>
              <a:spcBef>
                <a:spcPts val="0"/>
              </a:spcBef>
              <a:spcAft>
                <a:spcPts val="0"/>
              </a:spcAft>
              <a:buClrTx/>
              <a:buSzTx/>
              <a:tabLst/>
              <a:defRPr/>
            </a:pPr>
            <a:endParaRPr kumimoji="0" lang="hi" sz="1000" b="0" i="0" u="none" strike="noStrike" kern="1200" cap="none" spc="0" normalizeH="0" baseline="0" noProof="0" dirty="0">
              <a:ln>
                <a:noFill/>
              </a:ln>
              <a:solidFill>
                <a:prstClr val="black"/>
              </a:solidFill>
              <a:effectLst/>
              <a:uLnTx/>
              <a:uFillTx/>
              <a:ea typeface="+mn-ea"/>
              <a:cs typeface="Tahoma" panose="020B0604030504040204" pitchFamily="34" charset="0"/>
            </a:endParaRPr>
          </a:p>
          <a:p>
            <a:pPr marL="114300" marR="0" lvl="0" indent="-114300" algn="just" defTabSz="914400" rtl="0" eaLnBrk="1" fontAlgn="auto" latinLnBrk="0" hangingPunct="1">
              <a:lnSpc>
                <a:spcPct val="100000"/>
              </a:lnSpc>
              <a:spcBef>
                <a:spcPts val="0"/>
              </a:spcBef>
              <a:spcAft>
                <a:spcPts val="600"/>
              </a:spcAft>
              <a:buClrTx/>
              <a:buSzTx/>
              <a:buFontTx/>
              <a:buNone/>
              <a:tabLst/>
              <a:defRPr/>
            </a:pPr>
            <a:r>
              <a:rPr kumimoji="0" lang="hi" sz="1600" b="1" i="0" u="none" strike="noStrike" kern="1200" cap="none" spc="0" normalizeH="0" baseline="0" dirty="0">
                <a:ln>
                  <a:noFill/>
                </a:ln>
                <a:solidFill>
                  <a:srgbClr val="0070C0"/>
                </a:solidFill>
                <a:effectLst/>
                <a:uLnTx/>
                <a:uFillTx/>
                <a:ea typeface="SimSun" panose="02010600030101010101" pitchFamily="2" charset="-122"/>
                <a:cs typeface="+mn-cs"/>
              </a:rPr>
              <a:t>इस घटना से आपको मिली सीख..</a:t>
            </a:r>
            <a:endParaRPr kumimoji="0" lang="hi" sz="1100" b="0" i="0" u="none" strike="noStrike" kern="1200" cap="none" spc="0" normalizeH="0" baseline="0" noProof="0" dirty="0">
              <a:ln>
                <a:noFill/>
              </a:ln>
              <a:solidFill>
                <a:prstClr val="black"/>
              </a:solidFill>
              <a:effectLst/>
              <a:uLnTx/>
              <a:uFillTx/>
              <a:ea typeface="+mn-ea"/>
              <a:cs typeface="Tahoma" panose="020B0604030504040204" pitchFamily="34" charset="0"/>
            </a:endParaRP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पर्यवेक्षक:  </a:t>
            </a:r>
            <a:r>
              <a:rPr lang="hi" sz="1200" b="0" i="0" u="none" baseline="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चढ़ाने और उतारने की गतिविधियों के दौरान प्रभावी पर्यवेक्षण सु</a:t>
            </a: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निश्चित करें।</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ड्राइवर: लगाने और अलग करने की गतिविधियाँ ड्राइवर द्वारा की जानी चाहिए (SP2000v.5)।</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ड्राइवर: यह सुनिश्चित करें कि पाँचवें पहिए के रिलीज़ हैंडल का संचालन करने के लिए एक ‘एक्सटेंशन आर्म’ (आपको ‘सीधे खतरे’ से बचाते हुए) का उपयोग किया जाता है।</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ड्राइवर: यदि पाँचवें पहिए की रिलीज़ आर्म लॉक नहीं होती, तो रुकें और उसकी रिपोर्ट करें।</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ड्राइवर: यह सुनिश्चित करें कि लोड को लगाने/अलग करने से पहले सभी कर्मचारी सीधे खतरे से बाहर हों।</a:t>
            </a:r>
          </a:p>
          <a:p>
            <a:pPr marL="182563" marR="0" lvl="0" indent="-1825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200" b="0" i="0" u="none" strike="noStrike" kern="1200" cap="none" spc="0" normalizeH="0" baseline="0" dirty="0">
                <a:ln>
                  <a:noFill/>
                </a:ln>
                <a:solidFill>
                  <a:prstClr val="black"/>
                </a:solidFill>
                <a:effectLst/>
                <a:uLnTx/>
                <a:uFillTx/>
                <a:ea typeface="+mn-ea"/>
                <a:cs typeface="Calibri Light" panose="020F0302020204030204" pitchFamily="34" charset="0"/>
              </a:rPr>
              <a:t>सभी कर्मचारी: प्राधिकरण प्राप्त किए बिना चढ़ाने/उतारने के मंज़ूर किए गए तरीकों से विचलित न हों।</a:t>
            </a:r>
          </a:p>
        </p:txBody>
      </p:sp>
      <p:sp>
        <p:nvSpPr>
          <p:cNvPr id="13" name="Rectangle 8"/>
          <p:cNvSpPr>
            <a:spLocks noChangeArrowheads="1"/>
          </p:cNvSpPr>
          <p:nvPr/>
        </p:nvSpPr>
        <p:spPr bwMode="auto">
          <a:xfrm>
            <a:off x="455776" y="559339"/>
            <a:ext cx="11626955" cy="338554"/>
          </a:xfrm>
          <a:prstGeom prst="rect">
            <a:avLst/>
          </a:prstGeom>
          <a:noFill/>
          <a:ln w="9525">
            <a:noFill/>
            <a:miter lim="800000"/>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a:ln>
                  <a:noFill/>
                </a:ln>
                <a:solidFill>
                  <a:prstClr val="black"/>
                </a:solidFill>
                <a:effectLst/>
                <a:uLnTx/>
                <a:uFillTx/>
                <a:latin typeface="+mn-latin"/>
                <a:ea typeface="+mn-ea"/>
                <a:cs typeface="+mn-cs"/>
              </a:rPr>
              <a:t>तिथि: </a:t>
            </a:r>
            <a:r>
              <a:rPr kumimoji="0" lang="hi" sz="1600" b="1" i="0" u="none" strike="noStrike" kern="1200" cap="none" spc="0" normalizeH="0" baseline="0">
                <a:ln>
                  <a:noFill/>
                </a:ln>
                <a:solidFill>
                  <a:srgbClr val="0000FF"/>
                </a:solidFill>
                <a:effectLst/>
                <a:uLnTx/>
                <a:uFillTx/>
                <a:latin typeface="+mn-latin"/>
                <a:ea typeface="+mn-ea"/>
                <a:cs typeface="+mn-cs"/>
              </a:rPr>
              <a:t>3</a:t>
            </a:r>
            <a:r>
              <a:rPr kumimoji="0" lang="hi" sz="1600" b="1" i="0" u="none" strike="noStrike" kern="1200" cap="none" spc="0" normalizeH="0" baseline="0">
                <a:ln>
                  <a:noFill/>
                </a:ln>
                <a:solidFill>
                  <a:srgbClr val="0000FF"/>
                </a:solidFill>
                <a:effectLst/>
                <a:uLnTx/>
                <a:uFillTx/>
                <a:latin typeface="+mn-latin"/>
                <a:ea typeface="+mn-ea"/>
                <a:cs typeface="+mn-cs"/>
                <a:sym typeface="+mn-ea"/>
              </a:rPr>
              <a:t>1/03/2024</a:t>
            </a:r>
            <a:r>
              <a:rPr kumimoji="0" lang="hi" sz="1600" b="1" i="0" u="none" strike="noStrike" kern="1200" cap="none" spc="0" normalizeH="0" baseline="0">
                <a:ln>
                  <a:noFill/>
                </a:ln>
                <a:solidFill>
                  <a:srgbClr val="0000FF"/>
                </a:solidFill>
                <a:effectLst/>
                <a:uLnTx/>
                <a:uFillTx/>
                <a:latin typeface="+mn-latin"/>
                <a:ea typeface="+mn-ea"/>
                <a:cs typeface="+mn-cs"/>
              </a:rPr>
              <a:t>    </a:t>
            </a:r>
            <a:r>
              <a:rPr kumimoji="0" lang="hi" sz="1600" b="1" i="0" u="none" strike="noStrike" kern="1200" cap="none" spc="0" normalizeH="0" baseline="0">
                <a:ln>
                  <a:noFill/>
                </a:ln>
                <a:solidFill>
                  <a:prstClr val="black"/>
                </a:solidFill>
                <a:effectLst/>
                <a:uLnTx/>
                <a:uFillTx/>
                <a:latin typeface="+mn-latin"/>
                <a:ea typeface="+mn-ea"/>
                <a:cs typeface="+mn-cs"/>
              </a:rPr>
              <a:t>घटना का शीर्षक: </a:t>
            </a:r>
            <a:r>
              <a:rPr kumimoji="0" lang="hi" sz="1600" b="1" i="0" u="none" strike="noStrike" kern="1200" cap="none" spc="0" normalizeH="0" baseline="0">
                <a:ln>
                  <a:noFill/>
                </a:ln>
                <a:solidFill>
                  <a:srgbClr val="0000FF"/>
                </a:solidFill>
                <a:effectLst/>
                <a:uLnTx/>
                <a:uFillTx/>
                <a:latin typeface="+mn-latin"/>
                <a:ea typeface="+mn-ea"/>
                <a:cs typeface="+mn-cs"/>
                <a:sym typeface="+mn-ea"/>
              </a:rPr>
              <a:t>मृत्यु </a:t>
            </a:r>
            <a:r>
              <a:rPr lang="hi" sz="1600" b="1" i="0" u="none" baseline="0">
                <a:solidFill>
                  <a:srgbClr val="0000FF"/>
                </a:solidFill>
                <a:sym typeface="+mn-ea"/>
              </a:rPr>
              <a:t>#</a:t>
            </a:r>
            <a:r>
              <a:rPr kumimoji="0" lang="hi" sz="1600" b="1" i="0" u="none" strike="noStrike" kern="1200" cap="none" spc="0" normalizeH="0" baseline="0">
                <a:ln>
                  <a:noFill/>
                </a:ln>
                <a:solidFill>
                  <a:srgbClr val="0000FF"/>
                </a:solidFill>
                <a:effectLst/>
                <a:uLnTx/>
                <a:uFillTx/>
                <a:latin typeface="+mn-latin"/>
                <a:ea typeface="+mn-ea"/>
                <a:cs typeface="+mn-cs"/>
                <a:sym typeface="+mn-ea"/>
              </a:rPr>
              <a:t>01        </a:t>
            </a:r>
            <a:r>
              <a:rPr kumimoji="0" lang="hi" sz="1600" b="1" i="0" u="none" strike="noStrike" kern="1200" cap="none" spc="0" normalizeH="0" baseline="0">
                <a:ln>
                  <a:noFill/>
                </a:ln>
                <a:solidFill>
                  <a:prstClr val="black"/>
                </a:solidFill>
                <a:effectLst/>
                <a:uLnTx/>
                <a:uFillTx/>
                <a:latin typeface="+mn-latin"/>
                <a:ea typeface="+mn-ea"/>
                <a:cs typeface="+mn-cs"/>
              </a:rPr>
              <a:t>पैटर्न: </a:t>
            </a:r>
            <a:r>
              <a:rPr kumimoji="0" lang="hi" sz="1600" b="1" i="0" u="none" strike="noStrike" kern="1200" cap="none" spc="0" normalizeH="0" baseline="0">
                <a:ln>
                  <a:noFill/>
                </a:ln>
                <a:solidFill>
                  <a:srgbClr val="0000FF"/>
                </a:solidFill>
                <a:effectLst/>
                <a:uLnTx/>
                <a:uFillTx/>
                <a:latin typeface="+mn-latin"/>
                <a:ea typeface="+mn-ea"/>
                <a:cs typeface="+mn-cs"/>
              </a:rPr>
              <a:t>इससे क्षतिग्रस्त</a:t>
            </a:r>
            <a:r>
              <a:rPr kumimoji="0" lang="hi" sz="1600" b="1" i="0" u="none" strike="noStrike" kern="1200" cap="none" spc="0" normalizeH="0" baseline="0">
                <a:ln>
                  <a:noFill/>
                </a:ln>
                <a:solidFill>
                  <a:srgbClr val="4472C4"/>
                </a:solidFill>
                <a:effectLst/>
                <a:uLnTx/>
                <a:uFillTx/>
                <a:latin typeface="+mn-latin"/>
                <a:ea typeface="+mn-ea"/>
                <a:cs typeface="+mn-cs"/>
              </a:rPr>
              <a:t>         </a:t>
            </a:r>
            <a:r>
              <a:rPr kumimoji="0" lang="hi" sz="1600" b="1" i="0" u="none" strike="noStrike" kern="1200" cap="none" spc="0" normalizeH="0" baseline="0">
                <a:ln>
                  <a:noFill/>
                </a:ln>
                <a:solidFill>
                  <a:prstClr val="black"/>
                </a:solidFill>
                <a:effectLst/>
                <a:uLnTx/>
                <a:uFillTx/>
                <a:latin typeface="+mn-latin"/>
                <a:ea typeface="+mn-ea"/>
                <a:cs typeface="+mn-cs"/>
              </a:rPr>
              <a:t>संभावित गंभीरता: </a:t>
            </a:r>
            <a:r>
              <a:rPr kumimoji="0" lang="hi" sz="1600" b="1" i="0" u="none" strike="noStrike" kern="1200" cap="none" spc="0" normalizeH="0" baseline="0">
                <a:ln>
                  <a:noFill/>
                </a:ln>
                <a:solidFill>
                  <a:srgbClr val="0000FF"/>
                </a:solidFill>
                <a:effectLst/>
                <a:uLnTx/>
                <a:uFillTx/>
                <a:latin typeface="+mn-latin"/>
                <a:ea typeface="+mn-ea"/>
                <a:cs typeface="+mn-cs"/>
              </a:rPr>
              <a:t>C4P                  </a:t>
            </a:r>
            <a:r>
              <a:rPr kumimoji="0" lang="hi" sz="1600" b="1" i="0" u="none" strike="noStrike" kern="1200" cap="none" spc="0" normalizeH="0" baseline="0">
                <a:ln>
                  <a:noFill/>
                </a:ln>
                <a:solidFill>
                  <a:prstClr val="black"/>
                </a:solidFill>
                <a:effectLst/>
                <a:uLnTx/>
                <a:uFillTx/>
                <a:latin typeface="+mn-latin"/>
                <a:ea typeface="+mn-ea"/>
                <a:cs typeface="+mn-cs"/>
              </a:rPr>
              <a:t>गतिविधि:</a:t>
            </a:r>
            <a:r>
              <a:rPr kumimoji="0" lang="hi" sz="1600" b="1" i="0" u="none" strike="noStrike" kern="1200" cap="none" spc="0" normalizeH="0" baseline="0">
                <a:ln>
                  <a:noFill/>
                </a:ln>
                <a:solidFill>
                  <a:srgbClr val="4472C4"/>
                </a:solidFill>
                <a:effectLst/>
                <a:uLnTx/>
                <a:uFillTx/>
                <a:latin typeface="+mn-latin"/>
                <a:ea typeface="+mn-ea"/>
                <a:cs typeface="+mn-cs"/>
              </a:rPr>
              <a:t> </a:t>
            </a:r>
            <a:r>
              <a:rPr kumimoji="0" lang="hi" sz="1600" b="1" i="0" u="none" strike="noStrike" kern="1200" cap="none" spc="0" normalizeH="0" baseline="0">
                <a:ln>
                  <a:noFill/>
                </a:ln>
                <a:solidFill>
                  <a:srgbClr val="0000FF"/>
                </a:solidFill>
                <a:effectLst/>
                <a:uLnTx/>
                <a:uFillTx/>
                <a:latin typeface="+mn-latin"/>
                <a:ea typeface="+mn-ea"/>
                <a:cs typeface="+mn-cs"/>
              </a:rPr>
              <a:t>रिग मूव</a:t>
            </a:r>
          </a:p>
        </p:txBody>
      </p:sp>
      <p:sp>
        <p:nvSpPr>
          <p:cNvPr id="14" name="Rectangle 13"/>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2000" b="1" i="0" u="none" strike="noStrike" kern="1200" cap="none" spc="0" normalizeH="0" baseline="0">
                <a:ln>
                  <a:noFill/>
                </a:ln>
                <a:solidFill>
                  <a:srgbClr val="0D38B3"/>
                </a:solidFill>
                <a:effectLst/>
                <a:uLnTx/>
                <a:uFillTx/>
                <a:ea typeface="+mn-ea"/>
                <a:cs typeface="Arial" panose="020B0604020202020204" pitchFamily="34" charset="0"/>
              </a:rPr>
              <a:t>लक्षित व्यक्ति: </a:t>
            </a:r>
            <a:r>
              <a:rPr kumimoji="0" lang="hi" sz="1800" b="1" i="0" u="none" strike="noStrike" kern="1200" cap="none" spc="0" normalizeH="0" baseline="0">
                <a:ln>
                  <a:noFill/>
                </a:ln>
                <a:solidFill>
                  <a:srgbClr val="FF0000"/>
                </a:solidFill>
                <a:effectLst/>
                <a:uLnTx/>
                <a:uFillTx/>
                <a:latin typeface="+mn-latin"/>
                <a:ea typeface="+mn-ea"/>
                <a:cs typeface="+mn-cs"/>
              </a:rPr>
              <a:t>ड्रिलिंग, लॉजिस्टिक्स, ऑपरेशन और कंस्ट्रक्शन </a:t>
            </a:r>
            <a:endParaRPr kumimoji="0" lang="hi" sz="1800" b="1" i="0" u="none" strike="noStrike" kern="1200" cap="none" spc="0" normalizeH="0" baseline="0" noProof="0" dirty="0">
              <a:ln>
                <a:noFill/>
              </a:ln>
              <a:solidFill>
                <a:srgbClr val="FF0000"/>
              </a:solidFill>
              <a:effectLst/>
              <a:uLnTx/>
              <a:uFillTx/>
              <a:ea typeface="+mn-ea"/>
              <a:cs typeface="Calibri" panose="020F0502020204030204" pitchFamily="34" charset="0"/>
            </a:endParaRPr>
          </a:p>
        </p:txBody>
      </p:sp>
      <p:sp>
        <p:nvSpPr>
          <p:cNvPr id="15" name="Title 1"/>
          <p:cNvSpPr txBox="1"/>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 sz="3600" b="1" i="0" u="none" strike="noStrike" kern="1200" cap="none" spc="0" normalizeH="0" baseline="0">
                <a:ln>
                  <a:noFill/>
                </a:ln>
                <a:solidFill>
                  <a:srgbClr val="00B050"/>
                </a:solidFill>
                <a:effectLst/>
                <a:uLnTx/>
                <a:uFillTx/>
                <a:latin typeface="+mn-lt"/>
                <a:ea typeface="Tahoma" panose="020B0604030504040204" pitchFamily="34" charset="0"/>
                <a:cs typeface="Tahoma" panose="020B0604030504040204" pitchFamily="34" charset="0"/>
              </a:rPr>
              <a:t>PDO दूसरा अलर्ट</a:t>
            </a:r>
            <a:r>
              <a:rPr kumimoji="0" lang="hi" sz="3200" b="1"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mn-lt"/>
                <a:ea typeface="Tahoma" panose="020B0604030504040204" pitchFamily="34" charset="0"/>
                <a:cs typeface="Tahoma" panose="020B0604030504040204" pitchFamily="34" charset="0"/>
              </a:rPr>
              <a:t>     </a:t>
            </a:r>
          </a:p>
        </p:txBody>
      </p:sp>
      <p:sp>
        <p:nvSpPr>
          <p:cNvPr id="2" name="TextBox 1"/>
          <p:cNvSpPr txBox="1"/>
          <p:nvPr/>
        </p:nvSpPr>
        <p:spPr>
          <a:xfrm>
            <a:off x="529392" y="6379414"/>
            <a:ext cx="7948138" cy="338554"/>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a:ln>
                  <a:noFill/>
                </a:ln>
                <a:solidFill>
                  <a:prstClr val="white"/>
                </a:solidFill>
                <a:effectLst/>
                <a:uLnTx/>
                <a:uFillTx/>
                <a:ea typeface="+mn-ea"/>
                <a:cs typeface="Arial" panose="020B0604020202020204" pitchFamily="34" charset="0"/>
                <a:sym typeface="+mn-ea"/>
              </a:rPr>
              <a:t>कभी भी लगाने/अलग करने की गतिविधियों में खुद को सीधे खतरे में न डालें </a:t>
            </a:r>
            <a:endParaRPr kumimoji="0" lang="hi" sz="1600" b="1" i="0" u="none" strike="noStrike" kern="1200" cap="none" spc="0" normalizeH="0" baseline="0" noProof="0" dirty="0">
              <a:ln>
                <a:noFill/>
              </a:ln>
              <a:solidFill>
                <a:prstClr val="white"/>
              </a:solidFill>
              <a:effectLst/>
              <a:uLnTx/>
              <a:uFillTx/>
              <a:ea typeface="MS PGothic" panose="020B0600070205080204" pitchFamily="34" charset="-128"/>
              <a:cs typeface="+mn-cs"/>
            </a:endParaRPr>
          </a:p>
        </p:txBody>
      </p:sp>
      <p:pic>
        <p:nvPicPr>
          <p:cNvPr id="5" name="Picture 2">
            <a:extLst>
              <a:ext uri="{FF2B5EF4-FFF2-40B4-BE49-F238E27FC236}">
                <a16:creationId xmlns:a16="http://schemas.microsoft.com/office/drawing/2014/main" id="{DFAD66D8-6118-A92C-072E-7D4A5822A72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89290" y="3073797"/>
            <a:ext cx="454025" cy="481012"/>
          </a:xfrm>
          <a:prstGeom prst="rect">
            <a:avLst/>
          </a:prstGeom>
          <a:noFill/>
          <a:ln w="9525">
            <a:noFill/>
            <a:miter lim="800000"/>
            <a:headEnd/>
            <a:tailEnd/>
          </a:ln>
        </p:spPr>
      </p:pic>
      <p:pic>
        <p:nvPicPr>
          <p:cNvPr id="10" name="Picture 9">
            <a:extLst>
              <a:ext uri="{FF2B5EF4-FFF2-40B4-BE49-F238E27FC236}">
                <a16:creationId xmlns:a16="http://schemas.microsoft.com/office/drawing/2014/main" id="{C9FE08B7-9452-0DAA-3882-899D8DEEBBA9}"/>
              </a:ext>
            </a:extLst>
          </p:cNvPr>
          <p:cNvPicPr>
            <a:picLocks noChangeAspect="1"/>
          </p:cNvPicPr>
          <p:nvPr/>
        </p:nvPicPr>
        <p:blipFill>
          <a:blip r:embed="rId6"/>
          <a:stretch>
            <a:fillRect/>
          </a:stretch>
        </p:blipFill>
        <p:spPr>
          <a:xfrm>
            <a:off x="11013160" y="5075209"/>
            <a:ext cx="740885" cy="585267"/>
          </a:xfrm>
          <a:prstGeom prst="rect">
            <a:avLst/>
          </a:prstGeom>
        </p:spPr>
      </p:pic>
      <p:sp>
        <p:nvSpPr>
          <p:cNvPr id="6" name="TextBox 5">
            <a:extLst>
              <a:ext uri="{FF2B5EF4-FFF2-40B4-BE49-F238E27FC236}">
                <a16:creationId xmlns:a16="http://schemas.microsoft.com/office/drawing/2014/main" id="{8FAB657E-64E6-CBBA-5783-405069346E5B}"/>
              </a:ext>
            </a:extLst>
          </p:cNvPr>
          <p:cNvSpPr txBox="1"/>
          <p:nvPr/>
        </p:nvSpPr>
        <p:spPr>
          <a:xfrm>
            <a:off x="2194559" y="1427952"/>
            <a:ext cx="450233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i" sz="2000" b="1" i="0" u="none" strike="noStrike" kern="1200" cap="none" spc="0" normalizeH="0" baseline="0">
                <a:ln>
                  <a:noFill/>
                </a:ln>
                <a:solidFill>
                  <a:srgbClr val="0070C0"/>
                </a:solidFill>
                <a:effectLst/>
                <a:uLnTx/>
                <a:uFillTx/>
                <a:latin typeface="+mn-latin"/>
                <a:ea typeface="+mn-ea"/>
                <a:cs typeface="+mn-cs"/>
              </a:rPr>
              <a:t>डीज़ल टैंक को उतारने के दौरान मृत्यु </a:t>
            </a:r>
            <a:endParaRPr kumimoji="0" lang="hi" sz="2000" b="0" i="0" u="none" strike="noStrike" kern="1200" cap="none" spc="0" normalizeH="0" baseline="0" noProof="0" dirty="0">
              <a:ln>
                <a:noFill/>
              </a:ln>
              <a:solidFill>
                <a:srgbClr val="0070C0"/>
              </a:solidFill>
              <a:effectLst/>
              <a:uLnTx/>
              <a:uFillTx/>
              <a:ea typeface="+mn-ea"/>
              <a:cs typeface="+mn-cs"/>
            </a:endParaRPr>
          </a:p>
        </p:txBody>
      </p:sp>
      <p:cxnSp>
        <p:nvCxnSpPr>
          <p:cNvPr id="8" name="Straight Arrow Connector 7">
            <a:extLst>
              <a:ext uri="{FF2B5EF4-FFF2-40B4-BE49-F238E27FC236}">
                <a16:creationId xmlns:a16="http://schemas.microsoft.com/office/drawing/2014/main" id="{43EC2414-D697-8B3D-A470-E91F4BF6E3DE}"/>
              </a:ext>
            </a:extLst>
          </p:cNvPr>
          <p:cNvCxnSpPr>
            <a:cxnSpLocks/>
            <a:stCxn id="3" idx="2"/>
          </p:cNvCxnSpPr>
          <p:nvPr/>
        </p:nvCxnSpPr>
        <p:spPr>
          <a:xfrm>
            <a:off x="9675838" y="4139518"/>
            <a:ext cx="783156" cy="72959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722E6B0-A848-EF56-1C58-F11B1A2BB6F1}"/>
              </a:ext>
            </a:extLst>
          </p:cNvPr>
          <p:cNvSpPr/>
          <p:nvPr/>
        </p:nvSpPr>
        <p:spPr>
          <a:xfrm>
            <a:off x="8734697" y="3739408"/>
            <a:ext cx="1882282" cy="4001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hi" sz="1000" b="0" i="0" u="none" baseline="0">
                <a:solidFill>
                  <a:schemeClr val="tx1"/>
                </a:solidFill>
                <a:highlight>
                  <a:srgbClr val="FFFF00"/>
                </a:highlight>
              </a:rPr>
              <a:t>एक्सटेंशन आर्म’ इस्तेमाल करके पाँचवें पहिए के हैंडल को रिलीज़ करना </a:t>
            </a:r>
          </a:p>
        </p:txBody>
      </p:sp>
      <p:cxnSp>
        <p:nvCxnSpPr>
          <p:cNvPr id="11" name="Straight Arrow Connector 10">
            <a:extLst>
              <a:ext uri="{FF2B5EF4-FFF2-40B4-BE49-F238E27FC236}">
                <a16:creationId xmlns:a16="http://schemas.microsoft.com/office/drawing/2014/main" id="{E8B4D5C6-A423-B9AC-9203-3D2FE38E15A9}"/>
              </a:ext>
            </a:extLst>
          </p:cNvPr>
          <p:cNvCxnSpPr>
            <a:cxnSpLocks/>
            <a:stCxn id="16" idx="2"/>
          </p:cNvCxnSpPr>
          <p:nvPr/>
        </p:nvCxnSpPr>
        <p:spPr>
          <a:xfrm>
            <a:off x="9651272" y="1653202"/>
            <a:ext cx="1732330" cy="49865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हैंडल के साथ ज़ंग लगी धातु की वस्तु&#10;&#10;स्वचालित रूप से मध्यम विश्वास के साथ उत्पन्न हुआ विवरण">
            <a:extLst>
              <a:ext uri="{FF2B5EF4-FFF2-40B4-BE49-F238E27FC236}">
                <a16:creationId xmlns:a16="http://schemas.microsoft.com/office/drawing/2014/main" id="{156509A5-BD69-C516-2424-1A561280E28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765173" y="2495841"/>
            <a:ext cx="587834" cy="1045039"/>
          </a:xfrm>
          <a:prstGeom prst="rect">
            <a:avLst/>
          </a:prstGeom>
          <a:ln w="19050">
            <a:solidFill>
              <a:schemeClr val="accent6">
                <a:lumMod val="20000"/>
                <a:lumOff val="80000"/>
              </a:schemeClr>
            </a:solidFill>
          </a:ln>
        </p:spPr>
      </p:pic>
      <p:cxnSp>
        <p:nvCxnSpPr>
          <p:cNvPr id="22" name="Straight Arrow Connector 21">
            <a:extLst>
              <a:ext uri="{FF2B5EF4-FFF2-40B4-BE49-F238E27FC236}">
                <a16:creationId xmlns:a16="http://schemas.microsoft.com/office/drawing/2014/main" id="{C801A528-0A91-BAD9-DF5D-FC0CF913BE67}"/>
              </a:ext>
            </a:extLst>
          </p:cNvPr>
          <p:cNvCxnSpPr>
            <a:cxnSpLocks/>
            <a:stCxn id="16" idx="2"/>
          </p:cNvCxnSpPr>
          <p:nvPr/>
        </p:nvCxnSpPr>
        <p:spPr>
          <a:xfrm flipH="1">
            <a:off x="9144000" y="1653202"/>
            <a:ext cx="507272" cy="150677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BF6299C-7930-257B-1D6D-B3131D2B5EF9}"/>
              </a:ext>
            </a:extLst>
          </p:cNvPr>
          <p:cNvSpPr/>
          <p:nvPr/>
        </p:nvSpPr>
        <p:spPr>
          <a:xfrm>
            <a:off x="8765172" y="1253092"/>
            <a:ext cx="1772199" cy="4001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hi" sz="1000" b="0" i="0" u="none" baseline="0">
                <a:solidFill>
                  <a:schemeClr val="tx1"/>
                </a:solidFill>
                <a:highlight>
                  <a:srgbClr val="FFFF00"/>
                </a:highlight>
              </a:rPr>
              <a:t>पाँचवें पहिए के रिलीज़ हैंडल को हाथ से खींचना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870" y="-6892"/>
            <a:ext cx="12011130" cy="453582"/>
          </a:xfrm>
          <a:solidFill>
            <a:srgbClr val="FFC91D"/>
          </a:solidFill>
        </p:spPr>
        <p:txBody>
          <a:bodyPr>
            <a:normAutofit fontScale="90000"/>
          </a:bodyPr>
          <a:lstStyle/>
          <a:p>
            <a:pPr algn="ctr" rtl="0"/>
            <a:br>
              <a:rPr lang="hi" sz="2200" b="1">
                <a:solidFill>
                  <a:srgbClr val="00B050"/>
                </a:solidFill>
                <a:ea typeface="MS PGothic" panose="020B0600070205080204" pitchFamily="34" charset="-128"/>
              </a:rPr>
            </a:br>
            <a:br>
              <a:rPr lang="hi" sz="2200" b="1">
                <a:solidFill>
                  <a:srgbClr val="00B050"/>
                </a:solidFill>
                <a:ea typeface="MS PGothic" panose="020B0600070205080204" pitchFamily="34" charset="-128"/>
              </a:rPr>
            </a:br>
            <a:br>
              <a:rPr lang="hi" sz="2200" b="1">
                <a:solidFill>
                  <a:srgbClr val="00B050"/>
                </a:solidFill>
                <a:ea typeface="MS PGothic" panose="020B0600070205080204" pitchFamily="34" charset="-128"/>
              </a:rPr>
            </a:br>
            <a:r>
              <a:rPr lang="hi" sz="2700" b="1" i="0" u="none" baseline="0">
                <a:solidFill>
                  <a:srgbClr val="00B050"/>
                </a:solidFill>
                <a:latin typeface="MS PGothic" panose="020B0600070205080204" pitchFamily="34" charset="-128"/>
                <a:ea typeface="MS PGothic" panose="020B0600070205080204" pitchFamily="34" charset="-128"/>
                <a:cs typeface="MS PGothic" panose="020B0600070205080204" pitchFamily="34" charset="-128"/>
              </a:rPr>
              <a:t>प्रबंधन का सेल्फ-ऑडिट </a:t>
            </a:r>
            <a:br>
              <a:rPr lang="hi" sz="2700" b="1">
                <a:solidFill>
                  <a:srgbClr val="00B050"/>
                </a:solidFill>
                <a:ea typeface="MS PGothic" panose="020B0600070205080204" pitchFamily="34" charset="-128"/>
              </a:rPr>
            </a:br>
            <a:br>
              <a:rPr lang="hi" sz="2200" b="1">
                <a:solidFill>
                  <a:srgbClr val="00B050"/>
                </a:solidFill>
                <a:ea typeface="MS PGothic" panose="020B0600070205080204" pitchFamily="34" charset="-128"/>
              </a:rPr>
            </a:br>
            <a:endParaRPr lang="hi" dirty="0"/>
          </a:p>
        </p:txBody>
      </p:sp>
      <p:sp>
        <p:nvSpPr>
          <p:cNvPr id="6" name="Rectangle 5"/>
          <p:cNvSpPr/>
          <p:nvPr/>
        </p:nvSpPr>
        <p:spPr>
          <a:xfrm>
            <a:off x="455776" y="1062433"/>
            <a:ext cx="10217304" cy="52322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anose="020B0604030504040204" pitchFamily="34" charset="0"/>
                <a:ea typeface="+mn-ea"/>
                <a:cs typeface="+mn-cs"/>
              </a:rPr>
              <a:t>इस घटना से मिली सीख के रूप में और निरंतर सुधार सुनिश्चित करने के लिए, सभी अनुबंध प्रबंधकों को नीचे पूछे गए प्रश्नों के मुकाबले अपने HSE जोखिम प्रबंधन की समीक्षा करनी होगी        </a:t>
            </a:r>
          </a:p>
        </p:txBody>
      </p:sp>
      <p:sp>
        <p:nvSpPr>
          <p:cNvPr id="7" name="Rectangle 6"/>
          <p:cNvSpPr/>
          <p:nvPr/>
        </p:nvSpPr>
        <p:spPr>
          <a:xfrm>
            <a:off x="455776" y="1863361"/>
            <a:ext cx="10928195" cy="488851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a:ln>
                  <a:noFill/>
                </a:ln>
                <a:solidFill>
                  <a:prstClr val="black"/>
                </a:solidFill>
                <a:effectLst/>
                <a:uLnTx/>
                <a:uFillTx/>
                <a:latin typeface="Tahoma" panose="020B0604030504040204" pitchFamily="34" charset="0"/>
                <a:ea typeface="+mn-ea"/>
                <a:cs typeface="+mn-cs"/>
              </a:rPr>
              <a:t>इनकी पुष्टि करें:</a:t>
            </a:r>
            <a:endParaRPr kumimoji="0" lang="hi" sz="1800" b="0" i="0" u="none" strike="noStrike" kern="1200" cap="none" spc="0" normalizeH="0" baseline="0" noProof="0" dirty="0">
              <a:ln>
                <a:noFill/>
              </a:ln>
              <a:solidFill>
                <a:prstClr val="black"/>
              </a:solidFill>
              <a:effectLst/>
              <a:uLnTx/>
              <a:uFillTx/>
              <a:latin typeface="Tahoma" panose="020B060403050404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4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जब रिग मूव गतिविधियों के दौरान अनियोजित परिवर्तन होते हैं, तो आप यह कैसे सुनिश्चित करते हैं कि ये परिवर्तन कार्य दल द्वारा प्रबंधित किए जाते हैं, उन्हें बताए जाते हैं और उनके द्वारा समझे जाते हैं?</a:t>
            </a:r>
          </a:p>
          <a:p>
            <a:pPr marL="342900" marR="0" lvl="0" indent="-342900" algn="l" defTabSz="914400" rtl="0" eaLnBrk="1" fontAlgn="auto" latinLnBrk="0" hangingPunct="1">
              <a:lnSpc>
                <a:spcPct val="100000"/>
              </a:lnSpc>
              <a:spcBef>
                <a:spcPts val="4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जब आपका कार्य दल अलग-अलग कार्य स्थलों पर होता है, तो आप यह कैसे सुनिश्चित करते हैं कि सुरक्षित रूप से काम करने के लिए पर्यवेक्षण का पर्याप्त स्तर मौजूद है?</a:t>
            </a:r>
          </a:p>
          <a:p>
            <a:pPr marL="342900" marR="0" lvl="0" indent="-342900" algn="l" defTabSz="914400" rtl="0" eaLnBrk="1" fontAlgn="auto" latinLnBrk="0" hangingPunct="1">
              <a:lnSpc>
                <a:spcPct val="100000"/>
              </a:lnSpc>
              <a:spcBef>
                <a:spcPts val="4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 यह सुनिश्चित करते हैं कि रिग मूव गतिविधियाँ आपके नज़रों से ओझल रजिस्टर/प्रबंधन का हिस्सा हैं?</a:t>
            </a:r>
          </a:p>
          <a:p>
            <a:pPr marL="342900" marR="0" lvl="0" indent="-342900" algn="l" defTabSz="914400" rtl="0" eaLnBrk="1" fontAlgn="auto" latinLnBrk="0" hangingPunct="1">
              <a:lnSpc>
                <a:spcPct val="100000"/>
              </a:lnSpc>
              <a:spcBef>
                <a:spcPts val="4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आपके पास उन लोड्स को पहचानने की कोई प्रक्रिया है जिनके लिए विशिष्ट लिफ्टिंग योजनाओं की ज़रूरत होती है।  यदि हाँ, तो कार्य दलों को इन आवश्यकताओं के बारे में कैसे अवगत कराया जाता है? </a:t>
            </a:r>
          </a:p>
          <a:p>
            <a:pPr marL="342900" marR="0" lvl="0" indent="-342900" algn="l" defTabSz="914400" rtl="0" eaLnBrk="1" fontAlgn="auto" latinLnBrk="0" hangingPunct="1">
              <a:lnSpc>
                <a:spcPct val="100000"/>
              </a:lnSpc>
              <a:spcBef>
                <a:spcPts val="4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 यह सुनिश्चित करते हैं कि पाँचवें पहिए को लगाने/अलग करने की गतिविधियाँ ड्राइवर की ज़िम्मेदारियों का हिस्सा हैं?</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mn-cs"/>
                <a:sym typeface="Wingdings" pitchFamily="2" charset="2"/>
              </a:rPr>
              <a:t>क्या आप यह सुनिश्चित करते हैं कि प्रत्येक प्राइम मूवर के साथ एक ‘ए</a:t>
            </a:r>
            <a:r>
              <a:rPr kumimoji="0" lang="hi" sz="1600" b="0" i="0" u="none" strike="noStrike" kern="1200" cap="none" spc="0" normalizeH="0" baseline="0">
                <a:ln>
                  <a:noFill/>
                </a:ln>
                <a:solidFill>
                  <a:prstClr val="black"/>
                </a:solidFill>
                <a:effectLst/>
                <a:uLnTx/>
                <a:uFillTx/>
                <a:latin typeface="Calibri" panose="020F0502020204030204"/>
                <a:ea typeface="+mn-ea"/>
                <a:cs typeface="Calibri Light" panose="020F0302020204030204" pitchFamily="34" charset="0"/>
              </a:rPr>
              <a:t>क्सटेंशन आर्म’ (</a:t>
            </a:r>
            <a:r>
              <a:rPr kumimoji="0" lang="hi" sz="1600" b="0" i="0" u="none" strike="noStrike" kern="1200" cap="none" spc="0" normalizeH="0" baseline="0">
                <a:ln>
                  <a:noFill/>
                </a:ln>
                <a:solidFill>
                  <a:prstClr val="black"/>
                </a:solidFill>
                <a:effectLst/>
                <a:uLnTx/>
                <a:uFillTx/>
                <a:ea typeface="+mn-ea"/>
                <a:cs typeface="Calibri Light" panose="020F0302020204030204" pitchFamily="34" charset="0"/>
              </a:rPr>
              <a:t>पाँचवें पहिए के रिलीज़ हैंडल</a:t>
            </a:r>
            <a:r>
              <a:rPr kumimoji="0" lang="hi" sz="1600" b="0" i="0" u="none" strike="noStrike" kern="1200" cap="none" spc="0" normalizeH="0" baseline="0">
                <a:ln>
                  <a:noFill/>
                </a:ln>
                <a:solidFill>
                  <a:prstClr val="black"/>
                </a:solidFill>
                <a:effectLst/>
                <a:uLnTx/>
                <a:uFillTx/>
                <a:latin typeface="Calibri" panose="020F0502020204030204"/>
                <a:ea typeface="+mn-ea"/>
                <a:cs typeface="Calibri Light" panose="020F0302020204030204" pitchFamily="34" charset="0"/>
              </a:rPr>
              <a:t> को संचालित करने के लिए) उपलब्ध है और उसका उपयोग किया जाता है?</a:t>
            </a:r>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kumimoji="0" lang="hi" sz="1600" b="0" i="0" u="none" strike="noStrike" kern="1200" cap="none" spc="0" normalizeH="0" baseline="0">
                <a:ln>
                  <a:noFill/>
                </a:ln>
                <a:solidFill>
                  <a:prstClr val="black"/>
                </a:solidFill>
                <a:effectLst/>
                <a:uLnTx/>
                <a:uFillTx/>
                <a:latin typeface="Calibri" panose="020F0502020204030204"/>
                <a:ea typeface="+mn-ea"/>
                <a:cs typeface="Calibri Light" panose="020F0302020204030204" pitchFamily="34" charset="0"/>
                <a:sym typeface="Wingdings" pitchFamily="2" charset="2"/>
              </a:rPr>
              <a:t>क्या आप यह सुनिश्चित करते हैं कि आपके L2/L3 ऑडिट्स के तहत रिग मूव गतिविधियों की निगरानी की जाती है?</a:t>
            </a:r>
            <a:endParaRPr kumimoji="0" lang="hi"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hi"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hi" sz="16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1" u="none" strike="noStrike" kern="1200" cap="none" spc="0" normalizeH="0" baseline="0">
                <a:ln>
                  <a:noFill/>
                </a:ln>
                <a:solidFill>
                  <a:srgbClr val="4472C4"/>
                </a:solidFill>
                <a:effectLst/>
                <a:uLnTx/>
                <a:uFillTx/>
                <a:latin typeface="Calibri" panose="020F0502020204030204" pitchFamily="34" charset="0"/>
                <a:ea typeface="+mn-ea"/>
                <a:cs typeface="+mn-cs"/>
                <a:sym typeface="Wingdings" panose="05000000000000000000" pitchFamily="2" charset="2"/>
              </a:rPr>
              <a:t>* यदि उपरोक्त में से किसी भी प्रश्न का उत्तर नहीं है तो कृपया यह सुनिश्चित करें कि आप इस निष्कर्ष को सही करने के लिए कार्रवाई करें</a:t>
            </a:r>
            <a:endParaRPr kumimoji="0" lang="hi"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anose="05000000000000000000" pitchFamily="2" charset="2"/>
            </a:endParaRPr>
          </a:p>
        </p:txBody>
      </p:sp>
      <p:sp>
        <p:nvSpPr>
          <p:cNvPr id="2" name="Rectangle 8">
            <a:extLst>
              <a:ext uri="{FF2B5EF4-FFF2-40B4-BE49-F238E27FC236}">
                <a16:creationId xmlns:a16="http://schemas.microsoft.com/office/drawing/2014/main" id="{9144E46F-11FC-52AD-9EE4-FBE36768DA53}"/>
              </a:ext>
            </a:extLst>
          </p:cNvPr>
          <p:cNvSpPr>
            <a:spLocks noChangeArrowheads="1"/>
          </p:cNvSpPr>
          <p:nvPr/>
        </p:nvSpPr>
        <p:spPr bwMode="auto">
          <a:xfrm>
            <a:off x="455776" y="559339"/>
            <a:ext cx="11626955" cy="338554"/>
          </a:xfrm>
          <a:prstGeom prst="rect">
            <a:avLst/>
          </a:prstGeom>
          <a:noFill/>
          <a:ln w="9525">
            <a:noFill/>
            <a:miter lim="800000"/>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a:ln>
                  <a:noFill/>
                </a:ln>
                <a:solidFill>
                  <a:prstClr val="black"/>
                </a:solidFill>
                <a:effectLst/>
                <a:uLnTx/>
                <a:uFillTx/>
                <a:latin typeface="+mn-latin"/>
                <a:ea typeface="+mn-ea"/>
                <a:cs typeface="+mn-cs"/>
              </a:rPr>
              <a:t>तिथि: </a:t>
            </a:r>
            <a:r>
              <a:rPr kumimoji="0" lang="hi" sz="1600" b="1" i="0" u="none" strike="noStrike" kern="1200" cap="none" spc="0" normalizeH="0" baseline="0">
                <a:ln>
                  <a:noFill/>
                </a:ln>
                <a:solidFill>
                  <a:srgbClr val="0000FF"/>
                </a:solidFill>
                <a:effectLst/>
                <a:uLnTx/>
                <a:uFillTx/>
                <a:latin typeface="+mn-latin"/>
                <a:ea typeface="+mn-ea"/>
                <a:cs typeface="+mn-cs"/>
              </a:rPr>
              <a:t>3</a:t>
            </a:r>
            <a:r>
              <a:rPr kumimoji="0" lang="hi" sz="1600" b="1" i="0" u="none" strike="noStrike" kern="1200" cap="none" spc="0" normalizeH="0" baseline="0">
                <a:ln>
                  <a:noFill/>
                </a:ln>
                <a:solidFill>
                  <a:srgbClr val="0000FF"/>
                </a:solidFill>
                <a:effectLst/>
                <a:uLnTx/>
                <a:uFillTx/>
                <a:latin typeface="+mn-latin"/>
                <a:ea typeface="+mn-ea"/>
                <a:cs typeface="+mn-cs"/>
                <a:sym typeface="+mn-ea"/>
              </a:rPr>
              <a:t>1/03/2024</a:t>
            </a:r>
            <a:r>
              <a:rPr kumimoji="0" lang="hi" sz="1600" b="1" i="0" u="none" strike="noStrike" kern="1200" cap="none" spc="0" normalizeH="0" baseline="0">
                <a:ln>
                  <a:noFill/>
                </a:ln>
                <a:solidFill>
                  <a:srgbClr val="0000FF"/>
                </a:solidFill>
                <a:effectLst/>
                <a:uLnTx/>
                <a:uFillTx/>
                <a:latin typeface="+mn-latin"/>
                <a:ea typeface="+mn-ea"/>
                <a:cs typeface="+mn-cs"/>
              </a:rPr>
              <a:t>    </a:t>
            </a:r>
            <a:r>
              <a:rPr kumimoji="0" lang="hi" sz="1600" b="1" i="0" u="none" strike="noStrike" kern="1200" cap="none" spc="0" normalizeH="0" baseline="0">
                <a:ln>
                  <a:noFill/>
                </a:ln>
                <a:solidFill>
                  <a:prstClr val="black"/>
                </a:solidFill>
                <a:effectLst/>
                <a:uLnTx/>
                <a:uFillTx/>
                <a:latin typeface="+mn-latin"/>
                <a:ea typeface="+mn-ea"/>
                <a:cs typeface="+mn-cs"/>
              </a:rPr>
              <a:t>घटना का शीर्षक: </a:t>
            </a:r>
            <a:r>
              <a:rPr kumimoji="0" lang="hi" sz="1600" b="1" i="0" u="none" strike="noStrike" kern="1200" cap="none" spc="0" normalizeH="0" baseline="0">
                <a:ln>
                  <a:noFill/>
                </a:ln>
                <a:solidFill>
                  <a:srgbClr val="0000FF"/>
                </a:solidFill>
                <a:effectLst/>
                <a:uLnTx/>
                <a:uFillTx/>
                <a:latin typeface="+mn-latin"/>
                <a:ea typeface="+mn-ea"/>
                <a:cs typeface="+mn-cs"/>
                <a:sym typeface="+mn-ea"/>
              </a:rPr>
              <a:t>मृत्यु </a:t>
            </a:r>
            <a:r>
              <a:rPr lang="hi" sz="1600" b="1" i="0" u="none" baseline="0">
                <a:solidFill>
                  <a:srgbClr val="0000FF"/>
                </a:solidFill>
                <a:sym typeface="+mn-ea"/>
              </a:rPr>
              <a:t>#</a:t>
            </a:r>
            <a:r>
              <a:rPr kumimoji="0" lang="hi" sz="1600" b="1" i="0" u="none" strike="noStrike" kern="1200" cap="none" spc="0" normalizeH="0" baseline="0">
                <a:ln>
                  <a:noFill/>
                </a:ln>
                <a:solidFill>
                  <a:srgbClr val="0000FF"/>
                </a:solidFill>
                <a:effectLst/>
                <a:uLnTx/>
                <a:uFillTx/>
                <a:latin typeface="+mn-latin"/>
                <a:ea typeface="+mn-ea"/>
                <a:cs typeface="+mn-cs"/>
                <a:sym typeface="+mn-ea"/>
              </a:rPr>
              <a:t>01        </a:t>
            </a:r>
            <a:r>
              <a:rPr kumimoji="0" lang="hi" sz="1600" b="1" i="0" u="none" strike="noStrike" kern="1200" cap="none" spc="0" normalizeH="0" baseline="0">
                <a:ln>
                  <a:noFill/>
                </a:ln>
                <a:solidFill>
                  <a:prstClr val="black"/>
                </a:solidFill>
                <a:effectLst/>
                <a:uLnTx/>
                <a:uFillTx/>
                <a:latin typeface="+mn-latin"/>
                <a:ea typeface="+mn-ea"/>
                <a:cs typeface="+mn-cs"/>
              </a:rPr>
              <a:t>पैटर्न: </a:t>
            </a:r>
            <a:r>
              <a:rPr kumimoji="0" lang="hi" sz="1600" b="1" i="0" u="none" strike="noStrike" kern="1200" cap="none" spc="0" normalizeH="0" baseline="0">
                <a:ln>
                  <a:noFill/>
                </a:ln>
                <a:solidFill>
                  <a:srgbClr val="0000FF"/>
                </a:solidFill>
                <a:effectLst/>
                <a:uLnTx/>
                <a:uFillTx/>
                <a:latin typeface="+mn-latin"/>
                <a:ea typeface="+mn-ea"/>
                <a:cs typeface="+mn-cs"/>
              </a:rPr>
              <a:t>इससे क्षतिग्रस्त</a:t>
            </a:r>
            <a:r>
              <a:rPr kumimoji="0" lang="hi" sz="1600" b="1" i="0" u="none" strike="noStrike" kern="1200" cap="none" spc="0" normalizeH="0" baseline="0">
                <a:ln>
                  <a:noFill/>
                </a:ln>
                <a:solidFill>
                  <a:srgbClr val="4472C4"/>
                </a:solidFill>
                <a:effectLst/>
                <a:uLnTx/>
                <a:uFillTx/>
                <a:latin typeface="+mn-latin"/>
                <a:ea typeface="+mn-ea"/>
                <a:cs typeface="+mn-cs"/>
              </a:rPr>
              <a:t>         </a:t>
            </a:r>
            <a:r>
              <a:rPr kumimoji="0" lang="hi" sz="1600" b="1" i="0" u="none" strike="noStrike" kern="1200" cap="none" spc="0" normalizeH="0" baseline="0">
                <a:ln>
                  <a:noFill/>
                </a:ln>
                <a:solidFill>
                  <a:prstClr val="black"/>
                </a:solidFill>
                <a:effectLst/>
                <a:uLnTx/>
                <a:uFillTx/>
                <a:latin typeface="+mn-latin"/>
                <a:ea typeface="+mn-ea"/>
                <a:cs typeface="+mn-cs"/>
              </a:rPr>
              <a:t>संभावित गंभीरता: </a:t>
            </a:r>
            <a:r>
              <a:rPr kumimoji="0" lang="hi" sz="1600" b="1" i="0" u="none" strike="noStrike" kern="1200" cap="none" spc="0" normalizeH="0" baseline="0">
                <a:ln>
                  <a:noFill/>
                </a:ln>
                <a:solidFill>
                  <a:srgbClr val="0000FF"/>
                </a:solidFill>
                <a:effectLst/>
                <a:uLnTx/>
                <a:uFillTx/>
                <a:latin typeface="+mn-latin"/>
                <a:ea typeface="+mn-ea"/>
                <a:cs typeface="+mn-cs"/>
              </a:rPr>
              <a:t>C4P                  </a:t>
            </a:r>
            <a:r>
              <a:rPr kumimoji="0" lang="hi" sz="1600" b="1" i="0" u="none" strike="noStrike" kern="1200" cap="none" spc="0" normalizeH="0" baseline="0">
                <a:ln>
                  <a:noFill/>
                </a:ln>
                <a:solidFill>
                  <a:prstClr val="black"/>
                </a:solidFill>
                <a:effectLst/>
                <a:uLnTx/>
                <a:uFillTx/>
                <a:latin typeface="+mn-latin"/>
                <a:ea typeface="+mn-ea"/>
                <a:cs typeface="+mn-cs"/>
              </a:rPr>
              <a:t>गतिविधि:</a:t>
            </a:r>
            <a:r>
              <a:rPr kumimoji="0" lang="hi" sz="1600" b="1" i="0" u="none" strike="noStrike" kern="1200" cap="none" spc="0" normalizeH="0" baseline="0">
                <a:ln>
                  <a:noFill/>
                </a:ln>
                <a:solidFill>
                  <a:srgbClr val="4472C4"/>
                </a:solidFill>
                <a:effectLst/>
                <a:uLnTx/>
                <a:uFillTx/>
                <a:latin typeface="+mn-latin"/>
                <a:ea typeface="+mn-ea"/>
                <a:cs typeface="+mn-cs"/>
              </a:rPr>
              <a:t> </a:t>
            </a:r>
            <a:r>
              <a:rPr kumimoji="0" lang="hi" sz="1600" b="1" i="0" u="none" strike="noStrike" kern="1200" cap="none" spc="0" normalizeH="0" baseline="0">
                <a:ln>
                  <a:noFill/>
                </a:ln>
                <a:solidFill>
                  <a:srgbClr val="0000FF"/>
                </a:solidFill>
                <a:effectLst/>
                <a:uLnTx/>
                <a:uFillTx/>
                <a:latin typeface="+mn-latin"/>
                <a:ea typeface="+mn-ea"/>
                <a:cs typeface="+mn-cs"/>
              </a:rPr>
              <a:t>रिग मूव</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92869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B693EB34-65CF-4BEA-A40A-37A67B417A46}"/>
</file>

<file path=customXml/itemProps2.xml><?xml version="1.0" encoding="utf-8"?>
<ds:datastoreItem xmlns:ds="http://schemas.openxmlformats.org/officeDocument/2006/customXml" ds:itemID="{5CB23377-B9D6-4EB1-9BF3-9F94C9F424DA}"/>
</file>

<file path=customXml/itemProps3.xml><?xml version="1.0" encoding="utf-8"?>
<ds:datastoreItem xmlns:ds="http://schemas.openxmlformats.org/officeDocument/2006/customXml" ds:itemID="{90CFAE06-F389-47BC-BD96-97B91B339E07}"/>
</file>

<file path=docProps/app.xml><?xml version="1.0" encoding="utf-8"?>
<Properties xmlns="http://schemas.openxmlformats.org/officeDocument/2006/extended-properties" xmlns:vt="http://schemas.openxmlformats.org/officeDocument/2006/docPropsVTypes">
  <TotalTime>344</TotalTime>
  <Words>1052</Words>
  <Application>Microsoft Office PowerPoint</Application>
  <PresentationFormat>Widescreen</PresentationFormat>
  <Paragraphs>61</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MS PGothic</vt:lpstr>
      <vt:lpstr>SimSun</vt:lpstr>
      <vt:lpstr>+mn-latin</vt:lpstr>
      <vt:lpstr>Arial</vt:lpstr>
      <vt:lpstr>Book Antiqua</vt:lpstr>
      <vt:lpstr>Calibri</vt:lpstr>
      <vt:lpstr>Calibri Light</vt:lpstr>
      <vt:lpstr>Tahoma</vt:lpstr>
      <vt:lpstr>Times New Roman</vt:lpstr>
      <vt:lpstr>1_Office Theme</vt:lpstr>
      <vt:lpstr>PowerPoint Presentation</vt:lpstr>
      <vt:lpstr>   प्रबंधन का सेल्फ-ऑडिट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Fat#01 LTI#06 Offloading of Diesel Tank HI</dc:title>
  <dc:creator>Rawahi, Ahmed MSE34</dc:creator>
  <cp:lastModifiedBy>Ladon Mohamed</cp:lastModifiedBy>
  <cp:revision>4</cp:revision>
  <dcterms:created xsi:type="dcterms:W3CDTF">2024-05-14T03:42:56Z</dcterms:created>
  <dcterms:modified xsi:type="dcterms:W3CDTF">2024-05-23T08:23:36Z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