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
  </p:notesMasterIdLst>
  <p:sldIdLst>
    <p:sldId id="258" r:id="rId2"/>
    <p:sldId id="259" r:id="rId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5" d="100"/>
          <a:sy n="65" d="100"/>
        </p:scale>
        <p:origin x="618"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11" Type="http://schemas.openxmlformats.org/officeDocument/2006/relationships/customXml" Target="../customXml/item3.xml"/><Relationship Id="rId5" Type="http://schemas.openxmlformats.org/officeDocument/2006/relationships/presProps" Target="presProps.xml"/><Relationship Id="rId10" Type="http://schemas.openxmlformats.org/officeDocument/2006/relationships/customXml" Target="../customXml/item2.xml"/><Relationship Id="rId4" Type="http://schemas.openxmlformats.org/officeDocument/2006/relationships/notesMaster" Target="notesMasters/notesMaster1.xml"/><Relationship Id="rId9"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977069-5F0A-4F31-A051-EA01F359510C}" type="datetimeFigureOut">
              <a:rPr lang="en-US" smtClean="0"/>
              <a:t>17/04/2024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E808FF-433A-4D72-A5E3-3F76829BDED8}" type="slidenum">
              <a:rPr lang="en-US" smtClean="0"/>
              <a:t>‹#›</a:t>
            </a:fld>
            <a:endParaRPr lang="en-US"/>
          </a:p>
        </p:txBody>
      </p:sp>
    </p:spTree>
    <p:extLst>
      <p:ext uri="{BB962C8B-B14F-4D97-AF65-F5344CB8AC3E}">
        <p14:creationId xmlns:p14="http://schemas.microsoft.com/office/powerpoint/2010/main" val="35352903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tab pos="107950" algn="l"/>
              </a:tabLst>
            </a:pPr>
            <a:r>
              <a:rPr kumimoji="0" lang="en-GB" altLang="en-US" sz="1200" b="1" i="0" u="none" strike="noStrike" kern="1200" cap="none" normalizeH="0" baseline="0" dirty="0">
                <a:ln>
                  <a:noFill/>
                </a:ln>
                <a:solidFill>
                  <a:srgbClr val="58595B"/>
                </a:solidFill>
                <a:effectLst/>
                <a:latin typeface="+mn-lt"/>
                <a:ea typeface="Times New Roman" panose="02020603050405020304" pitchFamily="18" charset="0"/>
                <a:cs typeface="+mn-cs"/>
              </a:rPr>
              <a:t>Target audience for this alert</a:t>
            </a:r>
            <a:endParaRPr kumimoji="0" lang="en-US" altLang="en-US" sz="1200" b="0" i="0" u="none" strike="noStrike" kern="1200" cap="none" normalizeH="0" baseline="0" dirty="0">
              <a:ln>
                <a:noFill/>
              </a:ln>
              <a:solidFill>
                <a:schemeClr val="tx1"/>
              </a:solidFill>
              <a:effectLst/>
              <a:latin typeface="+mn-lt"/>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tab pos="107950" algn="l"/>
              </a:tabLst>
            </a:pPr>
            <a:r>
              <a:rPr kumimoji="0" lang="en-GB" altLang="en-US" sz="1200" b="0" i="0" u="none" strike="noStrike" kern="1200" cap="none" normalizeH="0" baseline="0" dirty="0">
                <a:ln>
                  <a:noFill/>
                </a:ln>
                <a:solidFill>
                  <a:srgbClr val="58595B"/>
                </a:solidFill>
                <a:effectLst/>
                <a:latin typeface="+mn-lt"/>
                <a:ea typeface="Times New Roman" panose="02020603050405020304" pitchFamily="18" charset="0"/>
                <a:cs typeface="+mn-cs"/>
              </a:rPr>
              <a:t>List the position names or roles that are the target audience for this alert. Wherever possible, the target audience should be limited to those in positions or roles or locations for which the lesson learnt are relevant, or who are required to take action upon receiving this Alert.</a:t>
            </a:r>
            <a:endParaRPr kumimoji="0" lang="en-US" altLang="en-US" sz="1200" b="0" i="0" u="none" strike="noStrike" kern="1200" cap="none" normalizeH="0" baseline="0" dirty="0">
              <a:ln>
                <a:noFill/>
              </a:ln>
              <a:solidFill>
                <a:schemeClr val="tx1"/>
              </a:solidFill>
              <a:effectLst/>
              <a:latin typeface="+mn-lt"/>
              <a:ea typeface="+mn-ea"/>
              <a:cs typeface="+mn-cs"/>
            </a:endParaRPr>
          </a:p>
          <a:p>
            <a:pPr marL="0" marR="0" lvl="0" indent="0" algn="l" defTabSz="914400" rtl="0" eaLnBrk="0" fontAlgn="base" latinLnBrk="0" hangingPunct="0">
              <a:lnSpc>
                <a:spcPct val="100000"/>
              </a:lnSpc>
              <a:spcBef>
                <a:spcPct val="0"/>
              </a:spcBef>
              <a:spcAft>
                <a:spcPct val="0"/>
              </a:spcAft>
              <a:buClrTx/>
              <a:buSzTx/>
              <a:buFontTx/>
              <a:buChar char="•"/>
              <a:tabLst>
                <a:tab pos="107950" algn="l"/>
              </a:tabLst>
            </a:pPr>
            <a:r>
              <a:rPr kumimoji="0" lang="en-GB" altLang="zh-CN" sz="1200" b="0" i="0" u="none" strike="noStrike" kern="1200" cap="none" normalizeH="0" baseline="0" dirty="0">
                <a:ln>
                  <a:noFill/>
                </a:ln>
                <a:solidFill>
                  <a:srgbClr val="58595B"/>
                </a:solidFill>
                <a:effectLst/>
                <a:latin typeface="+mn-lt"/>
                <a:ea typeface="SimSun" panose="02010600030101010101" pitchFamily="2" charset="-122"/>
                <a:cs typeface="Times New Roman" panose="02020603050405020304" pitchFamily="18" charset="0"/>
              </a:rPr>
              <a:t>Position or role name</a:t>
            </a:r>
            <a:endParaRPr kumimoji="0" lang="en-US" altLang="zh-CN" sz="1200" b="0" i="0" u="none" strike="noStrike" kern="1200" cap="none" normalizeH="0" baseline="0" dirty="0">
              <a:ln>
                <a:noFill/>
              </a:ln>
              <a:solidFill>
                <a:schemeClr val="tx1"/>
              </a:solidFill>
              <a:effectLst/>
              <a:latin typeface="+mn-lt"/>
              <a:ea typeface="+mn-ea"/>
              <a:cs typeface="+mn-cs"/>
            </a:endParaRPr>
          </a:p>
          <a:p>
            <a:pPr marL="0" marR="0" lvl="0" indent="0" algn="l" defTabSz="914400" rtl="0" eaLnBrk="0" fontAlgn="base" latinLnBrk="0" hangingPunct="0">
              <a:lnSpc>
                <a:spcPct val="100000"/>
              </a:lnSpc>
              <a:spcBef>
                <a:spcPct val="0"/>
              </a:spcBef>
              <a:spcAft>
                <a:spcPct val="0"/>
              </a:spcAft>
              <a:buClrTx/>
              <a:buSzTx/>
              <a:buFontTx/>
              <a:buChar char="•"/>
              <a:tabLst>
                <a:tab pos="107950" algn="l"/>
              </a:tabLst>
            </a:pPr>
            <a:r>
              <a:rPr kumimoji="0" lang="en-GB" altLang="zh-CN" sz="1200" b="0" i="0" u="none" strike="noStrike" kern="1200" cap="none" normalizeH="0" baseline="0" dirty="0">
                <a:ln>
                  <a:noFill/>
                </a:ln>
                <a:solidFill>
                  <a:srgbClr val="58595B"/>
                </a:solidFill>
                <a:effectLst/>
                <a:latin typeface="+mn-lt"/>
                <a:ea typeface="Times New Roman" panose="02020603050405020304" pitchFamily="18" charset="0"/>
                <a:cs typeface="+mn-cs"/>
              </a:rPr>
              <a:t>Position or role name </a:t>
            </a:r>
          </a:p>
          <a:p>
            <a:pPr lvl="0"/>
            <a:r>
              <a:rPr lang="en-GB" altLang="zh-CN" sz="1200" b="1" kern="1200" dirty="0">
                <a:solidFill>
                  <a:srgbClr val="58595B"/>
                </a:solidFill>
                <a:latin typeface="+mn-lt"/>
                <a:ea typeface="+mn-ea"/>
                <a:cs typeface="+mn-cs"/>
              </a:rPr>
              <a:t> </a:t>
            </a:r>
          </a:p>
          <a:p>
            <a:pPr lvl="0"/>
            <a:r>
              <a:rPr lang="en-US" sz="1200" b="1" kern="1200" dirty="0">
                <a:solidFill>
                  <a:srgbClr val="58595B"/>
                </a:solidFill>
                <a:latin typeface="+mn-lt"/>
                <a:ea typeface="Times New Roman" panose="02020603050405020304" pitchFamily="18" charset="0"/>
                <a:cs typeface="+mn-cs"/>
              </a:rPr>
              <a:t>Description of the incident: </a:t>
            </a:r>
          </a:p>
          <a:p>
            <a:r>
              <a:rPr lang="en-US" dirty="0">
                <a:latin typeface="Arial" charset="0"/>
                <a:cs typeface="Arial" charset="0"/>
              </a:rPr>
              <a:t>This should be free text writing and include the relevant facts explaining.</a:t>
            </a:r>
            <a:r>
              <a:rPr lang="en-US" baseline="0" dirty="0">
                <a:latin typeface="Arial" charset="0"/>
                <a:cs typeface="Arial" charset="0"/>
              </a:rPr>
              <a:t> </a:t>
            </a:r>
            <a:r>
              <a:rPr lang="en-US" dirty="0">
                <a:latin typeface="Arial" charset="0"/>
                <a:cs typeface="Arial" charset="0"/>
              </a:rPr>
              <a:t> what happened to all the relevant parties </a:t>
            </a:r>
            <a:r>
              <a:rPr lang="en-US" dirty="0">
                <a:solidFill>
                  <a:srgbClr val="0070C0"/>
                </a:solidFill>
                <a:latin typeface="Arial" charset="0"/>
                <a:cs typeface="Arial" charset="0"/>
              </a:rPr>
              <a:t>in a </a:t>
            </a:r>
            <a:r>
              <a:rPr lang="en-US" b="1" dirty="0">
                <a:solidFill>
                  <a:srgbClr val="0070C0"/>
                </a:solidFill>
                <a:latin typeface="Arial" charset="0"/>
                <a:cs typeface="Arial" charset="0"/>
              </a:rPr>
              <a:t>short sharp factual paragraph that describes the incident. </a:t>
            </a:r>
            <a:r>
              <a:rPr lang="en-US" b="0" dirty="0">
                <a:solidFill>
                  <a:srgbClr val="0070C0"/>
                </a:solidFill>
                <a:latin typeface="Arial" charset="0"/>
                <a:cs typeface="Arial" charset="0"/>
              </a:rPr>
              <a:t>W</a:t>
            </a:r>
            <a:r>
              <a:rPr lang="en-US" dirty="0"/>
              <a:t>ithout mentioning names of contractors or</a:t>
            </a:r>
            <a:r>
              <a:rPr lang="en-US" baseline="0" dirty="0"/>
              <a:t> individuals.  You should include, what happened, to who (by job title) and what injuries this resulted in.  Nothing more!</a:t>
            </a:r>
          </a:p>
          <a:p>
            <a:endParaRPr lang="en-US" baseline="0" dirty="0"/>
          </a:p>
          <a:p>
            <a:pPr>
              <a:spcBef>
                <a:spcPct val="50000"/>
              </a:spcBef>
            </a:pPr>
            <a:endParaRPr lang="en-US" dirty="0">
              <a:solidFill>
                <a:srgbClr val="0070C0"/>
              </a:solidFill>
              <a:latin typeface="Arial" charset="0"/>
              <a:cs typeface="Arial" charset="0"/>
            </a:endParaRPr>
          </a:p>
          <a:p>
            <a:pPr>
              <a:spcBef>
                <a:spcPct val="50000"/>
              </a:spcBef>
            </a:pPr>
            <a:r>
              <a:rPr lang="en-US" dirty="0">
                <a:latin typeface="Arial" charset="0"/>
                <a:cs typeface="Arial" charset="0"/>
              </a:rPr>
              <a:t>The description should be in sufficient detail to allow a person who does not know anything about the incident to imagine it.  </a:t>
            </a:r>
          </a:p>
          <a:p>
            <a:pPr>
              <a:spcBef>
                <a:spcPct val="50000"/>
              </a:spcBef>
            </a:pPr>
            <a:r>
              <a:rPr lang="en-US" dirty="0">
                <a:latin typeface="Arial" charset="0"/>
                <a:cs typeface="Arial" charset="0"/>
              </a:rPr>
              <a:t>It should only be about what happened and </a:t>
            </a:r>
            <a:r>
              <a:rPr lang="en-US" u="sng" dirty="0">
                <a:latin typeface="Arial" charset="0"/>
                <a:cs typeface="Arial" charset="0"/>
              </a:rPr>
              <a:t>not</a:t>
            </a:r>
            <a:r>
              <a:rPr lang="en-US" dirty="0">
                <a:latin typeface="Arial" charset="0"/>
                <a:cs typeface="Arial" charset="0"/>
              </a:rPr>
              <a:t> why it happened.  </a:t>
            </a:r>
          </a:p>
          <a:p>
            <a:pPr>
              <a:spcBef>
                <a:spcPct val="50000"/>
              </a:spcBef>
            </a:pPr>
            <a:r>
              <a:rPr lang="en-US" dirty="0">
                <a:latin typeface="Arial" charset="0"/>
                <a:cs typeface="Arial" charset="0"/>
              </a:rPr>
              <a:t>DO</a:t>
            </a:r>
            <a:r>
              <a:rPr lang="en-US" baseline="0" dirty="0">
                <a:latin typeface="Arial" charset="0"/>
                <a:cs typeface="Arial" charset="0"/>
              </a:rPr>
              <a:t> NOT</a:t>
            </a:r>
            <a:r>
              <a:rPr lang="en-US" dirty="0">
                <a:latin typeface="Arial" charset="0"/>
                <a:cs typeface="Arial" charset="0"/>
              </a:rPr>
              <a:t> include investigation findings here, simply describe the incident as the investigation has shown it happened. </a:t>
            </a:r>
          </a:p>
          <a:p>
            <a:pPr>
              <a:spcBef>
                <a:spcPct val="50000"/>
              </a:spcBef>
            </a:pPr>
            <a:r>
              <a:rPr lang="en-US" dirty="0">
                <a:latin typeface="Arial" charset="0"/>
                <a:cs typeface="Arial" charset="0"/>
              </a:rPr>
              <a:t>DO NOT give us a sequence</a:t>
            </a:r>
            <a:r>
              <a:rPr lang="en-US" baseline="0" dirty="0">
                <a:latin typeface="Arial" charset="0"/>
                <a:cs typeface="Arial" charset="0"/>
              </a:rPr>
              <a:t> of events here.   </a:t>
            </a:r>
            <a:endParaRPr lang="en-US" dirty="0">
              <a:latin typeface="Arial" charset="0"/>
              <a:cs typeface="Arial" charset="0"/>
            </a:endParaRP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906F0F-6AA3-414C-870B-3468ED710CF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48324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1" baseline="0" dirty="0"/>
          </a:p>
          <a:p>
            <a:pPr lvl="0" eaLnBrk="0" fontAlgn="base" hangingPunct="0">
              <a:spcBef>
                <a:spcPct val="0"/>
              </a:spcBef>
              <a:spcAft>
                <a:spcPct val="0"/>
              </a:spcAft>
              <a:tabLst>
                <a:tab pos="107950" algn="l"/>
              </a:tabLst>
            </a:pPr>
            <a:r>
              <a:rPr lang="en-GB" altLang="zh-CN" sz="2000" b="1" kern="1200" dirty="0">
                <a:solidFill>
                  <a:srgbClr val="58595B"/>
                </a:solidFill>
                <a:latin typeface="+mn-lt"/>
                <a:ea typeface="Times New Roman" panose="02020603050405020304" pitchFamily="18" charset="0"/>
                <a:cs typeface="+mn-cs"/>
              </a:rPr>
              <a:t>Why it happened</a:t>
            </a:r>
            <a:endParaRPr lang="en-US" altLang="zh-CN" sz="2000" b="1" kern="1200" dirty="0">
              <a:solidFill>
                <a:srgbClr val="58595B"/>
              </a:solidFill>
              <a:latin typeface="+mn-lt"/>
              <a:ea typeface="Times New Roman" panose="02020603050405020304" pitchFamily="18" charset="0"/>
              <a:cs typeface="+mn-cs"/>
            </a:endParaRPr>
          </a:p>
          <a:p>
            <a:pPr lvl="0" eaLnBrk="0" fontAlgn="base" hangingPunct="0">
              <a:spcBef>
                <a:spcPct val="0"/>
              </a:spcBef>
              <a:spcAft>
                <a:spcPct val="0"/>
              </a:spcAft>
              <a:tabLst>
                <a:tab pos="107950" algn="l"/>
              </a:tabLst>
            </a:pPr>
            <a:r>
              <a:rPr lang="en-GB" altLang="zh-CN" sz="1100" kern="1200" dirty="0">
                <a:solidFill>
                  <a:srgbClr val="58595B"/>
                </a:solidFill>
                <a:latin typeface="+mn-lt"/>
                <a:ea typeface="Times New Roman" panose="02020603050405020304" pitchFamily="18" charset="0"/>
                <a:cs typeface="+mn-cs"/>
              </a:rPr>
              <a:t>Describe here the:</a:t>
            </a:r>
            <a:endParaRPr lang="en-US" altLang="zh-CN" sz="1100" kern="1200" dirty="0">
              <a:solidFill>
                <a:srgbClr val="58595B"/>
              </a:solidFill>
              <a:latin typeface="+mn-lt"/>
              <a:ea typeface="Times New Roman" panose="02020603050405020304" pitchFamily="18" charset="0"/>
              <a:cs typeface="+mn-cs"/>
            </a:endParaRPr>
          </a:p>
          <a:p>
            <a:pPr lvl="0" eaLnBrk="0" fontAlgn="base" hangingPunct="0">
              <a:spcBef>
                <a:spcPct val="0"/>
              </a:spcBef>
              <a:spcAft>
                <a:spcPct val="0"/>
              </a:spcAft>
              <a:buFontTx/>
              <a:buChar char="•"/>
              <a:tabLst>
                <a:tab pos="107950" algn="l"/>
              </a:tabLst>
            </a:pPr>
            <a:r>
              <a:rPr lang="en-GB" altLang="zh-CN" sz="1100" kern="1200" dirty="0">
                <a:solidFill>
                  <a:srgbClr val="58595B"/>
                </a:solidFill>
                <a:latin typeface="+mn-lt"/>
                <a:ea typeface="Times New Roman" panose="02020603050405020304" pitchFamily="18" charset="0"/>
                <a:cs typeface="+mn-cs"/>
              </a:rPr>
              <a:t>Immediate causes of the incident; and</a:t>
            </a:r>
            <a:endParaRPr lang="en-US" altLang="zh-CN" sz="1100" kern="1200" dirty="0">
              <a:solidFill>
                <a:srgbClr val="58595B"/>
              </a:solidFill>
              <a:latin typeface="+mn-lt"/>
              <a:ea typeface="Times New Roman" panose="02020603050405020304" pitchFamily="18" charset="0"/>
              <a:cs typeface="+mn-cs"/>
            </a:endParaRPr>
          </a:p>
          <a:p>
            <a:pPr lvl="0" eaLnBrk="0" fontAlgn="base" hangingPunct="0">
              <a:spcBef>
                <a:spcPct val="0"/>
              </a:spcBef>
              <a:spcAft>
                <a:spcPct val="0"/>
              </a:spcAft>
              <a:buFontTx/>
              <a:buChar char="•"/>
              <a:tabLst>
                <a:tab pos="107950" algn="l"/>
              </a:tabLst>
            </a:pPr>
            <a:r>
              <a:rPr lang="en-GB" altLang="zh-CN" sz="1100" kern="1200" dirty="0">
                <a:solidFill>
                  <a:srgbClr val="58595B"/>
                </a:solidFill>
                <a:latin typeface="+mn-lt"/>
                <a:ea typeface="Times New Roman" panose="02020603050405020304" pitchFamily="18" charset="0"/>
                <a:cs typeface="+mn-cs"/>
              </a:rPr>
              <a:t>Underlying causes of the incident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baseline="0" dirty="0"/>
              <a:t>Lessons Learned: </a:t>
            </a:r>
            <a:r>
              <a:rPr lang="en-US" sz="1600" baseline="0" dirty="0"/>
              <a:t>Four to five bullet points highlighting the main findings from the investigation.  Remember the target audience is the front line staff so this should be written in simple terms in a way that everyone can understand.</a:t>
            </a:r>
          </a:p>
          <a:p>
            <a:endParaRPr lang="en-US" sz="1600" dirty="0"/>
          </a:p>
          <a:p>
            <a:r>
              <a:rPr lang="en-US" sz="1600" b="1" dirty="0"/>
              <a:t>Contract managers: </a:t>
            </a:r>
            <a:r>
              <a:rPr lang="en-US" sz="1600" dirty="0"/>
              <a:t>Must review their risk assessment for this task capturing all points raised as a minimum and provide assurance to Contract</a:t>
            </a:r>
            <a:r>
              <a:rPr lang="en-US" sz="1600" baseline="0" dirty="0"/>
              <a:t> Holders</a:t>
            </a:r>
            <a:endParaRPr lang="en-US" sz="1600" dirty="0"/>
          </a:p>
          <a:p>
            <a:pPr lvl="0" eaLnBrk="0" fontAlgn="base" hangingPunct="0">
              <a:spcBef>
                <a:spcPct val="0"/>
              </a:spcBef>
              <a:spcAft>
                <a:spcPct val="0"/>
              </a:spcAft>
              <a:buFontTx/>
              <a:buNone/>
              <a:tabLst>
                <a:tab pos="107950" algn="l"/>
              </a:tabLst>
            </a:pPr>
            <a:endParaRPr lang="en-GB" altLang="en-US" sz="1600" b="1" kern="1200" dirty="0">
              <a:solidFill>
                <a:srgbClr val="58595B"/>
              </a:solidFill>
              <a:latin typeface="+mn-lt"/>
              <a:ea typeface="Times New Roman" panose="02020603050405020304" pitchFamily="18" charset="0"/>
              <a:cs typeface="+mn-cs"/>
            </a:endParaRPr>
          </a:p>
          <a:p>
            <a:pPr eaLnBrk="0" fontAlgn="base" hangingPunct="0">
              <a:spcBef>
                <a:spcPct val="0"/>
              </a:spcBef>
              <a:spcAft>
                <a:spcPct val="0"/>
              </a:spcAft>
              <a:tabLst>
                <a:tab pos="107950" algn="l"/>
              </a:tabLst>
            </a:pPr>
            <a:r>
              <a:rPr lang="en-GB" altLang="en-US" sz="2000" b="1" dirty="0">
                <a:solidFill>
                  <a:srgbClr val="58595B"/>
                </a:solidFill>
                <a:ea typeface="Times New Roman" panose="02020603050405020304" pitchFamily="18" charset="0"/>
              </a:rPr>
              <a:t>Actions</a:t>
            </a:r>
            <a:endParaRPr lang="en-US" altLang="en-US" sz="2000" b="1" dirty="0">
              <a:solidFill>
                <a:srgbClr val="58595B"/>
              </a:solidFill>
              <a:ea typeface="Times New Roman" panose="02020603050405020304" pitchFamily="18" charset="0"/>
            </a:endParaRPr>
          </a:p>
          <a:p>
            <a:pPr eaLnBrk="0" fontAlgn="base" hangingPunct="0">
              <a:spcBef>
                <a:spcPct val="0"/>
              </a:spcBef>
              <a:spcAft>
                <a:spcPct val="0"/>
              </a:spcAft>
              <a:tabLst>
                <a:tab pos="107950" algn="l"/>
              </a:tabLst>
            </a:pPr>
            <a:r>
              <a:rPr lang="en-GB" altLang="en-US" sz="1600" dirty="0">
                <a:solidFill>
                  <a:srgbClr val="58595B"/>
                </a:solidFill>
                <a:ea typeface="Times New Roman" panose="02020603050405020304" pitchFamily="18" charset="0"/>
              </a:rPr>
              <a:t>Describe mandatory actions here. Actions must be signed off by Business Leaders before the Alert is issued. When describing actions focus on what, by whom and by when.</a:t>
            </a:r>
          </a:p>
          <a:p>
            <a:endParaRPr lang="en-US" sz="1600" b="1" dirty="0"/>
          </a:p>
          <a:p>
            <a:r>
              <a:rPr lang="en-US" sz="1600" b="1" dirty="0"/>
              <a:t>Post action verifier </a:t>
            </a:r>
            <a:r>
              <a:rPr lang="en-US" sz="1600" dirty="0"/>
              <a:t>is</a:t>
            </a:r>
            <a:r>
              <a:rPr lang="en-US" sz="1600" baseline="0" dirty="0"/>
              <a:t> giving the assurance that the action has been addressed and learnings imbedded. </a:t>
            </a:r>
          </a:p>
          <a:p>
            <a:r>
              <a:rPr lang="en-US" sz="1600" baseline="0" dirty="0"/>
              <a:t>(actions from RAM4 plus incident reported to MDIRC and MDC fortnightly)</a:t>
            </a:r>
            <a:endParaRPr lang="en-US" sz="1600" dirty="0"/>
          </a:p>
          <a:p>
            <a:pPr lvl="0" eaLnBrk="0" fontAlgn="base" hangingPunct="0">
              <a:spcBef>
                <a:spcPct val="0"/>
              </a:spcBef>
              <a:spcAft>
                <a:spcPct val="0"/>
              </a:spcAft>
              <a:tabLst>
                <a:tab pos="107950" algn="l"/>
              </a:tabLst>
            </a:pPr>
            <a:endParaRPr lang="en-GB" altLang="en-US" sz="1600" b="1" kern="1200" dirty="0">
              <a:solidFill>
                <a:srgbClr val="58595B"/>
              </a:solidFill>
              <a:latin typeface="+mn-lt"/>
              <a:ea typeface="Times New Roman" panose="02020603050405020304" pitchFamily="18" charset="0"/>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906F0F-6AA3-414C-870B-3468ED710CF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8224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00A81E8-6622-4A49-9FF2-EB24B86713DF}" type="datetime1">
              <a:rPr lang="en-US" smtClean="0"/>
              <a:t>17/04/2024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36498236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6146D2-AFA6-4972-98EA-669A7C4EF4C1}" type="datetime1">
              <a:rPr lang="en-US" smtClean="0"/>
              <a:t>17/04/2024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31271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44A6E8-E675-402B-A2BD-D7D9A0B28C11}" type="datetime1">
              <a:rPr lang="en-US" smtClean="0"/>
              <a:t>17/04/2024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157981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2D58F9-0DED-40AE-A7F2-D2F56296859A}" type="datetime1">
              <a:rPr lang="en-US" smtClean="0"/>
              <a:t>17/04/2024</a:t>
            </a:fld>
            <a:endParaRPr lang="en-US"/>
          </a:p>
        </p:txBody>
      </p:sp>
      <p:sp>
        <p:nvSpPr>
          <p:cNvPr id="5" name="Footer Placeholder 4"/>
          <p:cNvSpPr>
            <a:spLocks noGrp="1"/>
          </p:cNvSpPr>
          <p:nvPr>
            <p:ph type="ftr" sz="quarter" idx="11"/>
          </p:nvPr>
        </p:nvSpPr>
        <p:spPr/>
        <p:txBody>
          <a:bodyPr/>
          <a:lstStyle>
            <a:lvl1pPr>
              <a:defRPr/>
            </a:lvl1pPr>
          </a:lstStyle>
          <a:p>
            <a:r>
              <a:rPr lang="en-US" dirty="0"/>
              <a:t>LFI action V1</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4071334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F2CA95-DD1B-4F67-8C36-13F320194810}" type="datetime1">
              <a:rPr lang="en-US" smtClean="0"/>
              <a:t>17/04/2024</a:t>
            </a:fld>
            <a:endParaRPr lang="en-US"/>
          </a:p>
        </p:txBody>
      </p:sp>
      <p:sp>
        <p:nvSpPr>
          <p:cNvPr id="5" name="Footer Placeholder 4"/>
          <p:cNvSpPr>
            <a:spLocks noGrp="1"/>
          </p:cNvSpPr>
          <p:nvPr>
            <p:ph type="ftr" sz="quarter" idx="11"/>
          </p:nvPr>
        </p:nvSpPr>
        <p:spPr/>
        <p:txBody>
          <a:bodyPr/>
          <a:lstStyle/>
          <a:p>
            <a:r>
              <a:rPr lang="en-US" dirty="0"/>
              <a:t>LFI Action V1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848001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8C7674-DBA0-440A-8265-C49A3552B907}" type="datetime1">
              <a:rPr lang="en-US" smtClean="0"/>
              <a:t>17/04/2024</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4936067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9AF15A-1620-45AF-A5BF-538FE3A47A7A}" type="datetime1">
              <a:rPr lang="en-US" smtClean="0"/>
              <a:t>17/04/2024</a:t>
            </a:fld>
            <a:endParaRPr lang="en-US"/>
          </a:p>
        </p:txBody>
      </p:sp>
      <p:sp>
        <p:nvSpPr>
          <p:cNvPr id="8" name="Footer Placeholder 7"/>
          <p:cNvSpPr>
            <a:spLocks noGrp="1"/>
          </p:cNvSpPr>
          <p:nvPr>
            <p:ph type="ftr" sz="quarter" idx="11"/>
          </p:nvPr>
        </p:nvSpPr>
        <p:spPr/>
        <p:txBody>
          <a:bodyPr/>
          <a:lstStyle/>
          <a:p>
            <a:r>
              <a:rPr lang="en-US"/>
              <a:t>V 1 (2020)</a:t>
            </a:r>
          </a:p>
        </p:txBody>
      </p:sp>
      <p:sp>
        <p:nvSpPr>
          <p:cNvPr id="9" name="Slide Number Placeholder 8"/>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9504467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424A1C8-634E-467E-BB69-93B0A13CDE3C}" type="datetime1">
              <a:rPr lang="en-US" smtClean="0"/>
              <a:t>17/04/2024</a:t>
            </a:fld>
            <a:endParaRPr lang="en-US"/>
          </a:p>
        </p:txBody>
      </p:sp>
      <p:sp>
        <p:nvSpPr>
          <p:cNvPr id="4" name="Footer Placeholder 3"/>
          <p:cNvSpPr>
            <a:spLocks noGrp="1"/>
          </p:cNvSpPr>
          <p:nvPr>
            <p:ph type="ftr" sz="quarter" idx="11"/>
          </p:nvPr>
        </p:nvSpPr>
        <p:spPr/>
        <p:txBody>
          <a:bodyPr/>
          <a:lstStyle/>
          <a:p>
            <a:r>
              <a:rPr lang="en-US"/>
              <a:t>V 1 (2020)</a:t>
            </a:r>
          </a:p>
        </p:txBody>
      </p:sp>
      <p:sp>
        <p:nvSpPr>
          <p:cNvPr id="5" name="Slide Number Placeholder 4"/>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4071637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5EAE86-4E98-45D3-976A-F4279866EDBF}" type="datetime1">
              <a:rPr lang="en-US" smtClean="0"/>
              <a:t>17/04/2024</a:t>
            </a:fld>
            <a:endParaRPr lang="en-US"/>
          </a:p>
        </p:txBody>
      </p:sp>
      <p:sp>
        <p:nvSpPr>
          <p:cNvPr id="3" name="Footer Placeholder 2"/>
          <p:cNvSpPr>
            <a:spLocks noGrp="1"/>
          </p:cNvSpPr>
          <p:nvPr>
            <p:ph type="ftr" sz="quarter" idx="11"/>
          </p:nvPr>
        </p:nvSpPr>
        <p:spPr/>
        <p:txBody>
          <a:bodyPr/>
          <a:lstStyle/>
          <a:p>
            <a:r>
              <a:rPr lang="en-US"/>
              <a:t>V 1 (2020)</a:t>
            </a:r>
          </a:p>
        </p:txBody>
      </p:sp>
      <p:sp>
        <p:nvSpPr>
          <p:cNvPr id="4" name="Slide Number Placeholder 3"/>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554837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D8C93D-2470-45CB-B76C-8928E4B4B22A}" type="datetime1">
              <a:rPr lang="en-US" smtClean="0"/>
              <a:t>17/04/2024</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780447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5EDC80C-0517-4D4D-B5C2-CBC9DB2DDDD2}" type="datetime1">
              <a:rPr lang="en-US" smtClean="0"/>
              <a:t>17/04/2024</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4935712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D87E80-01D6-44AC-917B-580F775AE8DF}" type="datetime1">
              <a:rPr lang="en-US" smtClean="0"/>
              <a:t>17/04/2024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V 1 (2020)</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6F64E4-CF39-E842-A871-400C57C21E39}" type="slidenum">
              <a:rPr lang="en-US" smtClean="0"/>
              <a:t>‹#›</a:t>
            </a:fld>
            <a:endParaRPr lang="en-US"/>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124787477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Gill Sans Ligh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Gill Sans Ligh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Gill Sans Ligh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526BD35-747A-BC5F-1CC3-2CA58B7A9A2D}"/>
              </a:ext>
            </a:extLst>
          </p:cNvPr>
          <p:cNvPicPr>
            <a:picLocks noChangeAspect="1"/>
          </p:cNvPicPr>
          <p:nvPr/>
        </p:nvPicPr>
        <p:blipFill rotWithShape="1">
          <a:blip r:embed="rId3"/>
          <a:srcRect t="13190"/>
          <a:stretch/>
        </p:blipFill>
        <p:spPr>
          <a:xfrm>
            <a:off x="9131915" y="3838273"/>
            <a:ext cx="2859271" cy="2217410"/>
          </a:xfrm>
          <a:prstGeom prst="rect">
            <a:avLst/>
          </a:prstGeom>
        </p:spPr>
      </p:pic>
      <p:sp>
        <p:nvSpPr>
          <p:cNvPr id="4" name="Rectangle 3">
            <a:extLst>
              <a:ext uri="{FF2B5EF4-FFF2-40B4-BE49-F238E27FC236}">
                <a16:creationId xmlns:a16="http://schemas.microsoft.com/office/drawing/2014/main" id="{BACC920B-748D-FD7D-D8FC-CE28CA9161AA}"/>
              </a:ext>
            </a:extLst>
          </p:cNvPr>
          <p:cNvSpPr>
            <a:spLocks noChangeArrowheads="1"/>
          </p:cNvSpPr>
          <p:nvPr/>
        </p:nvSpPr>
        <p:spPr bwMode="auto">
          <a:xfrm>
            <a:off x="478595" y="2047478"/>
            <a:ext cx="8356653"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07950" algn="l"/>
              </a:tabLst>
              <a:defRPr>
                <a:solidFill>
                  <a:schemeClr val="tx1"/>
                </a:solidFill>
                <a:latin typeface="Arial" panose="020B0604020202020204" pitchFamily="34" charset="0"/>
              </a:defRPr>
            </a:lvl1pPr>
            <a:lvl2pPr eaLnBrk="0" fontAlgn="base" hangingPunct="0">
              <a:spcBef>
                <a:spcPct val="0"/>
              </a:spcBef>
              <a:spcAft>
                <a:spcPct val="0"/>
              </a:spcAft>
              <a:tabLst>
                <a:tab pos="107950" algn="l"/>
              </a:tabLst>
              <a:defRPr>
                <a:solidFill>
                  <a:schemeClr val="tx1"/>
                </a:solidFill>
                <a:latin typeface="Arial" panose="020B0604020202020204" pitchFamily="34" charset="0"/>
              </a:defRPr>
            </a:lvl2pPr>
            <a:lvl3pPr eaLnBrk="0" fontAlgn="base" hangingPunct="0">
              <a:spcBef>
                <a:spcPct val="0"/>
              </a:spcBef>
              <a:spcAft>
                <a:spcPct val="0"/>
              </a:spcAft>
              <a:tabLst>
                <a:tab pos="107950" algn="l"/>
              </a:tabLst>
              <a:defRPr>
                <a:solidFill>
                  <a:schemeClr val="tx1"/>
                </a:solidFill>
                <a:latin typeface="Arial" panose="020B0604020202020204" pitchFamily="34" charset="0"/>
              </a:defRPr>
            </a:lvl3pPr>
            <a:lvl4pPr eaLnBrk="0" fontAlgn="base" hangingPunct="0">
              <a:spcBef>
                <a:spcPct val="0"/>
              </a:spcBef>
              <a:spcAft>
                <a:spcPct val="0"/>
              </a:spcAft>
              <a:tabLst>
                <a:tab pos="107950" algn="l"/>
              </a:tabLst>
              <a:defRPr>
                <a:solidFill>
                  <a:schemeClr val="tx1"/>
                </a:solidFill>
                <a:latin typeface="Arial" panose="020B0604020202020204" pitchFamily="34" charset="0"/>
              </a:defRPr>
            </a:lvl4pPr>
            <a:lvl5pPr eaLnBrk="0" fontAlgn="base" hangingPunct="0">
              <a:spcBef>
                <a:spcPct val="0"/>
              </a:spcBef>
              <a:spcAft>
                <a:spcPct val="0"/>
              </a:spcAft>
              <a:tabLst>
                <a:tab pos="107950" algn="l"/>
              </a:tabLst>
              <a:defRPr>
                <a:solidFill>
                  <a:schemeClr val="tx1"/>
                </a:solidFill>
                <a:latin typeface="Arial" panose="020B0604020202020204" pitchFamily="34" charset="0"/>
              </a:defRPr>
            </a:lvl5pPr>
            <a:lvl6pPr eaLnBrk="0" fontAlgn="base" hangingPunct="0">
              <a:spcBef>
                <a:spcPct val="0"/>
              </a:spcBef>
              <a:spcAft>
                <a:spcPct val="0"/>
              </a:spcAft>
              <a:tabLst>
                <a:tab pos="107950" algn="l"/>
              </a:tabLst>
              <a:defRPr>
                <a:solidFill>
                  <a:schemeClr val="tx1"/>
                </a:solidFill>
                <a:latin typeface="Arial" panose="020B0604020202020204" pitchFamily="34" charset="0"/>
              </a:defRPr>
            </a:lvl6pPr>
            <a:lvl7pPr eaLnBrk="0" fontAlgn="base" hangingPunct="0">
              <a:spcBef>
                <a:spcPct val="0"/>
              </a:spcBef>
              <a:spcAft>
                <a:spcPct val="0"/>
              </a:spcAft>
              <a:tabLst>
                <a:tab pos="107950" algn="l"/>
              </a:tabLst>
              <a:defRPr>
                <a:solidFill>
                  <a:schemeClr val="tx1"/>
                </a:solidFill>
                <a:latin typeface="Arial" panose="020B0604020202020204" pitchFamily="34" charset="0"/>
              </a:defRPr>
            </a:lvl7pPr>
            <a:lvl8pPr eaLnBrk="0" fontAlgn="base" hangingPunct="0">
              <a:spcBef>
                <a:spcPct val="0"/>
              </a:spcBef>
              <a:spcAft>
                <a:spcPct val="0"/>
              </a:spcAft>
              <a:tabLst>
                <a:tab pos="107950" algn="l"/>
              </a:tabLst>
              <a:defRPr>
                <a:solidFill>
                  <a:schemeClr val="tx1"/>
                </a:solidFill>
                <a:latin typeface="Arial" panose="020B0604020202020204" pitchFamily="34" charset="0"/>
              </a:defRPr>
            </a:lvl8pPr>
            <a:lvl9pPr eaLnBrk="0" fontAlgn="base" hangingPunct="0">
              <a:spcBef>
                <a:spcPct val="0"/>
              </a:spcBef>
              <a:spcAft>
                <a:spcPct val="0"/>
              </a:spcAft>
              <a:tabLst>
                <a:tab pos="107950" algn="l"/>
              </a:tabLs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tab pos="107950" algn="l"/>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Offloading of Diesel Tank </a:t>
            </a:r>
          </a:p>
          <a:p>
            <a:pPr marL="0" marR="0" lvl="0" indent="0" algn="l" defTabSz="914400" rtl="0" eaLnBrk="0" fontAlgn="base" latinLnBrk="0" hangingPunct="0">
              <a:lnSpc>
                <a:spcPct val="100000"/>
              </a:lnSpc>
              <a:spcBef>
                <a:spcPct val="0"/>
              </a:spcBef>
              <a:spcAft>
                <a:spcPct val="0"/>
              </a:spcAft>
              <a:buClrTx/>
              <a:buSzTx/>
              <a:buFontTx/>
              <a:buNone/>
              <a:tabLst>
                <a:tab pos="107950" algn="l"/>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Description of the incident: </a:t>
            </a: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0" fontAlgn="base" latinLnBrk="0" hangingPunct="0">
              <a:lnSpc>
                <a:spcPct val="100000"/>
              </a:lnSpc>
              <a:spcBef>
                <a:spcPct val="0"/>
              </a:spcBef>
              <a:spcAft>
                <a:spcPct val="0"/>
              </a:spcAft>
              <a:buClrTx/>
              <a:buSzTx/>
              <a:buFontTx/>
              <a:buNone/>
              <a:tabLst>
                <a:tab pos="107950" algn="l"/>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t>At approximately  18:50 </a:t>
            </a: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Times New Roman" panose="02020603050405020304" pitchFamily="18" charset="0"/>
              </a:rPr>
              <a:t>hrs</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t> on 31st of March 2024, a Rig was in the process of moving to its next location. In order to offload the diesel tank at the new location, a Rig Move Helper attached wire-rope slings on the trailer lifting lugs to suspend from the crane for uncoupling the Prime Mover.  After the Helper disengaged the lock of the fifth wheel, he gave a signal to the Prime Mover driver to move forward. When the Prime Mover moved, the load came off the fifth wheel, jerked and fatally struck the Helper’s head.</a:t>
            </a:r>
          </a:p>
          <a:p>
            <a:pPr marL="0" marR="0" lvl="0" indent="0" algn="just" defTabSz="914400" rtl="0" eaLnBrk="0" fontAlgn="base" latinLnBrk="0" hangingPunct="0">
              <a:lnSpc>
                <a:spcPct val="100000"/>
              </a:lnSpc>
              <a:spcBef>
                <a:spcPct val="0"/>
              </a:spcBef>
              <a:spcAft>
                <a:spcPct val="0"/>
              </a:spcAft>
              <a:buClrTx/>
              <a:buSzTx/>
              <a:buFontTx/>
              <a:buNone/>
              <a:tabLst>
                <a:tab pos="107950" algn="l"/>
              </a:tabLst>
              <a:defRPr/>
            </a:pPr>
            <a:endParaRPr kumimoji="0" lang="en-GB" altLang="zh-CN" sz="1800" b="1"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endParaRPr>
          </a:p>
          <a:p>
            <a:pPr marL="0" marR="0" lvl="0" indent="0" algn="just" defTabSz="914400" rtl="0" eaLnBrk="0" fontAlgn="base" latinLnBrk="0" hangingPunct="0">
              <a:lnSpc>
                <a:spcPct val="100000"/>
              </a:lnSpc>
              <a:spcBef>
                <a:spcPct val="0"/>
              </a:spcBef>
              <a:spcAft>
                <a:spcPct val="0"/>
              </a:spcAft>
              <a:buClrTx/>
              <a:buSzTx/>
              <a:buFontTx/>
              <a:buNone/>
              <a:tabLst>
                <a:tab pos="107950" algn="l"/>
              </a:tabLst>
              <a:defRPr/>
            </a:pPr>
            <a:endParaRPr kumimoji="0" lang="en-GB" altLang="zh-CN" sz="1800" b="1"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endParaRPr>
          </a:p>
          <a:p>
            <a:pPr marL="0" marR="0" lvl="0" indent="0" algn="l" defTabSz="914400" rtl="0" eaLnBrk="0" fontAlgn="base" latinLnBrk="0" hangingPunct="0">
              <a:lnSpc>
                <a:spcPct val="100000"/>
              </a:lnSpc>
              <a:spcBef>
                <a:spcPct val="0"/>
              </a:spcBef>
              <a:spcAft>
                <a:spcPct val="0"/>
              </a:spcAft>
              <a:buClrTx/>
              <a:buSzTx/>
              <a:buFontTx/>
              <a:buNone/>
              <a:tabLst>
                <a:tab pos="107950" algn="l"/>
              </a:tabLst>
              <a:defRPr/>
            </a:pPr>
            <a:r>
              <a:rPr kumimoji="0" lang="en-GB" altLang="zh-CN" sz="1800" b="1"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rPr>
              <a:t>Why it Happened/Finding:</a:t>
            </a:r>
          </a:p>
          <a:p>
            <a:pPr marL="0" marR="0" lvl="0" indent="0" algn="l" defTabSz="914400" rtl="0" eaLnBrk="0" fontAlgn="base" latinLnBrk="0" hangingPunct="0">
              <a:lnSpc>
                <a:spcPct val="100000"/>
              </a:lnSpc>
              <a:spcBef>
                <a:spcPct val="0"/>
              </a:spcBef>
              <a:spcAft>
                <a:spcPct val="0"/>
              </a:spcAft>
              <a:buClrTx/>
              <a:buSzTx/>
              <a:buFontTx/>
              <a:buNone/>
              <a:tabLst>
                <a:tab pos="107950" algn="l"/>
              </a:tabLst>
              <a:defRPr/>
            </a:pPr>
            <a:endParaRPr kumimoji="0" lang="en-GB" altLang="zh-CN" sz="1000" b="1"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107950" algn="l"/>
              </a:tabLst>
              <a:defRPr/>
            </a:pPr>
            <a:r>
              <a:rPr kumimoji="0" lang="en-GB" altLang="zh-CN" sz="1400" b="0" i="0" u="none" strike="noStrike" kern="1200" cap="none" spc="0" normalizeH="0" baseline="0" noProof="0" dirty="0">
                <a:ln>
                  <a:noFill/>
                </a:ln>
                <a:solidFill>
                  <a:prstClr val="black"/>
                </a:solidFill>
                <a:effectLst/>
                <a:uLnTx/>
                <a:uFillTx/>
                <a:latin typeface="Calibri" panose="020F0502020204030204"/>
                <a:ea typeface="DengXian" panose="02010600030101010101" pitchFamily="2" charset="-122"/>
                <a:cs typeface="+mn-cs"/>
              </a:rPr>
              <a:t>His body position reaching under the load, when pulling the fifth wheel release arm, placed him in the ‘line of fire’.</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107950" algn="l"/>
              </a:tabLst>
              <a:defRPr/>
            </a:pPr>
            <a:r>
              <a:rPr kumimoji="0" lang="en-GB" altLang="zh-CN" sz="1400" b="0" i="0" u="none" strike="noStrike" kern="1200" cap="none" spc="0" normalizeH="0" baseline="0" noProof="0" dirty="0">
                <a:ln>
                  <a:noFill/>
                </a:ln>
                <a:solidFill>
                  <a:prstClr val="black"/>
                </a:solidFill>
                <a:effectLst/>
                <a:uLnTx/>
                <a:uFillTx/>
                <a:latin typeface="Calibri" panose="020F0502020204030204"/>
                <a:ea typeface="DengXian" panose="02010600030101010101" pitchFamily="2" charset="-122"/>
                <a:cs typeface="+mn-cs"/>
              </a:rPr>
              <a:t>A crane was used to suspend the diesel tank load instead of using the correct method of utilising the load’s hydraulic jack supports, creating an unsecured load.</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107950" algn="l"/>
              </a:tabLst>
              <a:defRPr/>
            </a:pPr>
            <a:r>
              <a:rPr kumimoji="0" lang="en-GB" altLang="zh-CN" sz="1400" b="0" i="0" u="none" strike="noStrike" kern="1200" cap="none" spc="0" normalizeH="0" baseline="0" noProof="0" dirty="0">
                <a:ln>
                  <a:noFill/>
                </a:ln>
                <a:solidFill>
                  <a:prstClr val="black"/>
                </a:solidFill>
                <a:effectLst/>
                <a:uLnTx/>
                <a:uFillTx/>
                <a:latin typeface="Calibri" panose="020F0502020204030204"/>
                <a:ea typeface="DengXian" panose="02010600030101010101" pitchFamily="2" charset="-122"/>
                <a:cs typeface="+mn-cs"/>
              </a:rPr>
              <a:t>Key personnel required to safely operate the hydraulic jack support were not available at the time.</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107950" algn="l"/>
              </a:tabLst>
              <a:defRPr/>
            </a:pPr>
            <a:r>
              <a:rPr kumimoji="0" lang="en-GB" altLang="zh-CN" sz="1400" b="0" i="0" u="none" strike="noStrike" kern="1200" cap="none" spc="0" normalizeH="0" baseline="0" noProof="0" dirty="0">
                <a:ln>
                  <a:noFill/>
                </a:ln>
                <a:solidFill>
                  <a:prstClr val="black"/>
                </a:solidFill>
                <a:effectLst/>
                <a:uLnTx/>
                <a:uFillTx/>
                <a:latin typeface="Calibri" panose="020F0502020204030204"/>
                <a:ea typeface="DengXian" panose="02010600030101010101" pitchFamily="2" charset="-122"/>
                <a:cs typeface="+mn-cs"/>
              </a:rPr>
              <a:t>There was no Supervisor at the incident location due to an unforeseen change in work plans.</a:t>
            </a:r>
          </a:p>
        </p:txBody>
      </p:sp>
      <p:graphicFrame>
        <p:nvGraphicFramePr>
          <p:cNvPr id="5" name="Table 4">
            <a:extLst>
              <a:ext uri="{FF2B5EF4-FFF2-40B4-BE49-F238E27FC236}">
                <a16:creationId xmlns:a16="http://schemas.microsoft.com/office/drawing/2014/main" id="{E6F4B42B-B385-9C20-572A-E55FBC29E6CE}"/>
              </a:ext>
            </a:extLst>
          </p:cNvPr>
          <p:cNvGraphicFramePr>
            <a:graphicFrameLocks noGrp="1"/>
          </p:cNvGraphicFramePr>
          <p:nvPr/>
        </p:nvGraphicFramePr>
        <p:xfrm>
          <a:off x="520556" y="883980"/>
          <a:ext cx="11470631" cy="990600"/>
        </p:xfrm>
        <a:graphic>
          <a:graphicData uri="http://schemas.openxmlformats.org/drawingml/2006/table">
            <a:tbl>
              <a:tblPr firstRow="1" bandRow="1">
                <a:tableStyleId>{5C22544A-7EE6-4342-B048-85BDC9FD1C3A}</a:tableStyleId>
              </a:tblPr>
              <a:tblGrid>
                <a:gridCol w="1226964">
                  <a:extLst>
                    <a:ext uri="{9D8B030D-6E8A-4147-A177-3AD203B41FA5}">
                      <a16:colId xmlns:a16="http://schemas.microsoft.com/office/drawing/2014/main" val="4136576419"/>
                    </a:ext>
                  </a:extLst>
                </a:gridCol>
                <a:gridCol w="3749040">
                  <a:extLst>
                    <a:ext uri="{9D8B030D-6E8A-4147-A177-3AD203B41FA5}">
                      <a16:colId xmlns:a16="http://schemas.microsoft.com/office/drawing/2014/main" val="425046032"/>
                    </a:ext>
                  </a:extLst>
                </a:gridCol>
                <a:gridCol w="1361440">
                  <a:extLst>
                    <a:ext uri="{9D8B030D-6E8A-4147-A177-3AD203B41FA5}">
                      <a16:colId xmlns:a16="http://schemas.microsoft.com/office/drawing/2014/main" val="4255786960"/>
                    </a:ext>
                  </a:extLst>
                </a:gridCol>
                <a:gridCol w="5133187">
                  <a:extLst>
                    <a:ext uri="{9D8B030D-6E8A-4147-A177-3AD203B41FA5}">
                      <a16:colId xmlns:a16="http://schemas.microsoft.com/office/drawing/2014/main" val="2009492886"/>
                    </a:ext>
                  </a:extLst>
                </a:gridCol>
              </a:tblGrid>
              <a:tr h="466800">
                <a:tc>
                  <a:txBody>
                    <a:bodyPr/>
                    <a:lstStyle/>
                    <a:p>
                      <a:r>
                        <a:rPr kumimoji="0" lang="en-US" sz="1400" b="1" i="0" u="none" strike="noStrike" kern="1200" cap="none" normalizeH="0" baseline="0" dirty="0">
                          <a:ln>
                            <a:noFill/>
                          </a:ln>
                          <a:solidFill>
                            <a:srgbClr val="58595B"/>
                          </a:solidFill>
                          <a:effectLst/>
                          <a:latin typeface="+mj-lt"/>
                          <a:ea typeface="Times New Roman" panose="02020603050405020304" pitchFamily="18" charset="0"/>
                          <a:cs typeface="+mn-cs"/>
                        </a:rPr>
                        <a:t>Alert NO:</a:t>
                      </a:r>
                    </a:p>
                    <a:p>
                      <a:r>
                        <a:rPr kumimoji="0" lang="en-US" sz="1400" b="1" i="0" u="none" strike="noStrike" kern="1200" cap="none" normalizeH="0" baseline="0" dirty="0">
                          <a:ln>
                            <a:noFill/>
                          </a:ln>
                          <a:solidFill>
                            <a:srgbClr val="58595B"/>
                          </a:solidFill>
                          <a:effectLst/>
                          <a:latin typeface="+mj-lt"/>
                          <a:ea typeface="Times New Roman" panose="02020603050405020304" pitchFamily="18" charset="0"/>
                          <a:cs typeface="+mn-cs"/>
                        </a:rPr>
                        <a:t>PIM #</a:t>
                      </a:r>
                    </a:p>
                  </a:txBody>
                  <a:tcPr marL="68580" marR="68580" marT="34290" marB="3429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0" lang="en-US" sz="1400" b="1" i="0" u="none" strike="noStrike" kern="1200" cap="none" normalizeH="0" baseline="0" dirty="0">
                          <a:ln>
                            <a:noFill/>
                          </a:ln>
                          <a:solidFill>
                            <a:srgbClr val="58595B"/>
                          </a:solidFill>
                          <a:effectLst/>
                          <a:latin typeface="+mj-lt"/>
                          <a:ea typeface="+mn-ea"/>
                          <a:cs typeface="+mn-cs"/>
                        </a:rPr>
                        <a:t>FATALITY #01</a:t>
                      </a:r>
                    </a:p>
                    <a:p>
                      <a:r>
                        <a:rPr kumimoji="0" lang="en-US" sz="1400" b="1" i="0" u="none" strike="noStrike" kern="1200" cap="none" normalizeH="0" baseline="0" dirty="0">
                          <a:ln>
                            <a:noFill/>
                          </a:ln>
                          <a:solidFill>
                            <a:srgbClr val="58595B"/>
                          </a:solidFill>
                          <a:effectLst/>
                          <a:latin typeface="+mn-lt"/>
                          <a:ea typeface="+mn-ea"/>
                          <a:cs typeface="+mn-cs"/>
                        </a:rPr>
                        <a:t>1164473</a:t>
                      </a:r>
                      <a:endParaRPr kumimoji="0" lang="en-US" sz="1400" b="1" i="0" u="none" strike="noStrike" kern="1200" cap="none" normalizeH="0" baseline="0" dirty="0">
                        <a:ln>
                          <a:noFill/>
                        </a:ln>
                        <a:solidFill>
                          <a:srgbClr val="58595B"/>
                        </a:solidFill>
                        <a:effectLst/>
                        <a:latin typeface="+mj-lt"/>
                        <a:ea typeface="+mn-ea"/>
                        <a:cs typeface="+mn-cs"/>
                      </a:endParaRPr>
                    </a:p>
                  </a:txBody>
                  <a:tcPr marL="68580" marR="68580" marT="34290" marB="3429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0" lang="en-US" sz="1400" b="1" i="0" u="none" strike="noStrike" kern="1200" cap="none" normalizeH="0" baseline="0" dirty="0">
                          <a:ln>
                            <a:noFill/>
                          </a:ln>
                          <a:solidFill>
                            <a:srgbClr val="58595B"/>
                          </a:solidFill>
                          <a:effectLst/>
                          <a:latin typeface="+mj-lt"/>
                          <a:ea typeface="Times New Roman" panose="02020603050405020304" pitchFamily="18" charset="0"/>
                          <a:cs typeface="+mn-cs"/>
                        </a:rPr>
                        <a:t>Pattern:</a:t>
                      </a:r>
                    </a:p>
                  </a:txBody>
                  <a:tcPr marL="68580" marR="68580" marT="34290" marB="3429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kumimoji="0" lang="en-US" sz="1400" b="1" i="0" u="none" strike="noStrike" kern="1200" cap="none" normalizeH="0" baseline="0" noProof="0" dirty="0">
                          <a:ln>
                            <a:noFill/>
                          </a:ln>
                          <a:solidFill>
                            <a:srgbClr val="58595B"/>
                          </a:solidFill>
                          <a:effectLst/>
                          <a:latin typeface="+mj-lt"/>
                          <a:ea typeface="+mn-ea"/>
                          <a:cs typeface="+mn-cs"/>
                        </a:rPr>
                        <a:t>STRUCK BY</a:t>
                      </a:r>
                      <a:endParaRPr kumimoji="0" lang="en-US" sz="1400" b="1" i="0" u="none" strike="noStrike" kern="1200" cap="none" normalizeH="0" baseline="0" dirty="0">
                        <a:ln>
                          <a:noFill/>
                        </a:ln>
                        <a:solidFill>
                          <a:srgbClr val="58595B"/>
                        </a:solidFill>
                        <a:effectLst/>
                        <a:latin typeface="+mj-lt"/>
                        <a:ea typeface="+mn-ea"/>
                        <a:cs typeface="+mn-cs"/>
                      </a:endParaRPr>
                    </a:p>
                  </a:txBody>
                  <a:tcPr marL="68580" marR="68580" marT="34290" marB="3429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06748105"/>
                  </a:ext>
                </a:extLst>
              </a:tr>
              <a:tr h="410507">
                <a:tc>
                  <a:txBody>
                    <a:bodyPr/>
                    <a:lstStyle/>
                    <a:p>
                      <a:r>
                        <a:rPr kumimoji="0" lang="en-US" sz="1400" b="1" i="0" u="none" strike="noStrike" kern="1200" cap="none" normalizeH="0" baseline="0" dirty="0">
                          <a:ln>
                            <a:noFill/>
                          </a:ln>
                          <a:solidFill>
                            <a:srgbClr val="58595B"/>
                          </a:solidFill>
                          <a:effectLst/>
                          <a:latin typeface="+mj-lt"/>
                          <a:ea typeface="Times New Roman" panose="02020603050405020304" pitchFamily="18" charset="0"/>
                          <a:cs typeface="+mn-cs"/>
                        </a:rPr>
                        <a:t>Incident Date:</a:t>
                      </a:r>
                    </a:p>
                  </a:txBody>
                  <a:tcPr marL="68580" marR="68580" marT="34290" marB="3429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normalizeH="0" baseline="0" dirty="0">
                          <a:ln>
                            <a:noFill/>
                          </a:ln>
                          <a:solidFill>
                            <a:srgbClr val="58595B"/>
                          </a:solidFill>
                          <a:effectLst/>
                          <a:latin typeface="+mj-lt"/>
                          <a:ea typeface="+mn-ea"/>
                          <a:cs typeface="+mn-cs"/>
                        </a:rPr>
                        <a:t>31/03/2024</a:t>
                      </a:r>
                      <a:r>
                        <a:rPr lang="en-US" sz="1400" b="1" dirty="0">
                          <a:solidFill>
                            <a:srgbClr val="4472C4"/>
                          </a:solidFill>
                          <a:latin typeface="Tahoma" pitchFamily="34" charset="0"/>
                        </a:rPr>
                        <a:t> </a:t>
                      </a:r>
                      <a:endParaRPr kumimoji="0" lang="en-US" sz="1400" b="1" i="0" u="none" strike="noStrike" kern="1200" cap="none" normalizeH="0" baseline="0" dirty="0">
                        <a:ln>
                          <a:noFill/>
                        </a:ln>
                        <a:solidFill>
                          <a:srgbClr val="58595B"/>
                        </a:solidFill>
                        <a:effectLst/>
                        <a:latin typeface="+mj-lt"/>
                        <a:ea typeface="Times New Roman" panose="02020603050405020304" pitchFamily="18" charset="0"/>
                        <a:cs typeface="+mn-cs"/>
                      </a:endParaRPr>
                    </a:p>
                  </a:txBody>
                  <a:tcPr marL="68580" marR="68580" marT="34290" marB="3429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0" lang="en-US" sz="1400" b="1" i="0" u="none" strike="noStrike" kern="1200" cap="none" normalizeH="0" baseline="0" dirty="0">
                          <a:ln>
                            <a:noFill/>
                          </a:ln>
                          <a:solidFill>
                            <a:srgbClr val="58595B"/>
                          </a:solidFill>
                          <a:effectLst/>
                          <a:latin typeface="+mj-lt"/>
                          <a:ea typeface="Times New Roman" panose="02020603050405020304" pitchFamily="18" charset="0"/>
                          <a:cs typeface="+mn-cs"/>
                        </a:rPr>
                        <a:t>Target Audience:</a:t>
                      </a:r>
                    </a:p>
                  </a:txBody>
                  <a:tcPr marL="68580" marR="68580" marT="34290" marB="3429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kumimoji="0" lang="en-US" sz="1400" b="1" i="0" u="none" strike="noStrike" kern="1200" cap="none" normalizeH="0" baseline="0" dirty="0">
                          <a:ln>
                            <a:noFill/>
                          </a:ln>
                          <a:solidFill>
                            <a:srgbClr val="58595B"/>
                          </a:solidFill>
                          <a:effectLst/>
                          <a:latin typeface="+mj-lt"/>
                          <a:ea typeface="+mn-ea"/>
                          <a:cs typeface="+mn-cs"/>
                        </a:rPr>
                        <a:t>Well Engineering, Infrastructure, Project Delivery &amp; Finance Directorates</a:t>
                      </a:r>
                      <a:endParaRPr kumimoji="0" lang="en-US" sz="1400" b="1" i="0" u="none" strike="noStrike" kern="1200" cap="none" normalizeH="0" baseline="0" dirty="0">
                        <a:ln>
                          <a:noFill/>
                        </a:ln>
                        <a:solidFill>
                          <a:srgbClr val="58595B"/>
                        </a:solidFill>
                        <a:effectLst/>
                        <a:latin typeface="+mj-lt"/>
                        <a:ea typeface="Times New Roman" panose="02020603050405020304" pitchFamily="18" charset="0"/>
                        <a:cs typeface="+mn-cs"/>
                      </a:endParaRPr>
                    </a:p>
                  </a:txBody>
                  <a:tcPr marL="68580" marR="68580" marT="34290" marB="3429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36305567"/>
                  </a:ext>
                </a:extLst>
              </a:tr>
            </a:tbl>
          </a:graphicData>
        </a:graphic>
      </p:graphicFrame>
      <p:pic>
        <p:nvPicPr>
          <p:cNvPr id="9" name="Picture 8">
            <a:extLst>
              <a:ext uri="{FF2B5EF4-FFF2-40B4-BE49-F238E27FC236}">
                <a16:creationId xmlns:a16="http://schemas.microsoft.com/office/drawing/2014/main" id="{8C764FC1-8B53-B0AA-3C1F-0BB52C720E67}"/>
              </a:ext>
            </a:extLst>
          </p:cNvPr>
          <p:cNvPicPr>
            <a:picLocks noChangeAspect="1"/>
          </p:cNvPicPr>
          <p:nvPr/>
        </p:nvPicPr>
        <p:blipFill>
          <a:blip r:embed="rId4"/>
          <a:stretch>
            <a:fillRect/>
          </a:stretch>
        </p:blipFill>
        <p:spPr>
          <a:xfrm>
            <a:off x="9131915" y="1917956"/>
            <a:ext cx="2859272" cy="1896020"/>
          </a:xfrm>
          <a:prstGeom prst="rect">
            <a:avLst/>
          </a:prstGeom>
        </p:spPr>
      </p:pic>
      <p:pic>
        <p:nvPicPr>
          <p:cNvPr id="12" name="Picture 11">
            <a:extLst>
              <a:ext uri="{FF2B5EF4-FFF2-40B4-BE49-F238E27FC236}">
                <a16:creationId xmlns:a16="http://schemas.microsoft.com/office/drawing/2014/main" id="{EE592260-9DE5-D5AE-5B32-A741A69DBD3A}"/>
              </a:ext>
            </a:extLst>
          </p:cNvPr>
          <p:cNvPicPr>
            <a:picLocks noChangeAspect="1"/>
          </p:cNvPicPr>
          <p:nvPr/>
        </p:nvPicPr>
        <p:blipFill>
          <a:blip r:embed="rId5"/>
          <a:stretch>
            <a:fillRect/>
          </a:stretch>
        </p:blipFill>
        <p:spPr>
          <a:xfrm>
            <a:off x="11180971" y="5171008"/>
            <a:ext cx="573074" cy="585267"/>
          </a:xfrm>
          <a:prstGeom prst="rect">
            <a:avLst/>
          </a:prstGeom>
        </p:spPr>
      </p:pic>
      <p:pic>
        <p:nvPicPr>
          <p:cNvPr id="13" name="Picture 2">
            <a:extLst>
              <a:ext uri="{FF2B5EF4-FFF2-40B4-BE49-F238E27FC236}">
                <a16:creationId xmlns:a16="http://schemas.microsoft.com/office/drawing/2014/main" id="{2FDC243F-1B5A-CE37-7A2B-29779D177780}"/>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11240495" y="3074988"/>
            <a:ext cx="454025" cy="481012"/>
          </a:xfrm>
          <a:prstGeom prst="rect">
            <a:avLst/>
          </a:prstGeom>
          <a:noFill/>
          <a:ln w="9525">
            <a:noFill/>
            <a:miter lim="800000"/>
            <a:headEnd/>
            <a:tailEnd/>
          </a:ln>
        </p:spPr>
      </p:pic>
      <p:sp>
        <p:nvSpPr>
          <p:cNvPr id="17" name="Arrow: Right 16">
            <a:extLst>
              <a:ext uri="{FF2B5EF4-FFF2-40B4-BE49-F238E27FC236}">
                <a16:creationId xmlns:a16="http://schemas.microsoft.com/office/drawing/2014/main" id="{2959544B-C37B-DA8B-4248-A8B5F6E84610}"/>
              </a:ext>
            </a:extLst>
          </p:cNvPr>
          <p:cNvSpPr/>
          <p:nvPr/>
        </p:nvSpPr>
        <p:spPr>
          <a:xfrm>
            <a:off x="9817100" y="2074333"/>
            <a:ext cx="508000" cy="211667"/>
          </a:xfrm>
          <a:prstGeom prst="rightArrow">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row: Right 17">
            <a:extLst>
              <a:ext uri="{FF2B5EF4-FFF2-40B4-BE49-F238E27FC236}">
                <a16:creationId xmlns:a16="http://schemas.microsoft.com/office/drawing/2014/main" id="{12E4D704-2EC0-942F-3842-0FC3E560F4CC}"/>
              </a:ext>
            </a:extLst>
          </p:cNvPr>
          <p:cNvSpPr/>
          <p:nvPr/>
        </p:nvSpPr>
        <p:spPr>
          <a:xfrm>
            <a:off x="9309100" y="5065174"/>
            <a:ext cx="508000" cy="211667"/>
          </a:xfrm>
          <a:prstGeom prst="rightArrow">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itle 2">
            <a:extLst>
              <a:ext uri="{FF2B5EF4-FFF2-40B4-BE49-F238E27FC236}">
                <a16:creationId xmlns:a16="http://schemas.microsoft.com/office/drawing/2014/main" id="{F31EBC98-927F-2C14-E099-5060CF8866E6}"/>
              </a:ext>
            </a:extLst>
          </p:cNvPr>
          <p:cNvSpPr txBox="1">
            <a:spLocks/>
          </p:cNvSpPr>
          <p:nvPr/>
        </p:nvSpPr>
        <p:spPr>
          <a:xfrm>
            <a:off x="365458" y="0"/>
            <a:ext cx="11826541" cy="801238"/>
          </a:xfrm>
          <a:prstGeom prst="rect">
            <a:avLst/>
          </a:prstGeom>
          <a:solidFill>
            <a:srgbClr val="FFC00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a:lstStyle>
          <a:p>
            <a:pPr algn="ctr"/>
            <a:r>
              <a:rPr lang="en-GB" sz="2800" b="1">
                <a:solidFill>
                  <a:srgbClr val="00B050"/>
                </a:solidFill>
              </a:rPr>
              <a:t>Learning From Incident  </a:t>
            </a:r>
            <a:br>
              <a:rPr lang="en-GB" sz="2800"/>
            </a:br>
            <a:r>
              <a:rPr lang="en-GB" sz="2800" b="1"/>
              <a:t>Awareness Alert </a:t>
            </a:r>
            <a:endParaRPr lang="en-GB" sz="2800" b="1" dirty="0"/>
          </a:p>
        </p:txBody>
      </p:sp>
      <p:sp>
        <p:nvSpPr>
          <p:cNvPr id="6" name="TextBox 5">
            <a:extLst>
              <a:ext uri="{FF2B5EF4-FFF2-40B4-BE49-F238E27FC236}">
                <a16:creationId xmlns:a16="http://schemas.microsoft.com/office/drawing/2014/main" id="{D684B821-A43A-DD71-6581-05ADEFB9D3D2}"/>
              </a:ext>
            </a:extLst>
          </p:cNvPr>
          <p:cNvSpPr txBox="1"/>
          <p:nvPr/>
        </p:nvSpPr>
        <p:spPr>
          <a:xfrm>
            <a:off x="3467100" y="6375359"/>
            <a:ext cx="4163060" cy="369332"/>
          </a:xfrm>
          <a:prstGeom prst="rect">
            <a:avLst/>
          </a:prstGeom>
          <a:noFill/>
        </p:spPr>
        <p:txBody>
          <a:bodyPr wrap="square">
            <a:spAutoFit/>
          </a:bodyPr>
          <a:lstStyle/>
          <a:p>
            <a:pPr marL="0" marR="0" lvl="0" indent="0" defTabSz="914400" rtl="0" eaLnBrk="0" fontAlgn="base" latinLnBrk="0" hangingPunct="0">
              <a:lnSpc>
                <a:spcPct val="100000"/>
              </a:lnSpc>
              <a:spcBef>
                <a:spcPct val="0"/>
              </a:spcBef>
              <a:spcAft>
                <a:spcPct val="0"/>
              </a:spcAft>
              <a:buClrTx/>
              <a:buSzTx/>
              <a:buFontTx/>
              <a:buNone/>
              <a:tabLst>
                <a:tab pos="107950" algn="l"/>
              </a:tabLst>
              <a:defRPr/>
            </a:pPr>
            <a:r>
              <a:rPr kumimoji="0" lang="en-US" sz="1800" b="1" i="0" u="none" strike="noStrike" kern="1200" cap="none" spc="0" normalizeH="0" baseline="0" noProof="0" dirty="0">
                <a:ln>
                  <a:noFill/>
                </a:ln>
                <a:solidFill>
                  <a:srgbClr val="002060"/>
                </a:solidFill>
                <a:effectLst/>
                <a:uLnTx/>
                <a:uFillTx/>
                <a:latin typeface="Calibri" panose="020F0502020204030204"/>
                <a:ea typeface="+mn-ea"/>
                <a:cs typeface="+mn-cs"/>
              </a:rPr>
              <a:t>Investigation is In progress </a:t>
            </a:r>
          </a:p>
        </p:txBody>
      </p:sp>
    </p:spTree>
    <p:extLst>
      <p:ext uri="{BB962C8B-B14F-4D97-AF65-F5344CB8AC3E}">
        <p14:creationId xmlns:p14="http://schemas.microsoft.com/office/powerpoint/2010/main" val="37258905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ABCDB11-E4D5-4C0E-1F0D-7699B43FC36D}"/>
              </a:ext>
            </a:extLst>
          </p:cNvPr>
          <p:cNvSpPr/>
          <p:nvPr/>
        </p:nvSpPr>
        <p:spPr>
          <a:xfrm>
            <a:off x="596901" y="833659"/>
            <a:ext cx="11334308" cy="5386090"/>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tab pos="107950" algn="l"/>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Management </a:t>
            </a:r>
            <a:r>
              <a:rPr kumimoji="0" lang="en-GB" altLang="en-US" sz="1800" b="1" i="0" u="none" strike="noStrike" kern="1200" cap="none" spc="0" normalizeH="0" baseline="0" noProof="0" dirty="0">
                <a:ln>
                  <a:noFill/>
                </a:ln>
                <a:solidFill>
                  <a:prstClr val="black"/>
                </a:solidFill>
                <a:effectLst/>
                <a:uLnTx/>
                <a:uFillTx/>
                <a:latin typeface="Calibri" panose="020F0502020204030204"/>
                <a:ea typeface="+mn-ea"/>
                <a:cs typeface="+mn-cs"/>
              </a:rPr>
              <a:t>Reflective Questions</a:t>
            </a:r>
            <a:endParaRPr kumimoji="0" lang="en-US" alt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tab pos="107950" algn="l"/>
              </a:tabLst>
              <a:defRPr/>
            </a:pPr>
            <a:endParaRPr kumimoji="0" lang="en-GB" altLang="en-US" sz="1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itchFamily="2" charset="2"/>
              </a:rPr>
              <a:t>When there are dynamic unplanned changes to work activities, how do you ensure these changes are communicated and understood by the work crew?</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itchFamily="2" charset="2"/>
              </a:rPr>
              <a:t>When your work crew are at different work locations, how do you ensure there is adequate levels of supervision to ensure work is executed safely?</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itchFamily="2" charset="2"/>
              </a:rPr>
              <a:t>Do you ensure you have specific lifting plans and PTWs for relevant lifting activities? </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800" b="1" i="0" u="none" strike="noStrike" kern="1200" cap="none" spc="0" normalizeH="0" baseline="0" noProof="0" dirty="0">
              <a:ln>
                <a:noFill/>
              </a:ln>
              <a:solidFill>
                <a:srgbClr val="58595B"/>
              </a:solidFill>
              <a:effectLst/>
              <a:uLnTx/>
              <a:uFillTx/>
              <a:latin typeface="Calibri Light" panose="020F03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tab pos="107950" algn="l"/>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Actions Going Forward:</a:t>
            </a:r>
            <a:endPar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tab pos="107950" algn="l"/>
              </a:tabLst>
              <a:defRPr/>
            </a:pPr>
            <a:endPar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itchFamily="2" charset="2"/>
              </a:rPr>
              <a:t>Contractor/Sub-contractor Management: Review ALL lifting plans to ensure they are available to personnel, fit-for-purpose and up-to-date.</a:t>
            </a:r>
          </a:p>
          <a:p>
            <a:pPr marL="342900" indent="-342900">
              <a:buFont typeface="+mj-lt"/>
              <a:buAutoNum type="arabicPeriod"/>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itchFamily="2" charset="2"/>
              </a:rPr>
              <a:t>Contractor/Sub-contractor Management: Ensure there is an approved alternative method for de-coupling trailers when Jacks are unavailable.</a:t>
            </a:r>
          </a:p>
          <a:p>
            <a:pPr marL="342900" indent="-342900">
              <a:buFont typeface="+mj-lt"/>
              <a:buAutoNum type="arabicPeriod"/>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itchFamily="2" charset="2"/>
              </a:rPr>
              <a:t>Contractor/Sub-contractor Management: Ensure effective work planning via adequate work resources, clear communication and risk assessment .</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itchFamily="2" charset="2"/>
              </a:rPr>
              <a:t>Supervisors: Ensure there are extension arms available for operating the 5</a:t>
            </a:r>
            <a:r>
              <a:rPr kumimoji="0" lang="en-US" sz="1600" b="0" i="0" u="none" strike="noStrike" kern="1200" cap="none" spc="0" normalizeH="0" baseline="30000" noProof="0" dirty="0">
                <a:ln>
                  <a:noFill/>
                </a:ln>
                <a:solidFill>
                  <a:prstClr val="black"/>
                </a:solidFill>
                <a:effectLst/>
                <a:uLnTx/>
                <a:uFillTx/>
                <a:latin typeface="Calibri" panose="020F0502020204030204"/>
                <a:ea typeface="+mn-ea"/>
                <a:cs typeface="+mn-cs"/>
                <a:sym typeface="Wingdings" pitchFamily="2" charset="2"/>
              </a:rPr>
              <a:t>th</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itchFamily="2" charset="2"/>
              </a:rPr>
              <a:t> wheel handles, minimizing line of fire risks.</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600" dirty="0">
                <a:solidFill>
                  <a:prstClr val="black"/>
                </a:solidFill>
                <a:latin typeface="Calibri" panose="020F0502020204030204"/>
                <a:sym typeface="Wingdings" pitchFamily="2" charset="2"/>
              </a:rPr>
              <a:t>Supervisors: Ensure there is clear communication to all crew members when there are any changes to work plans.</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itchFamily="2" charset="2"/>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itchFamily="2" charset="2"/>
              </a:rPr>
              <a:t>Heavy Vehicle Drivers: Ensure all personnel are outside the line of fire before decoupling from load.</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itchFamily="2" charset="2"/>
              </a:rPr>
              <a:t>All Personnel: Do not deviate from the approved lifting method without obtaining authorization.</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mn-cs"/>
              <a:sym typeface="Wingdings" pitchFamily="2" charset="2"/>
            </a:endParaRPr>
          </a:p>
        </p:txBody>
      </p:sp>
      <p:sp>
        <p:nvSpPr>
          <p:cNvPr id="3" name="Title 2">
            <a:extLst>
              <a:ext uri="{FF2B5EF4-FFF2-40B4-BE49-F238E27FC236}">
                <a16:creationId xmlns:a16="http://schemas.microsoft.com/office/drawing/2014/main" id="{D76147F4-8E70-D021-1B23-42FA2B265906}"/>
              </a:ext>
            </a:extLst>
          </p:cNvPr>
          <p:cNvSpPr txBox="1">
            <a:spLocks/>
          </p:cNvSpPr>
          <p:nvPr/>
        </p:nvSpPr>
        <p:spPr>
          <a:xfrm>
            <a:off x="365459" y="0"/>
            <a:ext cx="11826541" cy="801238"/>
          </a:xfrm>
          <a:prstGeom prst="rect">
            <a:avLst/>
          </a:prstGeom>
          <a:solidFill>
            <a:srgbClr val="FFC00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a:lstStyle>
          <a:p>
            <a:pPr algn="ctr"/>
            <a:r>
              <a:rPr lang="en-GB" sz="2800" b="1">
                <a:solidFill>
                  <a:srgbClr val="00B050"/>
                </a:solidFill>
              </a:rPr>
              <a:t>Learning From Incident  </a:t>
            </a:r>
            <a:br>
              <a:rPr lang="en-GB" sz="2800"/>
            </a:br>
            <a:r>
              <a:rPr lang="en-GB" sz="2800" b="1"/>
              <a:t>Awareness Alert </a:t>
            </a:r>
            <a:endParaRPr lang="en-GB" sz="2800" b="1" dirty="0"/>
          </a:p>
        </p:txBody>
      </p:sp>
      <p:sp>
        <p:nvSpPr>
          <p:cNvPr id="5" name="TextBox 4">
            <a:extLst>
              <a:ext uri="{FF2B5EF4-FFF2-40B4-BE49-F238E27FC236}">
                <a16:creationId xmlns:a16="http://schemas.microsoft.com/office/drawing/2014/main" id="{DCE94DD8-E5CC-EC20-6146-A576ADDC1FD9}"/>
              </a:ext>
            </a:extLst>
          </p:cNvPr>
          <p:cNvSpPr txBox="1"/>
          <p:nvPr/>
        </p:nvSpPr>
        <p:spPr>
          <a:xfrm>
            <a:off x="4605020" y="6235915"/>
            <a:ext cx="4163060" cy="369332"/>
          </a:xfrm>
          <a:prstGeom prst="rect">
            <a:avLst/>
          </a:prstGeom>
          <a:noFill/>
        </p:spPr>
        <p:txBody>
          <a:bodyPr wrap="square">
            <a:spAutoFit/>
          </a:bodyPr>
          <a:lstStyle/>
          <a:p>
            <a:pPr marL="0" marR="0" lvl="0" indent="0" defTabSz="914400" rtl="0" eaLnBrk="0" fontAlgn="base" latinLnBrk="0" hangingPunct="0">
              <a:lnSpc>
                <a:spcPct val="100000"/>
              </a:lnSpc>
              <a:spcBef>
                <a:spcPct val="0"/>
              </a:spcBef>
              <a:spcAft>
                <a:spcPct val="0"/>
              </a:spcAft>
              <a:buClrTx/>
              <a:buSzTx/>
              <a:buFontTx/>
              <a:buNone/>
              <a:tabLst>
                <a:tab pos="107950" algn="l"/>
              </a:tabLst>
              <a:defRPr/>
            </a:pPr>
            <a:r>
              <a:rPr kumimoji="0" lang="en-US" sz="1800" b="1" i="0" u="none" strike="noStrike" kern="1200" cap="none" spc="0" normalizeH="0" baseline="0" noProof="0" dirty="0">
                <a:ln>
                  <a:noFill/>
                </a:ln>
                <a:solidFill>
                  <a:srgbClr val="002060"/>
                </a:solidFill>
                <a:effectLst/>
                <a:uLnTx/>
                <a:uFillTx/>
                <a:latin typeface="Calibri" panose="020F0502020204030204"/>
                <a:ea typeface="+mn-ea"/>
                <a:cs typeface="+mn-cs"/>
              </a:rPr>
              <a:t>Investigation is In progress </a:t>
            </a:r>
          </a:p>
        </p:txBody>
      </p:sp>
    </p:spTree>
    <p:extLst>
      <p:ext uri="{BB962C8B-B14F-4D97-AF65-F5344CB8AC3E}">
        <p14:creationId xmlns:p14="http://schemas.microsoft.com/office/powerpoint/2010/main" val="939802813"/>
      </p:ext>
    </p:extLst>
  </p:cSld>
  <p:clrMapOvr>
    <a:masterClrMapping/>
  </p:clrMapOvr>
</p:sld>
</file>

<file path=ppt/theme/theme1.xml><?xml version="1.0" encoding="utf-8"?>
<a:theme xmlns:a="http://schemas.openxmlformats.org/drawingml/2006/main" name="2_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anguage xmlns="4880e4f8-4b7d-4bdd-91e3-e10d47036eca">English</Language>
    <DocId xmlns="4880e4f8-4b7d-4bdd-91e3-e10d47036eca">92864</DocId>
    <ImageCreateDate xmlns="4880E4F8-4B7D-4BDD-91E3-E10D47036ECA" xsi:nil="true"/>
    <wic_System_Copyright xmlns="http://schemas.microsoft.com/sharepoint/v3/fields" xsi:nil="true"/>
  </documentManagement>
</p:properties>
</file>

<file path=customXml/itemProps1.xml><?xml version="1.0" encoding="utf-8"?>
<ds:datastoreItem xmlns:ds="http://schemas.openxmlformats.org/officeDocument/2006/customXml" ds:itemID="{113C2F49-827E-46C0-BE8D-78013A65B911}"/>
</file>

<file path=customXml/itemProps2.xml><?xml version="1.0" encoding="utf-8"?>
<ds:datastoreItem xmlns:ds="http://schemas.openxmlformats.org/officeDocument/2006/customXml" ds:itemID="{D1573E6F-74DE-4CAC-B24D-AE3544B12BFF}"/>
</file>

<file path=customXml/itemProps3.xml><?xml version="1.0" encoding="utf-8"?>
<ds:datastoreItem xmlns:ds="http://schemas.openxmlformats.org/officeDocument/2006/customXml" ds:itemID="{0497BF54-F4CC-4EFA-92F3-6996320A7826}"/>
</file>

<file path=docProps/app.xml><?xml version="1.0" encoding="utf-8"?>
<Properties xmlns="http://schemas.openxmlformats.org/officeDocument/2006/extended-properties" xmlns:vt="http://schemas.openxmlformats.org/officeDocument/2006/docPropsVTypes">
  <TotalTime>436</TotalTime>
  <Words>818</Words>
  <Application>Microsoft Office PowerPoint</Application>
  <PresentationFormat>Widescreen</PresentationFormat>
  <Paragraphs>71</Paragraphs>
  <Slides>2</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vt:i4>
      </vt:variant>
    </vt:vector>
  </HeadingPairs>
  <TitlesOfParts>
    <vt:vector size="9" baseType="lpstr">
      <vt:lpstr>Arial</vt:lpstr>
      <vt:lpstr>Calibri</vt:lpstr>
      <vt:lpstr>Calibri Light</vt:lpstr>
      <vt:lpstr>Gill Sans</vt:lpstr>
      <vt:lpstr>Gill Sans Light</vt:lpstr>
      <vt:lpstr>Tahoma</vt:lpstr>
      <vt:lpstr>2_Office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Fatality #01 _Learning From Incident _Awarness Alert_ EnG</dc:title>
  <dc:creator>Rawahi, Ahmed MSE34</dc:creator>
  <cp:lastModifiedBy>Agomuoh, Jane MSE33</cp:lastModifiedBy>
  <cp:revision>5</cp:revision>
  <dcterms:created xsi:type="dcterms:W3CDTF">2024-04-15T05:03:17Z</dcterms:created>
  <dcterms:modified xsi:type="dcterms:W3CDTF">2024-04-17T07:32:02Z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