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
  </p:notesMasterIdLst>
  <p:sldIdLst>
    <p:sldId id="258" r:id="rId2"/>
    <p:sldId id="259"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3792" autoAdjust="0"/>
  </p:normalViewPr>
  <p:slideViewPr>
    <p:cSldViewPr snapToGrid="0">
      <p:cViewPr>
        <p:scale>
          <a:sx n="70" d="100"/>
          <a:sy n="70" d="100"/>
        </p:scale>
        <p:origin x="500" y="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977069-5F0A-4F31-A051-EA01F359510C}" type="datetimeFigureOut">
              <a:rPr lang="en-US" smtClean="0"/>
              <a:t>01/05/2024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E808FF-433A-4D72-A5E3-3F76829BDED8}" type="slidenum">
              <a:rPr lang="en-US" smtClean="0"/>
              <a:t>‹#›</a:t>
            </a:fld>
            <a:endParaRPr lang="en-US"/>
          </a:p>
        </p:txBody>
      </p:sp>
    </p:spTree>
    <p:extLst>
      <p:ext uri="{BB962C8B-B14F-4D97-AF65-F5344CB8AC3E}">
        <p14:creationId xmlns:p14="http://schemas.microsoft.com/office/powerpoint/2010/main" val="35352903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0" fontAlgn="base" latinLnBrk="0" hangingPunct="0">
              <a:lnSpc>
                <a:spcPct val="100000"/>
              </a:lnSpc>
              <a:spcBef>
                <a:spcPct val="0"/>
              </a:spcBef>
              <a:spcAft>
                <a:spcPct val="0"/>
              </a:spcAft>
              <a:buClrTx/>
              <a:buSzTx/>
              <a:buFontTx/>
              <a:buNone/>
              <a:tabLst>
                <a:tab pos="107950" algn="l"/>
              </a:tabLst>
            </a:pPr>
            <a:r>
              <a:rPr kumimoji="0" lang="ar" sz="1200" b="1" i="0" u="none" strike="noStrike" kern="1200" cap="none" normalizeH="0" baseline="0" dirty="0">
                <a:ln>
                  <a:noFill/>
                </a:ln>
                <a:solidFill>
                  <a:srgbClr val="58595B"/>
                </a:solidFill>
                <a:effectLst/>
                <a:latin typeface="+mn-lt"/>
                <a:ea typeface="Times New Roman" panose="02020603050405020304" pitchFamily="18" charset="0"/>
                <a:cs typeface="+mn-cs"/>
              </a:rPr>
              <a:t>الجمهور المستهدف لهذا التنبيه</a:t>
            </a:r>
            <a:endParaRPr kumimoji="0" lang="ar" altLang="en-US" sz="1200" b="0" i="0" u="none" strike="noStrike" kern="1200" cap="none" normalizeH="0" baseline="0" dirty="0">
              <a:ln>
                <a:noFill/>
              </a:ln>
              <a:solidFill>
                <a:schemeClr val="tx1"/>
              </a:solidFill>
              <a:effectLst/>
              <a:latin typeface="+mn-lt"/>
              <a:ea typeface="+mn-ea"/>
              <a:cs typeface="+mn-cs"/>
            </a:endParaRPr>
          </a:p>
          <a:p>
            <a:pPr marL="0" marR="0" lvl="0" indent="0" algn="r" defTabSz="914400" rtl="1" eaLnBrk="0" fontAlgn="base" latinLnBrk="0" hangingPunct="0">
              <a:lnSpc>
                <a:spcPct val="100000"/>
              </a:lnSpc>
              <a:spcBef>
                <a:spcPct val="0"/>
              </a:spcBef>
              <a:spcAft>
                <a:spcPct val="0"/>
              </a:spcAft>
              <a:buClrTx/>
              <a:buSzTx/>
              <a:buFontTx/>
              <a:buNone/>
              <a:tabLst>
                <a:tab pos="107950" algn="l"/>
              </a:tabLst>
            </a:pPr>
            <a:r>
              <a:rPr kumimoji="0" lang="ar" sz="1200" b="0" i="0" u="none" strike="noStrike" kern="1200" cap="none" normalizeH="0" baseline="0" dirty="0">
                <a:ln>
                  <a:noFill/>
                </a:ln>
                <a:solidFill>
                  <a:srgbClr val="58595B"/>
                </a:solidFill>
                <a:effectLst/>
                <a:latin typeface="+mn-lt"/>
                <a:ea typeface="Times New Roman" panose="02020603050405020304" pitchFamily="18" charset="0"/>
                <a:cs typeface="+mn-cs"/>
              </a:rPr>
              <a:t>ينبغي إعداد قائمة بالموظفين المستهدفين لهذا التنبيه، ويجب أن تشمل على سبيل المثال </a:t>
            </a:r>
            <a:r>
              <a:rPr kumimoji="0" lang="ar-OM" sz="1200" b="0" i="0" u="none" strike="noStrike" kern="1200" cap="none" normalizeH="0" baseline="0" dirty="0">
                <a:ln>
                  <a:noFill/>
                </a:ln>
                <a:solidFill>
                  <a:srgbClr val="58595B"/>
                </a:solidFill>
                <a:effectLst/>
                <a:latin typeface="+mn-lt"/>
                <a:ea typeface="Times New Roman" panose="02020603050405020304" pitchFamily="18" charset="0"/>
                <a:cs typeface="+mn-cs"/>
              </a:rPr>
              <a:t>لا</a:t>
            </a:r>
            <a:r>
              <a:rPr kumimoji="0" lang="ar" sz="1200" b="0" i="0" u="none" strike="noStrike" kern="1200" cap="none" normalizeH="0" baseline="0" dirty="0">
                <a:ln>
                  <a:noFill/>
                </a:ln>
                <a:solidFill>
                  <a:srgbClr val="58595B"/>
                </a:solidFill>
                <a:effectLst/>
                <a:latin typeface="+mn-lt"/>
                <a:ea typeface="Times New Roman" panose="02020603050405020304" pitchFamily="18" charset="0"/>
                <a:cs typeface="+mn-cs"/>
              </a:rPr>
              <a:t> الحصر الوظائف أو الأدوار أو الأماكن التي قد تكون على صلة بهذا الحادث أو الأشخاص الذين يجب عليهم اتخاذ إجراءات معينة عند تلقي هذا التنبيه.</a:t>
            </a:r>
            <a:endParaRPr kumimoji="0" lang="ar" altLang="en-US" sz="1200" b="0" i="0" u="none" strike="noStrike" kern="1200" cap="none" normalizeH="0" baseline="0" dirty="0">
              <a:ln>
                <a:noFill/>
              </a:ln>
              <a:solidFill>
                <a:schemeClr val="tx1"/>
              </a:solidFill>
              <a:effectLst/>
              <a:latin typeface="+mn-lt"/>
              <a:ea typeface="+mn-ea"/>
              <a:cs typeface="+mn-cs"/>
            </a:endParaRPr>
          </a:p>
          <a:p>
            <a:pPr marL="0" marR="0" lvl="0" indent="0" algn="r" defTabSz="914400" rtl="1" eaLnBrk="0" fontAlgn="base" latinLnBrk="0" hangingPunct="0">
              <a:lnSpc>
                <a:spcPct val="100000"/>
              </a:lnSpc>
              <a:spcBef>
                <a:spcPct val="0"/>
              </a:spcBef>
              <a:spcAft>
                <a:spcPct val="0"/>
              </a:spcAft>
              <a:buClrTx/>
              <a:buSzTx/>
              <a:buFontTx/>
              <a:buChar char="•"/>
              <a:tabLst>
                <a:tab pos="107950" algn="l"/>
              </a:tabLst>
            </a:pPr>
            <a:r>
              <a:rPr kumimoji="0" lang="ar" sz="1200" b="0" i="0" u="none" strike="noStrike" kern="1200" cap="none" normalizeH="0" baseline="0" dirty="0">
                <a:ln>
                  <a:noFill/>
                </a:ln>
                <a:solidFill>
                  <a:srgbClr val="58595B"/>
                </a:solidFill>
                <a:effectLst/>
                <a:latin typeface="+mn-lt"/>
                <a:ea typeface="SimSun" panose="02010600030101010101" pitchFamily="2" charset="-122"/>
                <a:cs typeface="Times New Roman" panose="02020603050405020304" pitchFamily="18" charset="0"/>
              </a:rPr>
              <a:t>المسمى الوظيفي أو الدور</a:t>
            </a:r>
            <a:endParaRPr kumimoji="0" lang="ar" altLang="zh-CN" sz="1200" b="0" i="0" u="none" strike="noStrike" kern="1200" cap="none" normalizeH="0" baseline="0" dirty="0">
              <a:ln>
                <a:noFill/>
              </a:ln>
              <a:solidFill>
                <a:schemeClr val="tx1"/>
              </a:solidFill>
              <a:effectLst/>
              <a:latin typeface="+mn-lt"/>
              <a:ea typeface="+mn-ea"/>
              <a:cs typeface="+mn-cs"/>
            </a:endParaRPr>
          </a:p>
          <a:p>
            <a:pPr marL="0" marR="0" lvl="0" indent="0" algn="r" defTabSz="914400" rtl="1" eaLnBrk="0" fontAlgn="base" latinLnBrk="0" hangingPunct="0">
              <a:lnSpc>
                <a:spcPct val="100000"/>
              </a:lnSpc>
              <a:spcBef>
                <a:spcPct val="0"/>
              </a:spcBef>
              <a:spcAft>
                <a:spcPct val="0"/>
              </a:spcAft>
              <a:buClrTx/>
              <a:buSzTx/>
              <a:buFontTx/>
              <a:buChar char="•"/>
              <a:tabLst>
                <a:tab pos="107950" algn="l"/>
              </a:tabLst>
            </a:pPr>
            <a:r>
              <a:rPr kumimoji="0" lang="ar" sz="1200" b="0" i="0" u="none" strike="noStrike" kern="1200" cap="none" normalizeH="0" baseline="0" dirty="0">
                <a:ln>
                  <a:noFill/>
                </a:ln>
                <a:solidFill>
                  <a:srgbClr val="58595B"/>
                </a:solidFill>
                <a:effectLst/>
                <a:latin typeface="+mn-lt"/>
                <a:ea typeface="Times New Roman" panose="02020603050405020304" pitchFamily="18" charset="0"/>
                <a:cs typeface="+mn-cs"/>
              </a:rPr>
              <a:t>المسمى الوظيفي أو الدور </a:t>
            </a:r>
          </a:p>
          <a:p>
            <a:pPr lvl="0" algn="r" rtl="1"/>
            <a:r>
              <a:rPr lang="ar" sz="1200" b="0" i="0" u="none" kern="1200" baseline="0" dirty="0">
                <a:solidFill>
                  <a:srgbClr val="58595B"/>
                </a:solidFill>
                <a:latin typeface="+mn-lt"/>
                <a:ea typeface="+mn-ea"/>
                <a:cs typeface="+mn-cs"/>
              </a:rPr>
              <a:t> </a:t>
            </a:r>
          </a:p>
          <a:p>
            <a:pPr lvl="0" algn="r" rtl="1"/>
            <a:r>
              <a:rPr lang="ar" sz="1200" b="1" i="0" u="none" kern="1200" baseline="0" dirty="0">
                <a:solidFill>
                  <a:srgbClr val="58595B"/>
                </a:solidFill>
                <a:latin typeface="+mn-lt"/>
                <a:ea typeface="Times New Roman" panose="02020603050405020304" pitchFamily="18" charset="0"/>
                <a:cs typeface="+mn-cs"/>
              </a:rPr>
              <a:t>ماذا حدث؟ </a:t>
            </a:r>
          </a:p>
          <a:p>
            <a:pPr algn="r" rtl="1"/>
            <a:r>
              <a:rPr lang="ar" b="0" i="0" u="none" baseline="0" dirty="0">
                <a:latin typeface="Arial" charset="0"/>
                <a:ea typeface="Arial" charset="0"/>
                <a:cs typeface="Arial" charset="0"/>
              </a:rPr>
              <a:t>اذكر ما حدث والشخص الذي حدث له ذلك بشكل واضح ومختصر </a:t>
            </a:r>
            <a:r>
              <a:rPr lang="ar" b="1" i="0" u="none" baseline="0" dirty="0">
                <a:latin typeface="Arial" charset="0"/>
                <a:ea typeface="Arial" charset="0"/>
                <a:cs typeface="Arial" charset="0"/>
              </a:rPr>
              <a:t>فيما لا يتجاوز فقرة واحدة</a:t>
            </a:r>
            <a:r>
              <a:rPr lang="ar" b="0" i="0" u="none" baseline="0" dirty="0">
                <a:solidFill>
                  <a:srgbClr val="0070C0"/>
                </a:solidFill>
                <a:latin typeface="Arial" charset="0"/>
                <a:ea typeface="Arial" charset="0"/>
                <a:cs typeface="Arial" charset="0"/>
              </a:rPr>
              <a:t>،</a:t>
            </a:r>
            <a:r>
              <a:rPr lang="ar" b="1" i="0" u="none" baseline="0" dirty="0">
                <a:solidFill>
                  <a:srgbClr val="0070C0"/>
                </a:solidFill>
                <a:latin typeface="Arial" charset="0"/>
                <a:ea typeface="Arial" charset="0"/>
                <a:cs typeface="Arial" charset="0"/>
              </a:rPr>
              <a:t> </a:t>
            </a:r>
            <a:r>
              <a:rPr lang="ar" b="0" i="0" u="none" baseline="0" dirty="0"/>
              <a:t>لكن دون ذكر أسماء المتعاقدين أو الأفراد.  احرص على تحديد ما حدث والشخص الذي حدث له ذلك (باستخدام المسمى الوظيفي) والإصابات التي حدثت نتيجة لذلك،  ويمكن الاكتفاء بهذا القدر.</a:t>
            </a:r>
          </a:p>
          <a:p>
            <a:endParaRPr lang="ar" baseline="0" dirty="0"/>
          </a:p>
          <a:p>
            <a:pPr algn="r" rtl="1">
              <a:spcBef>
                <a:spcPct val="50000"/>
              </a:spcBef>
            </a:pPr>
            <a:endParaRPr lang="ar" dirty="0">
              <a:solidFill>
                <a:srgbClr val="0070C0"/>
              </a:solidFill>
              <a:latin typeface="Arial" charset="0"/>
              <a:cs typeface="Arial" charset="0"/>
            </a:endParaRPr>
          </a:p>
          <a:p>
            <a:pPr algn="r" rtl="1">
              <a:spcBef>
                <a:spcPct val="50000"/>
              </a:spcBef>
            </a:pPr>
            <a:r>
              <a:rPr lang="ar" b="0" i="0" u="none" baseline="0" dirty="0">
                <a:latin typeface="Arial" charset="0"/>
                <a:ea typeface="Arial" charset="0"/>
                <a:cs typeface="Arial" charset="0"/>
              </a:rPr>
              <a:t>اذكر التفاصيل الضرورية بحيث يمكن لأي شخص لم يشهد الحادث أن يدرك ما حدث.  </a:t>
            </a:r>
          </a:p>
          <a:p>
            <a:pPr algn="r" rtl="1">
              <a:spcBef>
                <a:spcPct val="50000"/>
              </a:spcBef>
            </a:pPr>
            <a:r>
              <a:rPr lang="ar" b="0" i="0" u="none" baseline="0" dirty="0">
                <a:latin typeface="Arial" charset="0"/>
                <a:ea typeface="Arial" charset="0"/>
                <a:cs typeface="Arial" charset="0"/>
              </a:rPr>
              <a:t>وركّز على ما حدث، </a:t>
            </a:r>
            <a:r>
              <a:rPr lang="ar" b="0" i="0" u="sng" baseline="0" dirty="0">
                <a:latin typeface="Arial" charset="0"/>
                <a:ea typeface="Arial" charset="0"/>
                <a:cs typeface="Arial" charset="0"/>
              </a:rPr>
              <a:t>دون</a:t>
            </a:r>
            <a:r>
              <a:rPr lang="ar" b="0" i="0" u="none" baseline="0" dirty="0">
                <a:latin typeface="Arial" charset="0"/>
                <a:ea typeface="Arial" charset="0"/>
                <a:cs typeface="Arial" charset="0"/>
              </a:rPr>
              <a:t> التطرق لأسباب وقوعه.  </a:t>
            </a:r>
          </a:p>
          <a:p>
            <a:pPr algn="r" rtl="1">
              <a:spcBef>
                <a:spcPct val="50000"/>
              </a:spcBef>
            </a:pPr>
            <a:r>
              <a:rPr lang="ar" b="0" i="0" u="none" baseline="0" dirty="0">
                <a:latin typeface="Arial" charset="0"/>
                <a:ea typeface="Arial" charset="0"/>
                <a:cs typeface="Arial" charset="0"/>
              </a:rPr>
              <a:t>لا تتحدث عن نتائج التحقيق هنا؛ فالغرض من هذا التنبيه هو وصف الحادث كما جاء في التحقيق. </a:t>
            </a:r>
          </a:p>
          <a:p>
            <a:pPr algn="r" rtl="1">
              <a:spcBef>
                <a:spcPct val="50000"/>
              </a:spcBef>
            </a:pPr>
            <a:r>
              <a:rPr lang="ar" b="0" i="0" u="none" baseline="0" dirty="0">
                <a:latin typeface="Arial" charset="0"/>
                <a:ea typeface="Arial" charset="0"/>
                <a:cs typeface="Arial" charset="0"/>
              </a:rPr>
              <a:t>بالإضافة إلى ذلك، لا ينبغي وصف تسلسل الأحداث هنا.   </a:t>
            </a:r>
            <a:endParaRPr lang="ar" dirty="0">
              <a:latin typeface="Arial" charset="0"/>
              <a:cs typeface="Arial" charset="0"/>
            </a:endParaRPr>
          </a:p>
          <a:p>
            <a:endParaRPr lang="ar" dirty="0"/>
          </a:p>
          <a:p>
            <a:endParaRPr lang="ar" dirty="0"/>
          </a:p>
        </p:txBody>
      </p:sp>
      <p:sp>
        <p:nvSpPr>
          <p:cNvPr id="4" name="Slide Number Placeholder 3"/>
          <p:cNvSpPr>
            <a:spLocks noGrp="1"/>
          </p:cNvSpPr>
          <p:nvPr>
            <p:ph type="sldNum" sz="quarter" idx="10"/>
          </p:nvPr>
        </p:nvSpPr>
        <p:spPr/>
        <p:txBody>
          <a:bodyPr/>
          <a:lstStyle/>
          <a:p>
            <a:pPr marL="0" marR="0" lvl="0" indent="0" algn="l" defTabSz="914400" rtl="1" eaLnBrk="1" fontAlgn="auto" latinLnBrk="0" hangingPunct="1">
              <a:lnSpc>
                <a:spcPct val="100000"/>
              </a:lnSpc>
              <a:spcBef>
                <a:spcPts val="0"/>
              </a:spcBef>
              <a:spcAft>
                <a:spcPts val="0"/>
              </a:spcAft>
              <a:buClrTx/>
              <a:buSzTx/>
              <a:buFontTx/>
              <a:buNone/>
              <a:tabLst/>
              <a:defRPr/>
            </a:pPr>
            <a:fld id="{01906F0F-6AA3-414C-870B-3468ED710CFE}" type="slidenum">
              <a:rPr kumimoji="0" sz="1200" b="0" i="0" u="none" strike="noStrike" kern="1200" cap="none" spc="0" normalizeH="0" baseline="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a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648324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 sz="1600" b="1" baseline="0" dirty="0"/>
          </a:p>
          <a:p>
            <a:pPr lvl="0" algn="r" rtl="1" eaLnBrk="0" fontAlgn="base" hangingPunct="0">
              <a:spcBef>
                <a:spcPct val="0"/>
              </a:spcBef>
              <a:spcAft>
                <a:spcPct val="0"/>
              </a:spcAft>
              <a:tabLst>
                <a:tab pos="107950" algn="l"/>
              </a:tabLst>
            </a:pPr>
            <a:r>
              <a:rPr lang="ar" sz="2000" b="1" i="0" u="none" kern="1200" baseline="0" dirty="0">
                <a:solidFill>
                  <a:srgbClr val="58595B"/>
                </a:solidFill>
                <a:latin typeface="+mn-lt"/>
                <a:ea typeface="Times New Roman" panose="02020603050405020304" pitchFamily="18" charset="0"/>
                <a:cs typeface="+mn-cs"/>
              </a:rPr>
              <a:t>لماذا حدث؟</a:t>
            </a:r>
            <a:endParaRPr lang="ar" altLang="zh-CN" sz="2000" b="1" kern="1200" dirty="0">
              <a:solidFill>
                <a:srgbClr val="58595B"/>
              </a:solidFill>
              <a:latin typeface="+mn-lt"/>
              <a:ea typeface="Times New Roman" panose="02020603050405020304" pitchFamily="18" charset="0"/>
              <a:cs typeface="+mn-cs"/>
            </a:endParaRPr>
          </a:p>
          <a:p>
            <a:pPr lvl="0" algn="r" rtl="1" eaLnBrk="0" fontAlgn="base" hangingPunct="0">
              <a:spcBef>
                <a:spcPct val="0"/>
              </a:spcBef>
              <a:spcAft>
                <a:spcPct val="0"/>
              </a:spcAft>
              <a:tabLst>
                <a:tab pos="107950" algn="l"/>
              </a:tabLst>
            </a:pPr>
            <a:r>
              <a:rPr lang="ar" sz="1100" b="0" i="0" u="none" kern="1200" baseline="0" dirty="0">
                <a:solidFill>
                  <a:srgbClr val="58595B"/>
                </a:solidFill>
                <a:latin typeface="+mn-lt"/>
                <a:ea typeface="Times New Roman" panose="02020603050405020304" pitchFamily="18" charset="0"/>
                <a:cs typeface="+mn-cs"/>
              </a:rPr>
              <a:t>يُرجى توضيح ما يلي:</a:t>
            </a:r>
            <a:endParaRPr lang="ar" altLang="zh-CN" sz="1100" kern="1200" dirty="0">
              <a:solidFill>
                <a:srgbClr val="58595B"/>
              </a:solidFill>
              <a:latin typeface="+mn-lt"/>
              <a:ea typeface="Times New Roman" panose="02020603050405020304" pitchFamily="18" charset="0"/>
              <a:cs typeface="+mn-cs"/>
            </a:endParaRPr>
          </a:p>
          <a:p>
            <a:pPr lvl="0" algn="r" rtl="1" eaLnBrk="0" fontAlgn="base" hangingPunct="0">
              <a:spcBef>
                <a:spcPct val="0"/>
              </a:spcBef>
              <a:spcAft>
                <a:spcPct val="0"/>
              </a:spcAft>
              <a:buFontTx/>
              <a:buChar char="•"/>
              <a:tabLst>
                <a:tab pos="107950" algn="l"/>
              </a:tabLst>
            </a:pPr>
            <a:r>
              <a:rPr lang="ar" sz="1100" b="0" i="0" u="none" kern="1200" baseline="0" dirty="0">
                <a:solidFill>
                  <a:srgbClr val="58595B"/>
                </a:solidFill>
                <a:latin typeface="+mn-lt"/>
                <a:ea typeface="Times New Roman" panose="02020603050405020304" pitchFamily="18" charset="0"/>
                <a:cs typeface="+mn-cs"/>
              </a:rPr>
              <a:t>الأسباب المباشرة للحادث؛</a:t>
            </a:r>
            <a:endParaRPr lang="ar" altLang="zh-CN" sz="1100" kern="1200" dirty="0">
              <a:solidFill>
                <a:srgbClr val="58595B"/>
              </a:solidFill>
              <a:latin typeface="+mn-lt"/>
              <a:ea typeface="Times New Roman" panose="02020603050405020304" pitchFamily="18" charset="0"/>
              <a:cs typeface="+mn-cs"/>
            </a:endParaRPr>
          </a:p>
          <a:p>
            <a:pPr lvl="0" algn="r" rtl="1" eaLnBrk="0" fontAlgn="base" hangingPunct="0">
              <a:spcBef>
                <a:spcPct val="0"/>
              </a:spcBef>
              <a:spcAft>
                <a:spcPct val="0"/>
              </a:spcAft>
              <a:buFontTx/>
              <a:buChar char="•"/>
              <a:tabLst>
                <a:tab pos="107950" algn="l"/>
              </a:tabLst>
            </a:pPr>
            <a:r>
              <a:rPr lang="ar" sz="1100" b="0" i="0" u="none" kern="1200" baseline="0" dirty="0">
                <a:solidFill>
                  <a:srgbClr val="58595B"/>
                </a:solidFill>
                <a:latin typeface="+mn-lt"/>
                <a:ea typeface="Times New Roman" panose="02020603050405020304" pitchFamily="18" charset="0"/>
                <a:cs typeface="+mn-cs"/>
              </a:rPr>
              <a:t>الأسباب غير المباشرة للحادث</a:t>
            </a:r>
          </a:p>
          <a:p>
            <a:pPr marL="0" marR="0" lvl="0" indent="0" algn="r" defTabSz="914400" rtl="1" eaLnBrk="1" fontAlgn="auto" latinLnBrk="0" hangingPunct="1">
              <a:lnSpc>
                <a:spcPct val="100000"/>
              </a:lnSpc>
              <a:spcBef>
                <a:spcPts val="0"/>
              </a:spcBef>
              <a:spcAft>
                <a:spcPts val="0"/>
              </a:spcAft>
              <a:buClrTx/>
              <a:buSzTx/>
              <a:buFontTx/>
              <a:buNone/>
              <a:tabLst/>
              <a:defRPr/>
            </a:pPr>
            <a:endParaRPr lang="ar" sz="1600" b="1" baseline="0" dirty="0"/>
          </a:p>
          <a:p>
            <a:pPr marL="0" marR="0" lvl="0" indent="0" algn="r" defTabSz="914400" rtl="1" eaLnBrk="1" fontAlgn="auto" latinLnBrk="0" hangingPunct="1">
              <a:lnSpc>
                <a:spcPct val="100000"/>
              </a:lnSpc>
              <a:spcBef>
                <a:spcPts val="0"/>
              </a:spcBef>
              <a:spcAft>
                <a:spcPts val="0"/>
              </a:spcAft>
              <a:buClrTx/>
              <a:buSzTx/>
              <a:buFontTx/>
              <a:buNone/>
              <a:tabLst/>
              <a:defRPr/>
            </a:pPr>
            <a:r>
              <a:rPr lang="ar" sz="1600" b="1" i="0" u="none" baseline="0" dirty="0"/>
              <a:t>الدروس المستفادة: </a:t>
            </a:r>
            <a:r>
              <a:rPr lang="ar" sz="1600" b="0" i="0" u="none" baseline="0" dirty="0"/>
              <a:t>أربع إلى خمس نقاط تسلِّط الضوء على النتائج الرئيسية للتحقيق.  تذكر أن الجمهور المستهدف ه</a:t>
            </a:r>
            <a:r>
              <a:rPr lang="ar-OM" sz="1600" b="0" i="0" u="none" baseline="0" dirty="0"/>
              <a:t>م</a:t>
            </a:r>
            <a:r>
              <a:rPr lang="ar" sz="1600" b="0" i="0" u="none" baseline="0" dirty="0"/>
              <a:t> موظف</a:t>
            </a:r>
            <a:r>
              <a:rPr lang="ar-OM" sz="1600" b="0" i="0" u="none" baseline="0" dirty="0"/>
              <a:t>و</a:t>
            </a:r>
            <a:r>
              <a:rPr lang="ar" sz="1600" b="0" i="0" u="none" baseline="0" dirty="0"/>
              <a:t> الخطوط الأمامية، لذا يجب كتابة هذه النقاط باستخدام عبارات بسيطة بطريقة يمكن أن يفهمها الجميع.</a:t>
            </a:r>
          </a:p>
          <a:p>
            <a:endParaRPr lang="ar" sz="1600" dirty="0"/>
          </a:p>
          <a:p>
            <a:pPr algn="r" rtl="1"/>
            <a:r>
              <a:rPr lang="ar" sz="1600" b="1" i="0" u="none" baseline="0" dirty="0"/>
              <a:t>مديرو العقود: </a:t>
            </a:r>
            <a:r>
              <a:rPr lang="ar" sz="1600" b="0" i="0" u="none" baseline="0" dirty="0"/>
              <a:t>يجب مراجعة أساليب تقييم المخاطر لهذا النوع من المهام، مع تسليط الضوء على جميع النقاط المهمة وتوفير الضمانات </a:t>
            </a:r>
            <a:r>
              <a:rPr lang="ar-OM" sz="1600" b="0" i="0" u="none" baseline="0" dirty="0"/>
              <a:t>لمسؤولي</a:t>
            </a:r>
            <a:r>
              <a:rPr lang="ar" sz="1600" b="0" i="0" u="none" baseline="0" dirty="0"/>
              <a:t> العقود.</a:t>
            </a:r>
            <a:endParaRPr lang="ar" sz="1600" dirty="0"/>
          </a:p>
          <a:p>
            <a:pPr lvl="0" algn="r" rtl="1" eaLnBrk="0" fontAlgn="base" hangingPunct="0">
              <a:spcBef>
                <a:spcPct val="0"/>
              </a:spcBef>
              <a:spcAft>
                <a:spcPct val="0"/>
              </a:spcAft>
              <a:buFontTx/>
              <a:buNone/>
              <a:tabLst>
                <a:tab pos="107950" algn="l"/>
              </a:tabLst>
            </a:pPr>
            <a:endParaRPr lang="ar" altLang="en-US" sz="1600" b="1" kern="1200" dirty="0">
              <a:solidFill>
                <a:srgbClr val="58595B"/>
              </a:solidFill>
              <a:latin typeface="+mn-lt"/>
              <a:ea typeface="Times New Roman" panose="02020603050405020304" pitchFamily="18" charset="0"/>
              <a:cs typeface="+mn-cs"/>
            </a:endParaRPr>
          </a:p>
          <a:p>
            <a:pPr algn="r" rtl="1" eaLnBrk="0" fontAlgn="base" hangingPunct="0">
              <a:spcBef>
                <a:spcPct val="0"/>
              </a:spcBef>
              <a:spcAft>
                <a:spcPct val="0"/>
              </a:spcAft>
              <a:tabLst>
                <a:tab pos="107950" algn="l"/>
              </a:tabLst>
            </a:pPr>
            <a:r>
              <a:rPr lang="ar" sz="2000" b="1" i="0" u="none" baseline="0" dirty="0">
                <a:solidFill>
                  <a:srgbClr val="58595B"/>
                </a:solidFill>
                <a:latin typeface="Times New Roman" panose="02020603050405020304" pitchFamily="18" charset="0"/>
                <a:ea typeface="Times New Roman" panose="02020603050405020304" pitchFamily="18" charset="0"/>
                <a:cs typeface="Times New Roman" panose="02020603050405020304" pitchFamily="18" charset="0"/>
              </a:rPr>
              <a:t>الإجراءات</a:t>
            </a:r>
            <a:endParaRPr lang="ar" altLang="en-US" sz="2000" b="1" dirty="0">
              <a:solidFill>
                <a:srgbClr val="58595B"/>
              </a:solidFill>
              <a:ea typeface="Times New Roman" panose="02020603050405020304" pitchFamily="18" charset="0"/>
            </a:endParaRPr>
          </a:p>
          <a:p>
            <a:pPr algn="r" rtl="1" eaLnBrk="0" fontAlgn="base" hangingPunct="0">
              <a:spcBef>
                <a:spcPct val="0"/>
              </a:spcBef>
              <a:spcAft>
                <a:spcPct val="0"/>
              </a:spcAft>
              <a:tabLst>
                <a:tab pos="107950" algn="l"/>
              </a:tabLst>
            </a:pPr>
            <a:r>
              <a:rPr lang="ar" sz="1600" b="0" i="0" u="none" baseline="0" dirty="0">
                <a:solidFill>
                  <a:srgbClr val="58595B"/>
                </a:solidFill>
                <a:latin typeface="Times New Roman" panose="02020603050405020304" pitchFamily="18" charset="0"/>
                <a:ea typeface="Times New Roman" panose="02020603050405020304" pitchFamily="18" charset="0"/>
                <a:cs typeface="Times New Roman" panose="02020603050405020304" pitchFamily="18" charset="0"/>
              </a:rPr>
              <a:t>يتناول هذا البند الإجراءات الضرورية التي يجب اتخاذها في مثل هذه الحالة، والتي يجب أن يوافق عليها قادة الأعمال قبل إصدار التنبيه. يجب أن تركز على ماهية هذه الإجراءات والمسؤول عن تنفيذها وتوقيت تنفيذها.</a:t>
            </a:r>
          </a:p>
          <a:p>
            <a:endParaRPr lang="ar" sz="1600" b="1" dirty="0"/>
          </a:p>
          <a:p>
            <a:pPr algn="r" rtl="1"/>
            <a:r>
              <a:rPr lang="ar" sz="1600" b="1" i="0" u="none" baseline="0" dirty="0"/>
              <a:t>تدقيق الإجراءات اللاحقة</a:t>
            </a:r>
            <a:r>
              <a:rPr lang="ar" sz="1600" b="0" i="0" u="none" baseline="0" dirty="0"/>
              <a:t>، وهذا يتعلق بالتأكيد على اتخاذ الإجراء الضروري وتحديد الدروس المستفادة. </a:t>
            </a:r>
          </a:p>
          <a:p>
            <a:pPr algn="r" rtl="1"/>
            <a:r>
              <a:rPr lang="ar-SA" sz="1600" b="0" i="0" u="none" baseline="0" dirty="0"/>
              <a:t>(</a:t>
            </a:r>
            <a:r>
              <a:rPr lang="ar-OM" sz="1600" b="0" i="0" u="none" baseline="0" dirty="0"/>
              <a:t>الإبلاغ عن </a:t>
            </a:r>
            <a:r>
              <a:rPr lang="ar-SA" sz="1600" b="0" i="0" u="none" baseline="0" dirty="0"/>
              <a:t>إجراءات المخاطر العالية وفق مصفوفة تقييم المخاطر لدى شركة تنمية نفط ع</a:t>
            </a:r>
            <a:r>
              <a:rPr lang="ar-OM" sz="1600" b="0" i="0" u="none" baseline="0" dirty="0"/>
              <a:t>ُ</a:t>
            </a:r>
            <a:r>
              <a:rPr lang="ar-SA" sz="1600" b="0" i="0" u="none" baseline="0" dirty="0"/>
              <a:t>مان</a:t>
            </a:r>
            <a:r>
              <a:rPr lang="ar-OM" sz="1600" b="0" i="0" u="none" baseline="0" dirty="0"/>
              <a:t> وعن الحادث كلاَّ من (</a:t>
            </a:r>
            <a:r>
              <a:rPr lang="ar-SA" sz="1600" b="0" i="0" u="none" baseline="0" dirty="0"/>
              <a:t>لجنة مراجعة الحوادث التابعة </a:t>
            </a:r>
            <a:r>
              <a:rPr lang="ar-OM" sz="1600" b="0" i="0" u="none" baseline="0" dirty="0"/>
              <a:t>للجنة الإدارة التنفيذية،</a:t>
            </a:r>
            <a:r>
              <a:rPr lang="ar-SA" sz="1600" b="0" i="0" u="none" baseline="0" dirty="0"/>
              <a:t> ولجنة </a:t>
            </a:r>
            <a:r>
              <a:rPr lang="ar-OM" sz="1600" b="0" i="0" u="none" baseline="0" dirty="0"/>
              <a:t>الإدارة التنفيذية)</a:t>
            </a:r>
            <a:r>
              <a:rPr lang="ar-SA" sz="1600" b="0" i="0" u="none" baseline="0" dirty="0"/>
              <a:t> </a:t>
            </a:r>
            <a:r>
              <a:rPr lang="ar-OM" sz="1600" b="0" i="0" u="none" baseline="0" dirty="0"/>
              <a:t>وذلك كل أسبوعين.</a:t>
            </a:r>
            <a:endParaRPr lang="ar" altLang="en-US" sz="1600" b="1" kern="1200" dirty="0">
              <a:solidFill>
                <a:srgbClr val="58595B"/>
              </a:solidFill>
              <a:latin typeface="+mn-lt"/>
              <a:ea typeface="Times New Roman" panose="02020603050405020304" pitchFamily="18" charset="0"/>
              <a:cs typeface="+mn-cs"/>
            </a:endParaRPr>
          </a:p>
          <a:p>
            <a:endParaRPr lang="ar" dirty="0"/>
          </a:p>
        </p:txBody>
      </p:sp>
      <p:sp>
        <p:nvSpPr>
          <p:cNvPr id="4" name="Slide Number Placeholder 3"/>
          <p:cNvSpPr>
            <a:spLocks noGrp="1"/>
          </p:cNvSpPr>
          <p:nvPr>
            <p:ph type="sldNum" sz="quarter" idx="10"/>
          </p:nvPr>
        </p:nvSpPr>
        <p:spPr/>
        <p:txBody>
          <a:bodyPr/>
          <a:lstStyle/>
          <a:p>
            <a:pPr marL="0" marR="0" lvl="0" indent="0" algn="l" defTabSz="914400" rtl="1" eaLnBrk="1" fontAlgn="auto" latinLnBrk="0" hangingPunct="1">
              <a:lnSpc>
                <a:spcPct val="100000"/>
              </a:lnSpc>
              <a:spcBef>
                <a:spcPts val="0"/>
              </a:spcBef>
              <a:spcAft>
                <a:spcPts val="0"/>
              </a:spcAft>
              <a:buClrTx/>
              <a:buSzTx/>
              <a:buFontTx/>
              <a:buNone/>
              <a:tabLst/>
              <a:defRPr/>
            </a:pPr>
            <a:fld id="{01906F0F-6AA3-414C-870B-3468ED710CFE}" type="slidenum">
              <a:rPr kumimoji="0" sz="1200" b="0" i="0" u="none" strike="noStrike" kern="1200" cap="none" spc="0" normalizeH="0" baseline="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a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382240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00A81E8-6622-4A49-9FF2-EB24B86713DF}" type="datetime1">
              <a:rPr lang="en-US" smtClean="0"/>
              <a:t>01/05/2024</a:t>
            </a:fld>
            <a:endParaRPr lang="en-US"/>
          </a:p>
        </p:txBody>
      </p:sp>
      <p:sp>
        <p:nvSpPr>
          <p:cNvPr id="5" name="Footer Placeholder 4"/>
          <p:cNvSpPr>
            <a:spLocks noGrp="1"/>
          </p:cNvSpPr>
          <p:nvPr>
            <p:ph type="ftr" sz="quarter" idx="11"/>
          </p:nvPr>
        </p:nvSpPr>
        <p:spPr/>
        <p:txBody>
          <a:bodyPr/>
          <a:lstStyle/>
          <a:p>
            <a:r>
              <a:rPr lang="en-US"/>
              <a:t>V 1 (2020)</a:t>
            </a:r>
          </a:p>
        </p:txBody>
      </p:sp>
      <p:sp>
        <p:nvSpPr>
          <p:cNvPr id="6" name="Slide Number Placeholder 5"/>
          <p:cNvSpPr>
            <a:spLocks noGrp="1"/>
          </p:cNvSpPr>
          <p:nvPr>
            <p:ph type="sldNum" sz="quarter" idx="12"/>
          </p:nvPr>
        </p:nvSpPr>
        <p:spPr/>
        <p:txBody>
          <a:bodyPr/>
          <a:lstStyle/>
          <a:p>
            <a:fld id="{7A6F64E4-CF39-E842-A871-400C57C21E39}" type="slidenum">
              <a:rPr lang="en-US" smtClean="0"/>
              <a:t>‹#›</a:t>
            </a:fld>
            <a:endParaRPr lang="en-US"/>
          </a:p>
        </p:txBody>
      </p:sp>
    </p:spTree>
    <p:extLst>
      <p:ext uri="{BB962C8B-B14F-4D97-AF65-F5344CB8AC3E}">
        <p14:creationId xmlns:p14="http://schemas.microsoft.com/office/powerpoint/2010/main" val="36498236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E2D58F9-0DED-40AE-A7F2-D2F56296859A}" type="datetime1">
              <a:rPr lang="en-US" smtClean="0"/>
              <a:t>01/05/2024</a:t>
            </a:fld>
            <a:endParaRPr lang="en-US"/>
          </a:p>
        </p:txBody>
      </p:sp>
      <p:sp>
        <p:nvSpPr>
          <p:cNvPr id="5" name="Footer Placeholder 4"/>
          <p:cNvSpPr>
            <a:spLocks noGrp="1"/>
          </p:cNvSpPr>
          <p:nvPr>
            <p:ph type="ftr" sz="quarter" idx="11"/>
          </p:nvPr>
        </p:nvSpPr>
        <p:spPr/>
        <p:txBody>
          <a:bodyPr/>
          <a:lstStyle>
            <a:lvl1pPr>
              <a:defRPr/>
            </a:lvl1pPr>
          </a:lstStyle>
          <a:p>
            <a:r>
              <a:rPr lang="en-US" dirty="0"/>
              <a:t>LFI action V1</a:t>
            </a:r>
          </a:p>
        </p:txBody>
      </p:sp>
      <p:sp>
        <p:nvSpPr>
          <p:cNvPr id="6" name="Slide Number Placeholder 5"/>
          <p:cNvSpPr>
            <a:spLocks noGrp="1"/>
          </p:cNvSpPr>
          <p:nvPr>
            <p:ph type="sldNum" sz="quarter" idx="12"/>
          </p:nvPr>
        </p:nvSpPr>
        <p:spPr/>
        <p:txBody>
          <a:bodyPr/>
          <a:lstStyle/>
          <a:p>
            <a:fld id="{7A6F64E4-CF39-E842-A871-400C57C21E39}" type="slidenum">
              <a:rPr lang="en-US" smtClean="0"/>
              <a:t>‹#›</a:t>
            </a:fld>
            <a:endParaRPr lang="en-US"/>
          </a:p>
        </p:txBody>
      </p:sp>
    </p:spTree>
    <p:extLst>
      <p:ext uri="{BB962C8B-B14F-4D97-AF65-F5344CB8AC3E}">
        <p14:creationId xmlns:p14="http://schemas.microsoft.com/office/powerpoint/2010/main" val="40713343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EF2CA95-DD1B-4F67-8C36-13F320194810}" type="datetime1">
              <a:rPr lang="en-US" smtClean="0"/>
              <a:t>01/05/2024</a:t>
            </a:fld>
            <a:endParaRPr lang="en-US"/>
          </a:p>
        </p:txBody>
      </p:sp>
      <p:sp>
        <p:nvSpPr>
          <p:cNvPr id="5" name="Footer Placeholder 4"/>
          <p:cNvSpPr>
            <a:spLocks noGrp="1"/>
          </p:cNvSpPr>
          <p:nvPr>
            <p:ph type="ftr" sz="quarter" idx="11"/>
          </p:nvPr>
        </p:nvSpPr>
        <p:spPr/>
        <p:txBody>
          <a:bodyPr/>
          <a:lstStyle/>
          <a:p>
            <a:r>
              <a:rPr lang="en-US" dirty="0"/>
              <a:t>LFI Action V1  (2020)</a:t>
            </a:r>
          </a:p>
        </p:txBody>
      </p:sp>
      <p:sp>
        <p:nvSpPr>
          <p:cNvPr id="6" name="Slide Number Placeholder 5"/>
          <p:cNvSpPr>
            <a:spLocks noGrp="1"/>
          </p:cNvSpPr>
          <p:nvPr>
            <p:ph type="sldNum" sz="quarter" idx="12"/>
          </p:nvPr>
        </p:nvSpPr>
        <p:spPr/>
        <p:txBody>
          <a:bodyPr/>
          <a:lstStyle/>
          <a:p>
            <a:fld id="{7A6F64E4-CF39-E842-A871-400C57C21E39}" type="slidenum">
              <a:rPr lang="en-US" smtClean="0"/>
              <a:t>‹#›</a:t>
            </a:fld>
            <a:endParaRPr lang="en-US"/>
          </a:p>
        </p:txBody>
      </p:sp>
    </p:spTree>
    <p:extLst>
      <p:ext uri="{BB962C8B-B14F-4D97-AF65-F5344CB8AC3E}">
        <p14:creationId xmlns:p14="http://schemas.microsoft.com/office/powerpoint/2010/main" val="18480013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68C7674-DBA0-440A-8265-C49A3552B907}" type="datetime1">
              <a:rPr lang="en-US" smtClean="0"/>
              <a:t>01/05/2024</a:t>
            </a:fld>
            <a:endParaRPr lang="en-US"/>
          </a:p>
        </p:txBody>
      </p:sp>
      <p:sp>
        <p:nvSpPr>
          <p:cNvPr id="6" name="Footer Placeholder 5"/>
          <p:cNvSpPr>
            <a:spLocks noGrp="1"/>
          </p:cNvSpPr>
          <p:nvPr>
            <p:ph type="ftr" sz="quarter" idx="11"/>
          </p:nvPr>
        </p:nvSpPr>
        <p:spPr/>
        <p:txBody>
          <a:bodyPr/>
          <a:lstStyle/>
          <a:p>
            <a:r>
              <a:rPr lang="en-US"/>
              <a:t>V 1 (2020)</a:t>
            </a:r>
          </a:p>
        </p:txBody>
      </p:sp>
      <p:sp>
        <p:nvSpPr>
          <p:cNvPr id="7" name="Slide Number Placeholder 6"/>
          <p:cNvSpPr>
            <a:spLocks noGrp="1"/>
          </p:cNvSpPr>
          <p:nvPr>
            <p:ph type="sldNum" sz="quarter" idx="12"/>
          </p:nvPr>
        </p:nvSpPr>
        <p:spPr/>
        <p:txBody>
          <a:bodyPr/>
          <a:lstStyle/>
          <a:p>
            <a:fld id="{7A6F64E4-CF39-E842-A871-400C57C21E39}" type="slidenum">
              <a:rPr lang="en-US" smtClean="0"/>
              <a:t>‹#›</a:t>
            </a:fld>
            <a:endParaRPr lang="en-US"/>
          </a:p>
        </p:txBody>
      </p:sp>
    </p:spTree>
    <p:extLst>
      <p:ext uri="{BB962C8B-B14F-4D97-AF65-F5344CB8AC3E}">
        <p14:creationId xmlns:p14="http://schemas.microsoft.com/office/powerpoint/2010/main" val="24936067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79AF15A-1620-45AF-A5BF-538FE3A47A7A}" type="datetime1">
              <a:rPr lang="en-US" smtClean="0"/>
              <a:t>01/05/2024</a:t>
            </a:fld>
            <a:endParaRPr lang="en-US"/>
          </a:p>
        </p:txBody>
      </p:sp>
      <p:sp>
        <p:nvSpPr>
          <p:cNvPr id="8" name="Footer Placeholder 7"/>
          <p:cNvSpPr>
            <a:spLocks noGrp="1"/>
          </p:cNvSpPr>
          <p:nvPr>
            <p:ph type="ftr" sz="quarter" idx="11"/>
          </p:nvPr>
        </p:nvSpPr>
        <p:spPr/>
        <p:txBody>
          <a:bodyPr/>
          <a:lstStyle/>
          <a:p>
            <a:r>
              <a:rPr lang="en-US"/>
              <a:t>V 1 (2020)</a:t>
            </a:r>
          </a:p>
        </p:txBody>
      </p:sp>
      <p:sp>
        <p:nvSpPr>
          <p:cNvPr id="9" name="Slide Number Placeholder 8"/>
          <p:cNvSpPr>
            <a:spLocks noGrp="1"/>
          </p:cNvSpPr>
          <p:nvPr>
            <p:ph type="sldNum" sz="quarter" idx="12"/>
          </p:nvPr>
        </p:nvSpPr>
        <p:spPr/>
        <p:txBody>
          <a:bodyPr/>
          <a:lstStyle/>
          <a:p>
            <a:fld id="{7A6F64E4-CF39-E842-A871-400C57C21E39}" type="slidenum">
              <a:rPr lang="en-US" smtClean="0"/>
              <a:t>‹#›</a:t>
            </a:fld>
            <a:endParaRPr lang="en-US"/>
          </a:p>
        </p:txBody>
      </p:sp>
    </p:spTree>
    <p:extLst>
      <p:ext uri="{BB962C8B-B14F-4D97-AF65-F5344CB8AC3E}">
        <p14:creationId xmlns:p14="http://schemas.microsoft.com/office/powerpoint/2010/main" val="29504467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424A1C8-634E-467E-BB69-93B0A13CDE3C}" type="datetime1">
              <a:rPr lang="en-US" smtClean="0"/>
              <a:t>01/05/2024</a:t>
            </a:fld>
            <a:endParaRPr lang="en-US"/>
          </a:p>
        </p:txBody>
      </p:sp>
      <p:sp>
        <p:nvSpPr>
          <p:cNvPr id="4" name="Footer Placeholder 3"/>
          <p:cNvSpPr>
            <a:spLocks noGrp="1"/>
          </p:cNvSpPr>
          <p:nvPr>
            <p:ph type="ftr" sz="quarter" idx="11"/>
          </p:nvPr>
        </p:nvSpPr>
        <p:spPr/>
        <p:txBody>
          <a:bodyPr/>
          <a:lstStyle/>
          <a:p>
            <a:r>
              <a:rPr lang="en-US"/>
              <a:t>V 1 (2020)</a:t>
            </a:r>
          </a:p>
        </p:txBody>
      </p:sp>
      <p:sp>
        <p:nvSpPr>
          <p:cNvPr id="5" name="Slide Number Placeholder 4"/>
          <p:cNvSpPr>
            <a:spLocks noGrp="1"/>
          </p:cNvSpPr>
          <p:nvPr>
            <p:ph type="sldNum" sz="quarter" idx="12"/>
          </p:nvPr>
        </p:nvSpPr>
        <p:spPr/>
        <p:txBody>
          <a:bodyPr/>
          <a:lstStyle/>
          <a:p>
            <a:fld id="{7A6F64E4-CF39-E842-A871-400C57C21E39}" type="slidenum">
              <a:rPr lang="en-US" smtClean="0"/>
              <a:t>‹#›</a:t>
            </a:fld>
            <a:endParaRPr lang="en-US"/>
          </a:p>
        </p:txBody>
      </p:sp>
    </p:spTree>
    <p:extLst>
      <p:ext uri="{BB962C8B-B14F-4D97-AF65-F5344CB8AC3E}">
        <p14:creationId xmlns:p14="http://schemas.microsoft.com/office/powerpoint/2010/main" val="40716370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5EAE86-4E98-45D3-976A-F4279866EDBF}" type="datetime1">
              <a:rPr lang="en-US" smtClean="0"/>
              <a:t>01/05/2024</a:t>
            </a:fld>
            <a:endParaRPr lang="en-US"/>
          </a:p>
        </p:txBody>
      </p:sp>
      <p:sp>
        <p:nvSpPr>
          <p:cNvPr id="3" name="Footer Placeholder 2"/>
          <p:cNvSpPr>
            <a:spLocks noGrp="1"/>
          </p:cNvSpPr>
          <p:nvPr>
            <p:ph type="ftr" sz="quarter" idx="11"/>
          </p:nvPr>
        </p:nvSpPr>
        <p:spPr/>
        <p:txBody>
          <a:bodyPr/>
          <a:lstStyle/>
          <a:p>
            <a:r>
              <a:rPr lang="en-US"/>
              <a:t>V 1 (2020)</a:t>
            </a:r>
          </a:p>
        </p:txBody>
      </p:sp>
      <p:sp>
        <p:nvSpPr>
          <p:cNvPr id="4" name="Slide Number Placeholder 3"/>
          <p:cNvSpPr>
            <a:spLocks noGrp="1"/>
          </p:cNvSpPr>
          <p:nvPr>
            <p:ph type="sldNum" sz="quarter" idx="12"/>
          </p:nvPr>
        </p:nvSpPr>
        <p:spPr/>
        <p:txBody>
          <a:bodyPr/>
          <a:lstStyle/>
          <a:p>
            <a:fld id="{7A6F64E4-CF39-E842-A871-400C57C21E39}" type="slidenum">
              <a:rPr lang="en-US" smtClean="0"/>
              <a:t>‹#›</a:t>
            </a:fld>
            <a:endParaRPr lang="en-US"/>
          </a:p>
        </p:txBody>
      </p:sp>
    </p:spTree>
    <p:extLst>
      <p:ext uri="{BB962C8B-B14F-4D97-AF65-F5344CB8AC3E}">
        <p14:creationId xmlns:p14="http://schemas.microsoft.com/office/powerpoint/2010/main" val="5548370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CD8C93D-2470-45CB-B76C-8928E4B4B22A}" type="datetime1">
              <a:rPr lang="en-US" smtClean="0"/>
              <a:t>01/05/2024</a:t>
            </a:fld>
            <a:endParaRPr lang="en-US"/>
          </a:p>
        </p:txBody>
      </p:sp>
      <p:sp>
        <p:nvSpPr>
          <p:cNvPr id="6" name="Footer Placeholder 5"/>
          <p:cNvSpPr>
            <a:spLocks noGrp="1"/>
          </p:cNvSpPr>
          <p:nvPr>
            <p:ph type="ftr" sz="quarter" idx="11"/>
          </p:nvPr>
        </p:nvSpPr>
        <p:spPr/>
        <p:txBody>
          <a:bodyPr/>
          <a:lstStyle/>
          <a:p>
            <a:r>
              <a:rPr lang="en-US"/>
              <a:t>V 1 (2020)</a:t>
            </a:r>
          </a:p>
        </p:txBody>
      </p:sp>
      <p:sp>
        <p:nvSpPr>
          <p:cNvPr id="7" name="Slide Number Placeholder 6"/>
          <p:cNvSpPr>
            <a:spLocks noGrp="1"/>
          </p:cNvSpPr>
          <p:nvPr>
            <p:ph type="sldNum" sz="quarter" idx="12"/>
          </p:nvPr>
        </p:nvSpPr>
        <p:spPr/>
        <p:txBody>
          <a:bodyPr/>
          <a:lstStyle/>
          <a:p>
            <a:fld id="{7A6F64E4-CF39-E842-A871-400C57C21E39}" type="slidenum">
              <a:rPr lang="en-US" smtClean="0"/>
              <a:t>‹#›</a:t>
            </a:fld>
            <a:endParaRPr lang="en-US"/>
          </a:p>
        </p:txBody>
      </p:sp>
    </p:spTree>
    <p:extLst>
      <p:ext uri="{BB962C8B-B14F-4D97-AF65-F5344CB8AC3E}">
        <p14:creationId xmlns:p14="http://schemas.microsoft.com/office/powerpoint/2010/main" val="17804470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5EDC80C-0517-4D4D-B5C2-CBC9DB2DDDD2}" type="datetime1">
              <a:rPr lang="en-US" smtClean="0"/>
              <a:t>01/05/2024</a:t>
            </a:fld>
            <a:endParaRPr lang="en-US"/>
          </a:p>
        </p:txBody>
      </p:sp>
      <p:sp>
        <p:nvSpPr>
          <p:cNvPr id="6" name="Footer Placeholder 5"/>
          <p:cNvSpPr>
            <a:spLocks noGrp="1"/>
          </p:cNvSpPr>
          <p:nvPr>
            <p:ph type="ftr" sz="quarter" idx="11"/>
          </p:nvPr>
        </p:nvSpPr>
        <p:spPr/>
        <p:txBody>
          <a:bodyPr/>
          <a:lstStyle/>
          <a:p>
            <a:r>
              <a:rPr lang="en-US"/>
              <a:t>V 1 (2020)</a:t>
            </a:r>
          </a:p>
        </p:txBody>
      </p:sp>
      <p:sp>
        <p:nvSpPr>
          <p:cNvPr id="7" name="Slide Number Placeholder 6"/>
          <p:cNvSpPr>
            <a:spLocks noGrp="1"/>
          </p:cNvSpPr>
          <p:nvPr>
            <p:ph type="sldNum" sz="quarter" idx="12"/>
          </p:nvPr>
        </p:nvSpPr>
        <p:spPr/>
        <p:txBody>
          <a:bodyPr/>
          <a:lstStyle/>
          <a:p>
            <a:fld id="{7A6F64E4-CF39-E842-A871-400C57C21E39}" type="slidenum">
              <a:rPr lang="en-US" smtClean="0"/>
              <a:t>‹#›</a:t>
            </a:fld>
            <a:endParaRPr lang="en-US"/>
          </a:p>
        </p:txBody>
      </p:sp>
    </p:spTree>
    <p:extLst>
      <p:ext uri="{BB962C8B-B14F-4D97-AF65-F5344CB8AC3E}">
        <p14:creationId xmlns:p14="http://schemas.microsoft.com/office/powerpoint/2010/main" val="14935712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96146D2-AFA6-4972-98EA-669A7C4EF4C1}" type="datetime1">
              <a:rPr lang="en-US" smtClean="0"/>
              <a:t>01/05/2024</a:t>
            </a:fld>
            <a:endParaRPr lang="en-US"/>
          </a:p>
        </p:txBody>
      </p:sp>
      <p:sp>
        <p:nvSpPr>
          <p:cNvPr id="5" name="Footer Placeholder 4"/>
          <p:cNvSpPr>
            <a:spLocks noGrp="1"/>
          </p:cNvSpPr>
          <p:nvPr>
            <p:ph type="ftr" sz="quarter" idx="11"/>
          </p:nvPr>
        </p:nvSpPr>
        <p:spPr/>
        <p:txBody>
          <a:bodyPr/>
          <a:lstStyle/>
          <a:p>
            <a:r>
              <a:rPr lang="en-US"/>
              <a:t>V 1 (2020)</a:t>
            </a:r>
          </a:p>
        </p:txBody>
      </p:sp>
      <p:sp>
        <p:nvSpPr>
          <p:cNvPr id="6" name="Slide Number Placeholder 5"/>
          <p:cNvSpPr>
            <a:spLocks noGrp="1"/>
          </p:cNvSpPr>
          <p:nvPr>
            <p:ph type="sldNum" sz="quarter" idx="12"/>
          </p:nvPr>
        </p:nvSpPr>
        <p:spPr/>
        <p:txBody>
          <a:bodyPr/>
          <a:lstStyle/>
          <a:p>
            <a:fld id="{7A6F64E4-CF39-E842-A871-400C57C21E39}" type="slidenum">
              <a:rPr lang="en-US" smtClean="0"/>
              <a:t>‹#›</a:t>
            </a:fld>
            <a:endParaRPr lang="en-US"/>
          </a:p>
        </p:txBody>
      </p:sp>
    </p:spTree>
    <p:extLst>
      <p:ext uri="{BB962C8B-B14F-4D97-AF65-F5344CB8AC3E}">
        <p14:creationId xmlns:p14="http://schemas.microsoft.com/office/powerpoint/2010/main" val="1312715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244A6E8-E675-402B-A2BD-D7D9A0B28C11}" type="datetime1">
              <a:rPr lang="en-US" smtClean="0"/>
              <a:t>01/05/2024</a:t>
            </a:fld>
            <a:endParaRPr lang="en-US"/>
          </a:p>
        </p:txBody>
      </p:sp>
      <p:sp>
        <p:nvSpPr>
          <p:cNvPr id="5" name="Footer Placeholder 4"/>
          <p:cNvSpPr>
            <a:spLocks noGrp="1"/>
          </p:cNvSpPr>
          <p:nvPr>
            <p:ph type="ftr" sz="quarter" idx="11"/>
          </p:nvPr>
        </p:nvSpPr>
        <p:spPr/>
        <p:txBody>
          <a:bodyPr/>
          <a:lstStyle/>
          <a:p>
            <a:r>
              <a:rPr lang="en-US"/>
              <a:t>V 1 (2020)</a:t>
            </a:r>
          </a:p>
        </p:txBody>
      </p:sp>
      <p:sp>
        <p:nvSpPr>
          <p:cNvPr id="6" name="Slide Number Placeholder 5"/>
          <p:cNvSpPr>
            <a:spLocks noGrp="1"/>
          </p:cNvSpPr>
          <p:nvPr>
            <p:ph type="sldNum" sz="quarter" idx="12"/>
          </p:nvPr>
        </p:nvSpPr>
        <p:spPr/>
        <p:txBody>
          <a:bodyPr/>
          <a:lstStyle/>
          <a:p>
            <a:fld id="{7A6F64E4-CF39-E842-A871-400C57C21E39}" type="slidenum">
              <a:rPr lang="en-US" smtClean="0"/>
              <a:t>‹#›</a:t>
            </a:fld>
            <a:endParaRPr lang="en-US"/>
          </a:p>
        </p:txBody>
      </p:sp>
    </p:spTree>
    <p:extLst>
      <p:ext uri="{BB962C8B-B14F-4D97-AF65-F5344CB8AC3E}">
        <p14:creationId xmlns:p14="http://schemas.microsoft.com/office/powerpoint/2010/main" val="21579818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em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D87E80-01D6-44AC-917B-580F775AE8DF}" type="datetime1">
              <a:rPr lang="en-US" smtClean="0"/>
              <a:t>01/05/2024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V 1 (2020)</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6F64E4-CF39-E842-A871-400C57C21E39}" type="slidenum">
              <a:rPr lang="en-US" smtClean="0"/>
              <a:t>‹#›</a:t>
            </a:fld>
            <a:endParaRPr lang="en-US"/>
          </a:p>
        </p:txBody>
      </p:sp>
      <p:pic>
        <p:nvPicPr>
          <p:cNvPr id="7" name="Picture 6">
            <a:extLst>
              <a:ext uri="{FF2B5EF4-FFF2-40B4-BE49-F238E27FC236}">
                <a16:creationId xmlns:a16="http://schemas.microsoft.com/office/drawing/2014/main" id="{2F5837F4-0EF0-4EB8-A16D-265E78EE0C93}"/>
              </a:ext>
            </a:extLst>
          </p:cNvPr>
          <p:cNvPicPr>
            <a:picLocks noChangeAspect="1"/>
          </p:cNvPicPr>
          <p:nvPr userDrawn="1"/>
        </p:nvPicPr>
        <p:blipFill>
          <a:blip r:embed="rId13"/>
          <a:stretch>
            <a:fillRect/>
          </a:stretch>
        </p:blipFill>
        <p:spPr>
          <a:xfrm>
            <a:off x="0" y="0"/>
            <a:ext cx="386366" cy="6858000"/>
          </a:xfrm>
          <a:prstGeom prst="rect">
            <a:avLst/>
          </a:prstGeom>
        </p:spPr>
      </p:pic>
      <p:grpSp>
        <p:nvGrpSpPr>
          <p:cNvPr id="8" name="Group 7">
            <a:extLst>
              <a:ext uri="{FF2B5EF4-FFF2-40B4-BE49-F238E27FC236}">
                <a16:creationId xmlns:a16="http://schemas.microsoft.com/office/drawing/2014/main" id="{E9B523F6-A9A3-46FE-B2B7-E53C7D2853E4}"/>
              </a:ext>
            </a:extLst>
          </p:cNvPr>
          <p:cNvGrpSpPr/>
          <p:nvPr userDrawn="1"/>
        </p:nvGrpSpPr>
        <p:grpSpPr>
          <a:xfrm>
            <a:off x="9289915" y="6117536"/>
            <a:ext cx="2340722" cy="740868"/>
            <a:chOff x="9289915" y="6117536"/>
            <a:chExt cx="2340722" cy="740868"/>
          </a:xfrm>
        </p:grpSpPr>
        <p:pic>
          <p:nvPicPr>
            <p:cNvPr id="9" name="Picture 8">
              <a:extLst>
                <a:ext uri="{FF2B5EF4-FFF2-40B4-BE49-F238E27FC236}">
                  <a16:creationId xmlns:a16="http://schemas.microsoft.com/office/drawing/2014/main" id="{95D186BF-73E8-40E9-BF74-18F83D802152}"/>
                </a:ext>
              </a:extLst>
            </p:cNvPr>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9289915" y="6117536"/>
              <a:ext cx="2340722" cy="381553"/>
            </a:xfrm>
            <a:prstGeom prst="rect">
              <a:avLst/>
            </a:prstGeom>
          </p:spPr>
        </p:pic>
        <p:pic>
          <p:nvPicPr>
            <p:cNvPr id="10" name="Picture 9">
              <a:extLst>
                <a:ext uri="{FF2B5EF4-FFF2-40B4-BE49-F238E27FC236}">
                  <a16:creationId xmlns:a16="http://schemas.microsoft.com/office/drawing/2014/main" id="{A68DA85E-4B77-46C1-A974-11D1BE5A68EF}"/>
                </a:ext>
              </a:extLst>
            </p:cNvPr>
            <p:cNvPicPr>
              <a:picLocks noChangeAspect="1"/>
            </p:cNvPicPr>
            <p:nvPr/>
          </p:nvPicPr>
          <p:blipFill>
            <a:blip r:embed="rId15"/>
            <a:stretch>
              <a:fillRect/>
            </a:stretch>
          </p:blipFill>
          <p:spPr>
            <a:xfrm>
              <a:off x="9289915" y="6671146"/>
              <a:ext cx="2340722" cy="187258"/>
            </a:xfrm>
            <a:prstGeom prst="rect">
              <a:avLst/>
            </a:prstGeom>
          </p:spPr>
        </p:pic>
      </p:grpSp>
    </p:spTree>
    <p:extLst>
      <p:ext uri="{BB962C8B-B14F-4D97-AF65-F5344CB8AC3E}">
        <p14:creationId xmlns:p14="http://schemas.microsoft.com/office/powerpoint/2010/main" val="124787477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Gill Sans"/>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Gill Sans Ligh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Gill Sans Ligh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Gill Sans Ligh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Gill Sans Ligh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Gill Sans Ligh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526BD35-747A-BC5F-1CC3-2CA58B7A9A2D}"/>
              </a:ext>
            </a:extLst>
          </p:cNvPr>
          <p:cNvPicPr>
            <a:picLocks noChangeAspect="1"/>
          </p:cNvPicPr>
          <p:nvPr/>
        </p:nvPicPr>
        <p:blipFill rotWithShape="1">
          <a:blip r:embed="rId3"/>
          <a:srcRect t="13190"/>
          <a:stretch/>
        </p:blipFill>
        <p:spPr>
          <a:xfrm>
            <a:off x="9131915" y="3838273"/>
            <a:ext cx="2859271" cy="2217410"/>
          </a:xfrm>
          <a:prstGeom prst="rect">
            <a:avLst/>
          </a:prstGeom>
        </p:spPr>
      </p:pic>
      <p:sp>
        <p:nvSpPr>
          <p:cNvPr id="4" name="Rectangle 3">
            <a:extLst>
              <a:ext uri="{FF2B5EF4-FFF2-40B4-BE49-F238E27FC236}">
                <a16:creationId xmlns:a16="http://schemas.microsoft.com/office/drawing/2014/main" id="{BACC920B-748D-FD7D-D8FC-CE28CA9161AA}"/>
              </a:ext>
            </a:extLst>
          </p:cNvPr>
          <p:cNvSpPr>
            <a:spLocks noChangeArrowheads="1"/>
          </p:cNvSpPr>
          <p:nvPr/>
        </p:nvSpPr>
        <p:spPr bwMode="auto">
          <a:xfrm>
            <a:off x="478595" y="2262922"/>
            <a:ext cx="8356653" cy="3724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07950" algn="l"/>
              </a:tabLst>
              <a:defRPr>
                <a:solidFill>
                  <a:schemeClr val="tx1"/>
                </a:solidFill>
                <a:latin typeface="Arial" panose="020B0604020202020204" pitchFamily="34" charset="0"/>
              </a:defRPr>
            </a:lvl1pPr>
            <a:lvl2pPr eaLnBrk="0" fontAlgn="base" hangingPunct="0">
              <a:spcBef>
                <a:spcPct val="0"/>
              </a:spcBef>
              <a:spcAft>
                <a:spcPct val="0"/>
              </a:spcAft>
              <a:tabLst>
                <a:tab pos="107950" algn="l"/>
              </a:tabLst>
              <a:defRPr>
                <a:solidFill>
                  <a:schemeClr val="tx1"/>
                </a:solidFill>
                <a:latin typeface="Arial" panose="020B0604020202020204" pitchFamily="34" charset="0"/>
              </a:defRPr>
            </a:lvl2pPr>
            <a:lvl3pPr eaLnBrk="0" fontAlgn="base" hangingPunct="0">
              <a:spcBef>
                <a:spcPct val="0"/>
              </a:spcBef>
              <a:spcAft>
                <a:spcPct val="0"/>
              </a:spcAft>
              <a:tabLst>
                <a:tab pos="107950" algn="l"/>
              </a:tabLst>
              <a:defRPr>
                <a:solidFill>
                  <a:schemeClr val="tx1"/>
                </a:solidFill>
                <a:latin typeface="Arial" panose="020B0604020202020204" pitchFamily="34" charset="0"/>
              </a:defRPr>
            </a:lvl3pPr>
            <a:lvl4pPr eaLnBrk="0" fontAlgn="base" hangingPunct="0">
              <a:spcBef>
                <a:spcPct val="0"/>
              </a:spcBef>
              <a:spcAft>
                <a:spcPct val="0"/>
              </a:spcAft>
              <a:tabLst>
                <a:tab pos="107950" algn="l"/>
              </a:tabLst>
              <a:defRPr>
                <a:solidFill>
                  <a:schemeClr val="tx1"/>
                </a:solidFill>
                <a:latin typeface="Arial" panose="020B0604020202020204" pitchFamily="34" charset="0"/>
              </a:defRPr>
            </a:lvl4pPr>
            <a:lvl5pPr eaLnBrk="0" fontAlgn="base" hangingPunct="0">
              <a:spcBef>
                <a:spcPct val="0"/>
              </a:spcBef>
              <a:spcAft>
                <a:spcPct val="0"/>
              </a:spcAft>
              <a:tabLst>
                <a:tab pos="107950" algn="l"/>
              </a:tabLst>
              <a:defRPr>
                <a:solidFill>
                  <a:schemeClr val="tx1"/>
                </a:solidFill>
                <a:latin typeface="Arial" panose="020B0604020202020204" pitchFamily="34" charset="0"/>
              </a:defRPr>
            </a:lvl5pPr>
            <a:lvl6pPr eaLnBrk="0" fontAlgn="base" hangingPunct="0">
              <a:spcBef>
                <a:spcPct val="0"/>
              </a:spcBef>
              <a:spcAft>
                <a:spcPct val="0"/>
              </a:spcAft>
              <a:tabLst>
                <a:tab pos="107950" algn="l"/>
              </a:tabLst>
              <a:defRPr>
                <a:solidFill>
                  <a:schemeClr val="tx1"/>
                </a:solidFill>
                <a:latin typeface="Arial" panose="020B0604020202020204" pitchFamily="34" charset="0"/>
              </a:defRPr>
            </a:lvl6pPr>
            <a:lvl7pPr eaLnBrk="0" fontAlgn="base" hangingPunct="0">
              <a:spcBef>
                <a:spcPct val="0"/>
              </a:spcBef>
              <a:spcAft>
                <a:spcPct val="0"/>
              </a:spcAft>
              <a:tabLst>
                <a:tab pos="107950" algn="l"/>
              </a:tabLst>
              <a:defRPr>
                <a:solidFill>
                  <a:schemeClr val="tx1"/>
                </a:solidFill>
                <a:latin typeface="Arial" panose="020B0604020202020204" pitchFamily="34" charset="0"/>
              </a:defRPr>
            </a:lvl7pPr>
            <a:lvl8pPr eaLnBrk="0" fontAlgn="base" hangingPunct="0">
              <a:spcBef>
                <a:spcPct val="0"/>
              </a:spcBef>
              <a:spcAft>
                <a:spcPct val="0"/>
              </a:spcAft>
              <a:tabLst>
                <a:tab pos="107950" algn="l"/>
              </a:tabLst>
              <a:defRPr>
                <a:solidFill>
                  <a:schemeClr val="tx1"/>
                </a:solidFill>
                <a:latin typeface="Arial" panose="020B0604020202020204" pitchFamily="34" charset="0"/>
              </a:defRPr>
            </a:lvl8pPr>
            <a:lvl9pPr eaLnBrk="0" fontAlgn="base" hangingPunct="0">
              <a:spcBef>
                <a:spcPct val="0"/>
              </a:spcBef>
              <a:spcAft>
                <a:spcPct val="0"/>
              </a:spcAft>
              <a:tabLst>
                <a:tab pos="10795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100000"/>
              </a:lnSpc>
              <a:spcBef>
                <a:spcPct val="0"/>
              </a:spcBef>
              <a:spcAft>
                <a:spcPct val="0"/>
              </a:spcAft>
              <a:buClrTx/>
              <a:buSzTx/>
              <a:buFontTx/>
              <a:buNone/>
              <a:tabLst>
                <a:tab pos="107950" algn="l"/>
              </a:tabLst>
              <a:defRPr/>
            </a:pPr>
            <a:r>
              <a:rPr kumimoji="0" lang="ar" sz="1800" b="0" i="0" u="none" strike="noStrike" kern="1200" cap="none" spc="0" normalizeH="0" baseline="0" dirty="0">
                <a:ln>
                  <a:noFill/>
                </a:ln>
                <a:solidFill>
                  <a:prstClr val="black"/>
                </a:solidFill>
                <a:effectLst/>
                <a:uLnTx/>
                <a:uFillTx/>
                <a:latin typeface="+mn-lt"/>
                <a:ea typeface="+mn-ea"/>
                <a:cs typeface="+mn-cs"/>
              </a:rPr>
              <a:t>				</a:t>
            </a:r>
            <a:r>
              <a:rPr kumimoji="0" lang="ar" sz="1800" b="1" i="0" u="none" strike="noStrike" kern="1200" cap="none" spc="0" normalizeH="0" baseline="0" dirty="0">
                <a:ln>
                  <a:noFill/>
                </a:ln>
                <a:solidFill>
                  <a:srgbClr val="FF0000"/>
                </a:solidFill>
                <a:effectLst/>
                <a:uLnTx/>
                <a:uFillTx/>
                <a:latin typeface="+mn-lt"/>
                <a:ea typeface="+mn-ea"/>
                <a:cs typeface="+mn-cs"/>
              </a:rPr>
              <a:t>تفريغ خزان </a:t>
            </a:r>
            <a:r>
              <a:rPr kumimoji="0" lang="ar-OM" sz="1800" b="1" i="0" u="none" strike="noStrike" kern="1200" cap="none" spc="0" normalizeH="0" baseline="0" dirty="0">
                <a:ln>
                  <a:noFill/>
                </a:ln>
                <a:solidFill>
                  <a:srgbClr val="FF0000"/>
                </a:solidFill>
                <a:effectLst/>
                <a:uLnTx/>
                <a:uFillTx/>
                <a:latin typeface="+mn-lt"/>
                <a:ea typeface="+mn-ea"/>
                <a:cs typeface="+mn-cs"/>
              </a:rPr>
              <a:t>وقود الديزل</a:t>
            </a:r>
            <a:r>
              <a:rPr kumimoji="0" lang="ar" sz="1800" b="1" i="0" u="none" strike="noStrike" kern="1200" cap="none" spc="0" normalizeH="0" baseline="0" dirty="0">
                <a:ln>
                  <a:noFill/>
                </a:ln>
                <a:solidFill>
                  <a:srgbClr val="FF0000"/>
                </a:solidFill>
                <a:effectLst/>
                <a:uLnTx/>
                <a:uFillTx/>
                <a:latin typeface="+mn-lt"/>
                <a:ea typeface="+mn-ea"/>
                <a:cs typeface="+mn-cs"/>
              </a:rPr>
              <a:t> </a:t>
            </a:r>
          </a:p>
          <a:p>
            <a:pPr marL="0" marR="0" lvl="0" indent="0" algn="r" defTabSz="914400" rtl="1" eaLnBrk="0" fontAlgn="base" latinLnBrk="0" hangingPunct="0">
              <a:lnSpc>
                <a:spcPct val="100000"/>
              </a:lnSpc>
              <a:spcBef>
                <a:spcPct val="0"/>
              </a:spcBef>
              <a:spcAft>
                <a:spcPct val="0"/>
              </a:spcAft>
              <a:buClrTx/>
              <a:buSzTx/>
              <a:buFontTx/>
              <a:buNone/>
              <a:tabLst>
                <a:tab pos="107950" algn="l"/>
              </a:tabLst>
              <a:defRPr/>
            </a:pPr>
            <a:r>
              <a:rPr kumimoji="0" lang="ar" sz="1800" b="1" i="0" u="none" strike="noStrike" kern="1200" cap="none" spc="0" normalizeH="0" baseline="0" dirty="0">
                <a:ln>
                  <a:noFill/>
                </a:ln>
                <a:solidFill>
                  <a:prstClr val="black"/>
                </a:solidFill>
                <a:effectLst/>
                <a:uLnTx/>
                <a:uFillTx/>
                <a:latin typeface="+mn-lt"/>
                <a:ea typeface="+mn-ea"/>
                <a:cs typeface="+mn-cs"/>
              </a:rPr>
              <a:t>ماذا حدث؟</a:t>
            </a:r>
            <a:endParaRPr kumimoji="0" lang="ar" sz="1600" b="0" i="0" u="none" strike="noStrike" kern="1200" cap="none" spc="0" normalizeH="0" baseline="0" noProof="0" dirty="0">
              <a:ln>
                <a:noFill/>
              </a:ln>
              <a:solidFill>
                <a:prstClr val="black"/>
              </a:solidFill>
              <a:effectLst/>
              <a:uLnTx/>
              <a:uFillTx/>
              <a:latin typeface="+mn-lt"/>
              <a:ea typeface="+mn-ea"/>
              <a:cs typeface="Times New Roman" panose="02020603050405020304" pitchFamily="18" charset="0"/>
            </a:endParaRPr>
          </a:p>
          <a:p>
            <a:pPr marL="342900" marR="0" lvl="0" indent="-342900" algn="r" defTabSz="914400" rtl="1" eaLnBrk="1" fontAlgn="auto" latinLnBrk="0" hangingPunct="1">
              <a:lnSpc>
                <a:spcPct val="100000"/>
              </a:lnSpc>
              <a:spcBef>
                <a:spcPts val="0"/>
              </a:spcBef>
              <a:spcAft>
                <a:spcPts val="0"/>
              </a:spcAft>
              <a:buClrTx/>
              <a:buSzTx/>
              <a:buFontTx/>
              <a:buNone/>
              <a:tabLst/>
              <a:defRPr/>
            </a:pPr>
            <a:endParaRPr kumimoji="0" lang="ar"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just" defTabSz="914400" rtl="1" eaLnBrk="0" fontAlgn="base" latinLnBrk="0" hangingPunct="0">
              <a:lnSpc>
                <a:spcPct val="100000"/>
              </a:lnSpc>
              <a:spcBef>
                <a:spcPct val="0"/>
              </a:spcBef>
              <a:spcAft>
                <a:spcPct val="0"/>
              </a:spcAft>
              <a:buClrTx/>
              <a:buSzTx/>
              <a:buFontTx/>
              <a:buNone/>
              <a:tabLst>
                <a:tab pos="107950" algn="l"/>
              </a:tabLst>
              <a:defRPr/>
            </a:pPr>
            <a:r>
              <a:rPr kumimoji="0" lang="ar" sz="1400" b="0" i="0" u="none" strike="noStrike" kern="1200" cap="none" spc="0" normalizeH="0" baseline="0" dirty="0">
                <a:ln>
                  <a:noFill/>
                </a:ln>
                <a:solidFill>
                  <a:prstClr val="black"/>
                </a:solidFill>
                <a:effectLst/>
                <a:uLnTx/>
                <a:uFillTx/>
                <a:latin typeface="+mn-lt"/>
                <a:ea typeface="+mn-ea"/>
                <a:cs typeface="Times New Roman" panose="02020603050405020304" pitchFamily="18" charset="0"/>
              </a:rPr>
              <a:t>في يوم 31 مارس 2024 في حوالي الساعة</a:t>
            </a:r>
            <a:r>
              <a:rPr kumimoji="0" lang="ar-OM" sz="1400" b="0" i="0" u="none" strike="noStrike" kern="1200" cap="none" spc="0" normalizeH="0" baseline="0" dirty="0">
                <a:ln>
                  <a:noFill/>
                </a:ln>
                <a:solidFill>
                  <a:prstClr val="black"/>
                </a:solidFill>
                <a:effectLst/>
                <a:uLnTx/>
                <a:uFillTx/>
                <a:latin typeface="+mn-lt"/>
                <a:ea typeface="+mn-ea"/>
                <a:cs typeface="Times New Roman" panose="02020603050405020304" pitchFamily="18" charset="0"/>
              </a:rPr>
              <a:t> السادسة وخمسون دقيقة مساءً</a:t>
            </a:r>
            <a:r>
              <a:rPr kumimoji="0" lang="ar" sz="1400" b="0" i="0" u="none" strike="noStrike" kern="1200" cap="none" spc="0" normalizeH="0" baseline="0" dirty="0">
                <a:ln>
                  <a:noFill/>
                </a:ln>
                <a:solidFill>
                  <a:prstClr val="black"/>
                </a:solidFill>
                <a:effectLst/>
                <a:uLnTx/>
                <a:uFillTx/>
                <a:latin typeface="+mn-lt"/>
                <a:ea typeface="+mn-ea"/>
                <a:cs typeface="Times New Roman" panose="02020603050405020304" pitchFamily="18" charset="0"/>
              </a:rPr>
              <a:t> </a:t>
            </a:r>
            <a:r>
              <a:rPr kumimoji="0" lang="ar-OM" sz="1400" b="0" i="0" u="none" strike="noStrike" kern="1200" cap="none" spc="0" normalizeH="0" baseline="0" dirty="0">
                <a:ln>
                  <a:noFill/>
                </a:ln>
                <a:solidFill>
                  <a:prstClr val="black"/>
                </a:solidFill>
                <a:effectLst/>
                <a:uLnTx/>
                <a:uFillTx/>
                <a:latin typeface="+mn-lt"/>
                <a:ea typeface="+mn-ea"/>
                <a:cs typeface="Times New Roman" panose="02020603050405020304" pitchFamily="18" charset="0"/>
              </a:rPr>
              <a:t>18:50</a:t>
            </a:r>
            <a:r>
              <a:rPr kumimoji="0" lang="ar" sz="1400" b="0" i="0" u="none" strike="noStrike" kern="1200" cap="none" spc="0" normalizeH="0" baseline="0" dirty="0">
                <a:ln>
                  <a:noFill/>
                </a:ln>
                <a:solidFill>
                  <a:prstClr val="black"/>
                </a:solidFill>
                <a:effectLst/>
                <a:uLnTx/>
                <a:uFillTx/>
                <a:latin typeface="+mn-lt"/>
                <a:ea typeface="+mn-ea"/>
                <a:cs typeface="Times New Roman" panose="02020603050405020304" pitchFamily="18" charset="0"/>
              </a:rPr>
              <a:t>، وقع حادث أثناء تحريك </a:t>
            </a:r>
            <a:r>
              <a:rPr kumimoji="0" lang="ar-OM" sz="1400" b="0" i="0" u="none" strike="noStrike" kern="1200" cap="none" spc="0" normalizeH="0" baseline="0" dirty="0">
                <a:ln>
                  <a:noFill/>
                </a:ln>
                <a:solidFill>
                  <a:prstClr val="black"/>
                </a:solidFill>
                <a:effectLst/>
                <a:uLnTx/>
                <a:uFillTx/>
                <a:latin typeface="+mn-lt"/>
                <a:ea typeface="+mn-ea"/>
                <a:cs typeface="Times New Roman" panose="02020603050405020304" pitchFamily="18" charset="0"/>
              </a:rPr>
              <a:t>جهاز حفر</a:t>
            </a:r>
            <a:r>
              <a:rPr kumimoji="0" lang="ar" sz="1400" b="0" i="0" u="none" strike="noStrike" kern="1200" cap="none" spc="0" normalizeH="0" baseline="0" dirty="0">
                <a:ln>
                  <a:noFill/>
                </a:ln>
                <a:solidFill>
                  <a:prstClr val="black"/>
                </a:solidFill>
                <a:effectLst/>
                <a:uLnTx/>
                <a:uFillTx/>
                <a:latin typeface="+mn-lt"/>
                <a:ea typeface="+mn-ea"/>
                <a:cs typeface="Times New Roman" panose="02020603050405020304" pitchFamily="18" charset="0"/>
              </a:rPr>
              <a:t> إلى موقعه</a:t>
            </a:r>
            <a:r>
              <a:rPr kumimoji="0" lang="ar-OM" sz="1400" b="0" i="0" u="none" strike="noStrike" kern="1200" cap="none" spc="0" normalizeH="0" baseline="0" dirty="0">
                <a:ln>
                  <a:noFill/>
                </a:ln>
                <a:solidFill>
                  <a:prstClr val="black"/>
                </a:solidFill>
                <a:effectLst/>
                <a:uLnTx/>
                <a:uFillTx/>
                <a:latin typeface="+mn-lt"/>
                <a:ea typeface="+mn-ea"/>
                <a:cs typeface="Times New Roman" panose="02020603050405020304" pitchFamily="18" charset="0"/>
              </a:rPr>
              <a:t> </a:t>
            </a:r>
            <a:r>
              <a:rPr kumimoji="0" lang="ar" sz="1400" b="0" i="0" u="none" strike="noStrike" kern="1200" cap="none" spc="0" normalizeH="0" baseline="0" dirty="0">
                <a:ln>
                  <a:noFill/>
                </a:ln>
                <a:solidFill>
                  <a:prstClr val="black"/>
                </a:solidFill>
                <a:effectLst/>
                <a:uLnTx/>
                <a:uFillTx/>
                <a:latin typeface="+mn-lt"/>
                <a:ea typeface="+mn-ea"/>
                <a:cs typeface="Times New Roman" panose="02020603050405020304" pitchFamily="18" charset="0"/>
              </a:rPr>
              <a:t>التالي؛ </a:t>
            </a:r>
            <a:r>
              <a:rPr lang="ar-OM" sz="1400" dirty="0">
                <a:solidFill>
                  <a:prstClr val="black"/>
                </a:solidFill>
                <a:latin typeface="+mn-lt"/>
                <a:cs typeface="Times New Roman" panose="02020603050405020304" pitchFamily="18" charset="0"/>
              </a:rPr>
              <a:t>فمن أجل تفريغ خزان الديزل في الموقع الجديد، </a:t>
            </a:r>
            <a:r>
              <a:rPr kumimoji="0" lang="ar" sz="1400" b="0" i="0" u="none" strike="noStrike" kern="1200" cap="none" spc="0" normalizeH="0" baseline="0" dirty="0">
                <a:ln>
                  <a:noFill/>
                </a:ln>
                <a:solidFill>
                  <a:prstClr val="black"/>
                </a:solidFill>
                <a:effectLst/>
                <a:uLnTx/>
                <a:uFillTx/>
                <a:latin typeface="+mn-lt"/>
                <a:ea typeface="+mn-ea"/>
                <a:cs typeface="Times New Roman" panose="02020603050405020304" pitchFamily="18" charset="0"/>
              </a:rPr>
              <a:t>قام عامل </a:t>
            </a:r>
            <a:r>
              <a:rPr kumimoji="0" lang="ar-OM" sz="1400" b="0" i="0" u="none" strike="noStrike" kern="1200" cap="none" spc="0" normalizeH="0" baseline="0" dirty="0">
                <a:ln>
                  <a:noFill/>
                </a:ln>
                <a:solidFill>
                  <a:prstClr val="black"/>
                </a:solidFill>
                <a:effectLst/>
                <a:uLnTx/>
                <a:uFillTx/>
                <a:latin typeface="+mn-lt"/>
                <a:ea typeface="+mn-ea"/>
                <a:cs typeface="Times New Roman" panose="02020603050405020304" pitchFamily="18" charset="0"/>
              </a:rPr>
              <a:t>نقل الجهاز</a:t>
            </a:r>
            <a:r>
              <a:rPr lang="ar-OM" sz="1400" dirty="0">
                <a:solidFill>
                  <a:prstClr val="black"/>
                </a:solidFill>
                <a:latin typeface="+mn-lt"/>
                <a:cs typeface="Times New Roman" panose="02020603050405020304" pitchFamily="18" charset="0"/>
              </a:rPr>
              <a:t> المساعد</a:t>
            </a:r>
            <a:r>
              <a:rPr kumimoji="0" lang="ar-OM" sz="1400" b="0" i="0" u="none" strike="noStrike" kern="1200" cap="none" spc="0" normalizeH="0" baseline="0" dirty="0">
                <a:ln>
                  <a:noFill/>
                </a:ln>
                <a:solidFill>
                  <a:prstClr val="black"/>
                </a:solidFill>
                <a:effectLst/>
                <a:uLnTx/>
                <a:uFillTx/>
                <a:latin typeface="+mn-lt"/>
                <a:ea typeface="+mn-ea"/>
                <a:cs typeface="Times New Roman" panose="02020603050405020304" pitchFamily="18" charset="0"/>
              </a:rPr>
              <a:t> ب</a:t>
            </a:r>
            <a:r>
              <a:rPr kumimoji="0" lang="ar" sz="1400" b="0" i="0" u="none" strike="noStrike" kern="1200" cap="none" spc="0" normalizeH="0" baseline="0" dirty="0">
                <a:ln>
                  <a:noFill/>
                </a:ln>
                <a:solidFill>
                  <a:prstClr val="black"/>
                </a:solidFill>
                <a:effectLst/>
                <a:uLnTx/>
                <a:uFillTx/>
                <a:latin typeface="+mn-lt"/>
                <a:ea typeface="+mn-ea"/>
                <a:cs typeface="Times New Roman" panose="02020603050405020304" pitchFamily="18" charset="0"/>
              </a:rPr>
              <a:t>ربط </a:t>
            </a:r>
            <a:r>
              <a:rPr kumimoji="0" lang="ar-OM" sz="1400" b="0" i="0" u="none" strike="noStrike" kern="1200" cap="none" spc="0" normalizeH="0" baseline="0" dirty="0">
                <a:ln>
                  <a:noFill/>
                </a:ln>
                <a:solidFill>
                  <a:prstClr val="black"/>
                </a:solidFill>
                <a:effectLst/>
                <a:uLnTx/>
                <a:uFillTx/>
                <a:latin typeface="+mn-lt"/>
                <a:ea typeface="+mn-ea"/>
                <a:cs typeface="Times New Roman" panose="02020603050405020304" pitchFamily="18" charset="0"/>
              </a:rPr>
              <a:t>حبال التعليق السلكية</a:t>
            </a:r>
            <a:r>
              <a:rPr kumimoji="0" lang="ar" sz="1400" b="0" i="0" u="none" strike="noStrike" kern="1200" cap="none" spc="0" normalizeH="0" baseline="0" dirty="0">
                <a:ln>
                  <a:noFill/>
                </a:ln>
                <a:solidFill>
                  <a:prstClr val="black"/>
                </a:solidFill>
                <a:effectLst/>
                <a:uLnTx/>
                <a:uFillTx/>
                <a:latin typeface="+mn-lt"/>
                <a:ea typeface="+mn-ea"/>
                <a:cs typeface="Times New Roman" panose="02020603050405020304" pitchFamily="18" charset="0"/>
              </a:rPr>
              <a:t> بالمقطورة لتعليقه</a:t>
            </a:r>
            <a:r>
              <a:rPr kumimoji="0" lang="ar-OM" sz="1400" b="0" i="0" u="none" strike="noStrike" kern="1200" cap="none" spc="0" normalizeH="0" baseline="0" dirty="0">
                <a:ln>
                  <a:noFill/>
                </a:ln>
                <a:solidFill>
                  <a:prstClr val="black"/>
                </a:solidFill>
                <a:effectLst/>
                <a:uLnTx/>
                <a:uFillTx/>
                <a:latin typeface="+mn-lt"/>
                <a:ea typeface="+mn-ea"/>
                <a:cs typeface="Times New Roman" panose="02020603050405020304" pitchFamily="18" charset="0"/>
              </a:rPr>
              <a:t>ا</a:t>
            </a:r>
            <a:r>
              <a:rPr kumimoji="0" lang="ar" sz="1400" b="0" i="0" u="none" strike="noStrike" kern="1200" cap="none" spc="0" normalizeH="0" baseline="0" dirty="0">
                <a:ln>
                  <a:noFill/>
                </a:ln>
                <a:solidFill>
                  <a:prstClr val="black"/>
                </a:solidFill>
                <a:effectLst/>
                <a:uLnTx/>
                <a:uFillTx/>
                <a:latin typeface="+mn-lt"/>
                <a:ea typeface="+mn-ea"/>
                <a:cs typeface="Times New Roman" panose="02020603050405020304" pitchFamily="18" charset="0"/>
              </a:rPr>
              <a:t> من الرافعة وفصله</a:t>
            </a:r>
            <a:r>
              <a:rPr kumimoji="0" lang="ar-OM" sz="1400" b="0" i="0" u="none" strike="noStrike" kern="1200" cap="none" spc="0" normalizeH="0" baseline="0" dirty="0">
                <a:ln>
                  <a:noFill/>
                </a:ln>
                <a:solidFill>
                  <a:prstClr val="black"/>
                </a:solidFill>
                <a:effectLst/>
                <a:uLnTx/>
                <a:uFillTx/>
                <a:latin typeface="+mn-lt"/>
                <a:ea typeface="+mn-ea"/>
                <a:cs typeface="Times New Roman" panose="02020603050405020304" pitchFamily="18" charset="0"/>
              </a:rPr>
              <a:t>ا</a:t>
            </a:r>
            <a:r>
              <a:rPr kumimoji="0" lang="ar" sz="1400" b="0" i="0" u="none" strike="noStrike" kern="1200" cap="none" spc="0" normalizeH="0" baseline="0" dirty="0">
                <a:ln>
                  <a:noFill/>
                </a:ln>
                <a:solidFill>
                  <a:prstClr val="black"/>
                </a:solidFill>
                <a:effectLst/>
                <a:uLnTx/>
                <a:uFillTx/>
                <a:latin typeface="+mn-lt"/>
                <a:ea typeface="+mn-ea"/>
                <a:cs typeface="Times New Roman" panose="02020603050405020304" pitchFamily="18" charset="0"/>
              </a:rPr>
              <a:t> عن القاطرة الرئيسية.  وبمجرد انتهاء العامل من فك قفل العجلة الخامسة، أعطى إشارة لسائق القاطرة الرئيسية للتحرك للأمام. لكن عندما تحركت القاطرة الرئيسية، تزحزحت الحمولة أعلى العجلة الخامسة واصطدمت برأس العامل </a:t>
            </a:r>
            <a:r>
              <a:rPr kumimoji="0" lang="ar-OM" sz="1400" b="0" i="0" u="none" strike="noStrike" kern="1200" cap="none" spc="0" normalizeH="0" baseline="0" dirty="0">
                <a:ln>
                  <a:noFill/>
                </a:ln>
                <a:solidFill>
                  <a:prstClr val="black"/>
                </a:solidFill>
                <a:effectLst/>
                <a:uLnTx/>
                <a:uFillTx/>
                <a:latin typeface="+mn-lt"/>
                <a:ea typeface="+mn-ea"/>
                <a:cs typeface="Times New Roman" panose="02020603050405020304" pitchFamily="18" charset="0"/>
              </a:rPr>
              <a:t>مما أودى بحياته</a:t>
            </a:r>
            <a:r>
              <a:rPr kumimoji="0" lang="ar" sz="1400" b="0" i="0" u="none" strike="noStrike" kern="1200" cap="none" spc="0" normalizeH="0" baseline="0" dirty="0">
                <a:ln>
                  <a:noFill/>
                </a:ln>
                <a:solidFill>
                  <a:prstClr val="black"/>
                </a:solidFill>
                <a:effectLst/>
                <a:uLnTx/>
                <a:uFillTx/>
                <a:latin typeface="+mn-lt"/>
                <a:ea typeface="+mn-ea"/>
                <a:cs typeface="Times New Roman" panose="02020603050405020304" pitchFamily="18" charset="0"/>
              </a:rPr>
              <a:t>.</a:t>
            </a:r>
          </a:p>
          <a:p>
            <a:pPr marL="0" marR="0" lvl="0" indent="0" algn="just" defTabSz="914400" rtl="1" eaLnBrk="0" fontAlgn="base" latinLnBrk="0" hangingPunct="0">
              <a:lnSpc>
                <a:spcPct val="100000"/>
              </a:lnSpc>
              <a:spcBef>
                <a:spcPct val="0"/>
              </a:spcBef>
              <a:spcAft>
                <a:spcPct val="0"/>
              </a:spcAft>
              <a:buClrTx/>
              <a:buSzTx/>
              <a:buFontTx/>
              <a:buNone/>
              <a:tabLst>
                <a:tab pos="107950" algn="l"/>
              </a:tabLst>
              <a:defRPr/>
            </a:pPr>
            <a:endParaRPr kumimoji="0" lang="ar" altLang="zh-CN" sz="1800" b="1" i="0" u="none" strike="noStrike" kern="1200" cap="none" spc="0" normalizeH="0" baseline="0" noProof="0" dirty="0">
              <a:ln>
                <a:noFill/>
              </a:ln>
              <a:solidFill>
                <a:prstClr val="black"/>
              </a:solidFill>
              <a:effectLst/>
              <a:uLnTx/>
              <a:uFillTx/>
              <a:latin typeface="+mn-lt"/>
              <a:ea typeface="Times New Roman" panose="02020603050405020304" pitchFamily="18" charset="0"/>
              <a:cs typeface="+mn-cs"/>
            </a:endParaRPr>
          </a:p>
          <a:p>
            <a:pPr marL="0" marR="0" lvl="0" indent="0" algn="just" defTabSz="914400" rtl="1" eaLnBrk="0" fontAlgn="base" latinLnBrk="0" hangingPunct="0">
              <a:lnSpc>
                <a:spcPct val="100000"/>
              </a:lnSpc>
              <a:spcBef>
                <a:spcPct val="0"/>
              </a:spcBef>
              <a:spcAft>
                <a:spcPct val="0"/>
              </a:spcAft>
              <a:buClrTx/>
              <a:buSzTx/>
              <a:buFontTx/>
              <a:buNone/>
              <a:tabLst>
                <a:tab pos="107950" algn="l"/>
              </a:tabLst>
              <a:defRPr/>
            </a:pPr>
            <a:endParaRPr kumimoji="0" lang="ar" altLang="zh-CN" sz="1800" b="1" i="0" u="none" strike="noStrike" kern="1200" cap="none" spc="0" normalizeH="0" baseline="0" noProof="0" dirty="0">
              <a:ln>
                <a:noFill/>
              </a:ln>
              <a:solidFill>
                <a:prstClr val="black"/>
              </a:solidFill>
              <a:effectLst/>
              <a:uLnTx/>
              <a:uFillTx/>
              <a:latin typeface="+mn-lt"/>
              <a:ea typeface="Times New Roman" panose="02020603050405020304" pitchFamily="18" charset="0"/>
              <a:cs typeface="+mn-cs"/>
            </a:endParaRPr>
          </a:p>
          <a:p>
            <a:pPr marL="0" marR="0" lvl="0" indent="0" algn="r" defTabSz="914400" rtl="1" eaLnBrk="0" fontAlgn="base" latinLnBrk="0" hangingPunct="0">
              <a:lnSpc>
                <a:spcPct val="100000"/>
              </a:lnSpc>
              <a:spcBef>
                <a:spcPct val="0"/>
              </a:spcBef>
              <a:spcAft>
                <a:spcPct val="0"/>
              </a:spcAft>
              <a:buClrTx/>
              <a:buSzTx/>
              <a:buFontTx/>
              <a:buNone/>
              <a:tabLst>
                <a:tab pos="107950" algn="l"/>
              </a:tabLst>
              <a:defRPr/>
            </a:pPr>
            <a:r>
              <a:rPr kumimoji="0" lang="ar" sz="1800" b="1" i="0" u="none" strike="noStrike" kern="1200" cap="none" spc="0" normalizeH="0" baseline="0" dirty="0">
                <a:ln>
                  <a:noFill/>
                </a:ln>
                <a:solidFill>
                  <a:prstClr val="black"/>
                </a:solidFill>
                <a:effectLst/>
                <a:uLnTx/>
                <a:uFillTx/>
                <a:latin typeface="+mn-lt"/>
                <a:ea typeface="Times New Roman" panose="02020603050405020304" pitchFamily="18" charset="0"/>
                <a:cs typeface="+mn-cs"/>
              </a:rPr>
              <a:t>سبب الحادث/النتيجة:</a:t>
            </a:r>
          </a:p>
          <a:p>
            <a:pPr marL="0" marR="0" lvl="0" indent="0" algn="r" defTabSz="914400" rtl="1" eaLnBrk="0" fontAlgn="base" latinLnBrk="0" hangingPunct="0">
              <a:lnSpc>
                <a:spcPct val="100000"/>
              </a:lnSpc>
              <a:spcBef>
                <a:spcPct val="0"/>
              </a:spcBef>
              <a:spcAft>
                <a:spcPct val="0"/>
              </a:spcAft>
              <a:buClrTx/>
              <a:buSzTx/>
              <a:buFontTx/>
              <a:buNone/>
              <a:tabLst>
                <a:tab pos="107950" algn="l"/>
              </a:tabLst>
              <a:defRPr/>
            </a:pPr>
            <a:endParaRPr kumimoji="0" lang="ar" altLang="zh-CN" sz="1000" b="1" i="0" u="none" strike="noStrike" kern="1200" cap="none" spc="0" normalizeH="0" baseline="0" noProof="0" dirty="0">
              <a:ln>
                <a:noFill/>
              </a:ln>
              <a:solidFill>
                <a:prstClr val="black"/>
              </a:solidFill>
              <a:effectLst/>
              <a:uLnTx/>
              <a:uFillTx/>
              <a:latin typeface="+mn-lt"/>
              <a:ea typeface="Times New Roman" panose="02020603050405020304" pitchFamily="18" charset="0"/>
              <a:cs typeface="+mn-cs"/>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tab pos="107950" algn="l"/>
              </a:tabLst>
              <a:defRPr/>
            </a:pPr>
            <a:r>
              <a:rPr kumimoji="0" lang="ar" sz="1400" b="0" i="0" u="none" strike="noStrike" kern="1200" cap="none" spc="0" normalizeH="0" baseline="0" dirty="0">
                <a:ln>
                  <a:noFill/>
                </a:ln>
                <a:solidFill>
                  <a:prstClr val="black"/>
                </a:solidFill>
                <a:effectLst/>
                <a:uLnTx/>
                <a:uFillTx/>
                <a:latin typeface="+mn-lt"/>
                <a:ea typeface="DengXian" panose="02010600030101010101" pitchFamily="2" charset="-122"/>
                <a:cs typeface="+mn-cs"/>
              </a:rPr>
              <a:t>وضعية جسم</a:t>
            </a:r>
            <a:r>
              <a:rPr kumimoji="0" lang="ar-OM" sz="1400" b="0" i="0" u="none" strike="noStrike" kern="1200" cap="none" spc="0" normalizeH="0" baseline="0" dirty="0">
                <a:ln>
                  <a:noFill/>
                </a:ln>
                <a:solidFill>
                  <a:prstClr val="black"/>
                </a:solidFill>
                <a:effectLst/>
                <a:uLnTx/>
                <a:uFillTx/>
                <a:latin typeface="+mn-lt"/>
                <a:ea typeface="DengXian" panose="02010600030101010101" pitchFamily="2" charset="-122"/>
                <a:cs typeface="+mn-cs"/>
              </a:rPr>
              <a:t> العامل</a:t>
            </a:r>
            <a:r>
              <a:rPr kumimoji="0" lang="ar" sz="1400" b="0" i="0" u="none" strike="noStrike" kern="1200" cap="none" spc="0" normalizeH="0" baseline="0" dirty="0">
                <a:ln>
                  <a:noFill/>
                </a:ln>
                <a:solidFill>
                  <a:prstClr val="black"/>
                </a:solidFill>
                <a:effectLst/>
                <a:uLnTx/>
                <a:uFillTx/>
                <a:latin typeface="+mn-lt"/>
                <a:ea typeface="DengXian" panose="02010600030101010101" pitchFamily="2" charset="-122"/>
                <a:cs typeface="+mn-cs"/>
              </a:rPr>
              <a:t> أسفل الحمولة أثناء سحب ذراع إطلاق العجلة الخامسة جعلته ضمن </a:t>
            </a:r>
            <a:r>
              <a:rPr kumimoji="0" lang="ar-OM" sz="1400" b="0" i="0" u="none" strike="noStrike" kern="1200" cap="none" spc="0" normalizeH="0" baseline="0" dirty="0">
                <a:ln>
                  <a:noFill/>
                </a:ln>
                <a:solidFill>
                  <a:prstClr val="black"/>
                </a:solidFill>
                <a:effectLst/>
                <a:uLnTx/>
                <a:uFillTx/>
                <a:latin typeface="+mn-lt"/>
                <a:ea typeface="DengXian" panose="02010600030101010101" pitchFamily="2" charset="-122"/>
                <a:cs typeface="+mn-cs"/>
              </a:rPr>
              <a:t>"مجال</a:t>
            </a:r>
            <a:r>
              <a:rPr kumimoji="0" lang="ar" sz="1400" b="0" i="0" u="none" strike="noStrike" kern="1200" cap="none" spc="0" normalizeH="0" baseline="0" dirty="0">
                <a:ln>
                  <a:noFill/>
                </a:ln>
                <a:solidFill>
                  <a:prstClr val="black"/>
                </a:solidFill>
                <a:effectLst/>
                <a:uLnTx/>
                <a:uFillTx/>
                <a:latin typeface="+mn-lt"/>
                <a:ea typeface="DengXian" panose="02010600030101010101" pitchFamily="2" charset="-122"/>
                <a:cs typeface="+mn-cs"/>
              </a:rPr>
              <a:t> الخطر</a:t>
            </a:r>
            <a:r>
              <a:rPr kumimoji="0" lang="ar-OM" sz="1400" b="0" i="0" u="none" strike="noStrike" kern="1200" cap="none" spc="0" normalizeH="0" baseline="0" dirty="0">
                <a:ln>
                  <a:noFill/>
                </a:ln>
                <a:solidFill>
                  <a:prstClr val="black"/>
                </a:solidFill>
                <a:effectLst/>
                <a:uLnTx/>
                <a:uFillTx/>
                <a:latin typeface="+mn-lt"/>
                <a:ea typeface="DengXian" panose="02010600030101010101" pitchFamily="2" charset="-122"/>
                <a:cs typeface="+mn-cs"/>
              </a:rPr>
              <a:t>"</a:t>
            </a:r>
            <a:r>
              <a:rPr kumimoji="0" lang="ar" sz="1400" b="0" i="0" u="none" strike="noStrike" kern="1200" cap="none" spc="0" normalizeH="0" baseline="0" dirty="0">
                <a:ln>
                  <a:noFill/>
                </a:ln>
                <a:solidFill>
                  <a:prstClr val="black"/>
                </a:solidFill>
                <a:effectLst/>
                <a:uLnTx/>
                <a:uFillTx/>
                <a:latin typeface="+mn-lt"/>
                <a:ea typeface="DengXian" panose="02010600030101010101" pitchFamily="2" charset="-122"/>
                <a:cs typeface="+mn-cs"/>
              </a:rPr>
              <a:t>.</a:t>
            </a: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tab pos="107950" algn="l"/>
              </a:tabLst>
              <a:defRPr/>
            </a:pPr>
            <a:r>
              <a:rPr kumimoji="0" lang="ar" sz="1400" b="0" i="0" u="none" strike="noStrike" kern="1200" cap="none" spc="0" normalizeH="0" baseline="0" dirty="0">
                <a:ln>
                  <a:noFill/>
                </a:ln>
                <a:solidFill>
                  <a:prstClr val="black"/>
                </a:solidFill>
                <a:effectLst/>
                <a:uLnTx/>
                <a:uFillTx/>
                <a:latin typeface="+mn-lt"/>
                <a:ea typeface="DengXian" panose="02010600030101010101" pitchFamily="2" charset="-122"/>
                <a:cs typeface="+mn-cs"/>
              </a:rPr>
              <a:t>استخدام رافعة لتعليق خزان </a:t>
            </a:r>
            <a:r>
              <a:rPr kumimoji="0" lang="ar-OM" sz="1400" b="0" i="0" u="none" strike="noStrike" kern="1200" cap="none" spc="0" normalizeH="0" baseline="0" dirty="0">
                <a:ln>
                  <a:noFill/>
                </a:ln>
                <a:solidFill>
                  <a:prstClr val="black"/>
                </a:solidFill>
                <a:effectLst/>
                <a:uLnTx/>
                <a:uFillTx/>
                <a:latin typeface="+mn-lt"/>
                <a:ea typeface="DengXian" panose="02010600030101010101" pitchFamily="2" charset="-122"/>
                <a:cs typeface="+mn-cs"/>
              </a:rPr>
              <a:t>الديزل</a:t>
            </a:r>
            <a:r>
              <a:rPr kumimoji="0" lang="ar" sz="1400" b="0" i="0" u="none" strike="noStrike" kern="1200" cap="none" spc="0" normalizeH="0" baseline="0" dirty="0">
                <a:ln>
                  <a:noFill/>
                </a:ln>
                <a:solidFill>
                  <a:prstClr val="black"/>
                </a:solidFill>
                <a:effectLst/>
                <a:uLnTx/>
                <a:uFillTx/>
                <a:latin typeface="+mn-lt"/>
                <a:ea typeface="DengXian" panose="02010600030101010101" pitchFamily="2" charset="-122"/>
                <a:cs typeface="+mn-cs"/>
              </a:rPr>
              <a:t> بدلاً من الأساليب المعمول بها التي تعتمد على دعامات الرافعات الهيدروليكية، </a:t>
            </a:r>
            <a:r>
              <a:rPr kumimoji="0" lang="ar-OM" sz="1400" b="0" i="0" u="none" strike="noStrike" kern="1200" cap="none" spc="0" normalizeH="0" baseline="0" dirty="0">
                <a:ln>
                  <a:noFill/>
                </a:ln>
                <a:solidFill>
                  <a:prstClr val="black"/>
                </a:solidFill>
                <a:effectLst/>
                <a:uLnTx/>
                <a:uFillTx/>
                <a:latin typeface="+mn-lt"/>
                <a:ea typeface="DengXian" panose="02010600030101010101" pitchFamily="2" charset="-122"/>
                <a:cs typeface="+mn-cs"/>
              </a:rPr>
              <a:t>مما أخلّ بقواعد </a:t>
            </a:r>
            <a:r>
              <a:rPr kumimoji="0" lang="ar" sz="1400" b="0" i="0" u="none" strike="noStrike" kern="1200" cap="none" spc="0" normalizeH="0" baseline="0" dirty="0">
                <a:ln>
                  <a:noFill/>
                </a:ln>
                <a:solidFill>
                  <a:prstClr val="black"/>
                </a:solidFill>
                <a:effectLst/>
                <a:uLnTx/>
                <a:uFillTx/>
                <a:latin typeface="+mn-lt"/>
                <a:ea typeface="DengXian" panose="02010600030101010101" pitchFamily="2" charset="-122"/>
                <a:cs typeface="+mn-cs"/>
              </a:rPr>
              <a:t>سلامة الحمولة.</a:t>
            </a: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tab pos="107950" algn="l"/>
              </a:tabLst>
              <a:defRPr/>
            </a:pPr>
            <a:r>
              <a:rPr kumimoji="0" lang="ar" sz="1400" b="0" i="0" u="none" strike="noStrike" kern="1200" cap="none" spc="0" normalizeH="0" baseline="0" dirty="0">
                <a:ln>
                  <a:noFill/>
                </a:ln>
                <a:solidFill>
                  <a:prstClr val="black"/>
                </a:solidFill>
                <a:effectLst/>
                <a:uLnTx/>
                <a:uFillTx/>
                <a:latin typeface="+mn-lt"/>
                <a:ea typeface="DengXian" panose="02010600030101010101" pitchFamily="2" charset="-122"/>
                <a:cs typeface="+mn-cs"/>
              </a:rPr>
              <a:t>غياب الموظفين الأساسيين المسؤولين عن تشغيل دعامات الرافعات الهيدروليكية</a:t>
            </a:r>
            <a:r>
              <a:rPr kumimoji="0" lang="ar-OM" sz="1400" b="0" i="0" u="none" strike="noStrike" kern="1200" cap="none" spc="0" normalizeH="0" baseline="0" dirty="0">
                <a:ln>
                  <a:noFill/>
                </a:ln>
                <a:solidFill>
                  <a:prstClr val="black"/>
                </a:solidFill>
                <a:effectLst/>
                <a:uLnTx/>
                <a:uFillTx/>
                <a:latin typeface="+mn-lt"/>
                <a:ea typeface="DengXian" panose="02010600030101010101" pitchFamily="2" charset="-122"/>
                <a:cs typeface="+mn-cs"/>
              </a:rPr>
              <a:t> في ذلك الوقت.</a:t>
            </a:r>
            <a:endParaRPr kumimoji="0" lang="ar" sz="1400" b="0" i="0" u="none" strike="noStrike" kern="1200" cap="none" spc="0" normalizeH="0" baseline="0" dirty="0">
              <a:ln>
                <a:noFill/>
              </a:ln>
              <a:solidFill>
                <a:prstClr val="black"/>
              </a:solidFill>
              <a:effectLst/>
              <a:uLnTx/>
              <a:uFillTx/>
              <a:latin typeface="+mn-lt"/>
              <a:ea typeface="DengXian" panose="02010600030101010101" pitchFamily="2" charset="-122"/>
              <a:cs typeface="+mn-cs"/>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tab pos="107950" algn="l"/>
              </a:tabLst>
              <a:defRPr/>
            </a:pPr>
            <a:r>
              <a:rPr kumimoji="0" lang="ar" sz="1400" b="0" i="0" u="none" strike="noStrike" kern="1200" cap="none" spc="0" normalizeH="0" baseline="0" dirty="0">
                <a:ln>
                  <a:noFill/>
                </a:ln>
                <a:solidFill>
                  <a:prstClr val="black"/>
                </a:solidFill>
                <a:effectLst/>
                <a:uLnTx/>
                <a:uFillTx/>
                <a:latin typeface="+mn-lt"/>
                <a:ea typeface="DengXian" panose="02010600030101010101" pitchFamily="2" charset="-122"/>
                <a:cs typeface="+mn-cs"/>
              </a:rPr>
              <a:t>عدم وجود مشرف في موقع الحادث نتيجةً لتغيير طرأ على خطط العمل.</a:t>
            </a:r>
          </a:p>
        </p:txBody>
      </p:sp>
      <p:graphicFrame>
        <p:nvGraphicFramePr>
          <p:cNvPr id="5" name="Table 4">
            <a:extLst>
              <a:ext uri="{FF2B5EF4-FFF2-40B4-BE49-F238E27FC236}">
                <a16:creationId xmlns:a16="http://schemas.microsoft.com/office/drawing/2014/main" id="{E6F4B42B-B385-9C20-572A-E55FBC29E6CE}"/>
              </a:ext>
            </a:extLst>
          </p:cNvPr>
          <p:cNvGraphicFramePr>
            <a:graphicFrameLocks noGrp="1"/>
          </p:cNvGraphicFramePr>
          <p:nvPr>
            <p:extLst>
              <p:ext uri="{D42A27DB-BD31-4B8C-83A1-F6EECF244321}">
                <p14:modId xmlns:p14="http://schemas.microsoft.com/office/powerpoint/2010/main" val="3714851858"/>
              </p:ext>
            </p:extLst>
          </p:nvPr>
        </p:nvGraphicFramePr>
        <p:xfrm>
          <a:off x="520556" y="883980"/>
          <a:ext cx="11470631" cy="1203960"/>
        </p:xfrm>
        <a:graphic>
          <a:graphicData uri="http://schemas.openxmlformats.org/drawingml/2006/table">
            <a:tbl>
              <a:tblPr firstRow="1" bandRow="1">
                <a:tableStyleId>{5C22544A-7EE6-4342-B048-85BDC9FD1C3A}</a:tableStyleId>
              </a:tblPr>
              <a:tblGrid>
                <a:gridCol w="3574366">
                  <a:extLst>
                    <a:ext uri="{9D8B030D-6E8A-4147-A177-3AD203B41FA5}">
                      <a16:colId xmlns:a16="http://schemas.microsoft.com/office/drawing/2014/main" val="4136576419"/>
                    </a:ext>
                  </a:extLst>
                </a:gridCol>
                <a:gridCol w="2057400">
                  <a:extLst>
                    <a:ext uri="{9D8B030D-6E8A-4147-A177-3AD203B41FA5}">
                      <a16:colId xmlns:a16="http://schemas.microsoft.com/office/drawing/2014/main" val="425046032"/>
                    </a:ext>
                  </a:extLst>
                </a:gridCol>
                <a:gridCol w="2196548">
                  <a:extLst>
                    <a:ext uri="{9D8B030D-6E8A-4147-A177-3AD203B41FA5}">
                      <a16:colId xmlns:a16="http://schemas.microsoft.com/office/drawing/2014/main" val="4255786960"/>
                    </a:ext>
                  </a:extLst>
                </a:gridCol>
                <a:gridCol w="3642317">
                  <a:extLst>
                    <a:ext uri="{9D8B030D-6E8A-4147-A177-3AD203B41FA5}">
                      <a16:colId xmlns:a16="http://schemas.microsoft.com/office/drawing/2014/main" val="2009492886"/>
                    </a:ext>
                  </a:extLst>
                </a:gridCol>
              </a:tblGrid>
              <a:tr h="466800">
                <a:tc>
                  <a:txBody>
                    <a:bodyPr/>
                    <a:lstStyle/>
                    <a:p>
                      <a:pPr marL="0" algn="r" defTabSz="914400" rtl="1" eaLnBrk="1" latinLnBrk="0" hangingPunct="1"/>
                      <a:endParaRPr kumimoji="0" lang="ar-OM" sz="1400" b="1" i="0" u="none" strike="noStrike" kern="1200" cap="none" normalizeH="0" baseline="0" dirty="0">
                        <a:ln>
                          <a:noFill/>
                        </a:ln>
                        <a:solidFill>
                          <a:srgbClr val="58595B"/>
                        </a:solidFill>
                        <a:effectLst/>
                        <a:latin typeface="+mn-lt"/>
                        <a:ea typeface="+mn-ea"/>
                        <a:cs typeface="+mn-cs"/>
                      </a:endParaRPr>
                    </a:p>
                    <a:p>
                      <a:pPr marL="0" algn="r" defTabSz="914400" rtl="1" eaLnBrk="1" latinLnBrk="0" hangingPunct="1"/>
                      <a:r>
                        <a:rPr kumimoji="0" lang="ar" sz="1400" b="1" i="0" u="none" strike="noStrike" kern="1200" cap="none" normalizeH="0" baseline="0" dirty="0">
                          <a:ln>
                            <a:noFill/>
                          </a:ln>
                          <a:solidFill>
                            <a:srgbClr val="58595B"/>
                          </a:solidFill>
                          <a:effectLst/>
                          <a:latin typeface="+mn-lt"/>
                          <a:ea typeface="+mn-ea"/>
                          <a:cs typeface="+mn-cs"/>
                        </a:rPr>
                        <a:t>اصطدام</a:t>
                      </a:r>
                    </a:p>
                    <a:p>
                      <a:pPr algn="r" rtl="1"/>
                      <a:endParaRPr kumimoji="0" lang="ar" sz="1400" b="1" i="0" u="none" strike="noStrike" kern="1200" cap="none" normalizeH="0" baseline="0" dirty="0">
                        <a:ln>
                          <a:noFill/>
                        </a:ln>
                        <a:solidFill>
                          <a:srgbClr val="58595B"/>
                        </a:solidFill>
                        <a:effectLst/>
                        <a:latin typeface="+mj-lt"/>
                        <a:ea typeface="Times New Roman" panose="02020603050405020304" pitchFamily="18" charset="0"/>
                        <a:cs typeface="+mn-cs"/>
                      </a:endParaRPr>
                    </a:p>
                  </a:txBody>
                  <a:tcPr marL="68580" marR="68580" marT="34290" marB="3429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OM" sz="1400" b="1" i="0" u="none" strike="noStrike" kern="1200" cap="none" normalizeH="0" baseline="0">
                          <a:ln>
                            <a:noFill/>
                          </a:ln>
                          <a:solidFill>
                            <a:srgbClr val="58595B"/>
                          </a:solidFill>
                          <a:effectLst/>
                          <a:latin typeface="+mn-lt"/>
                          <a:ea typeface="Times New Roman" panose="02020603050405020304" pitchFamily="18" charset="0"/>
                          <a:cs typeface="+mn-cs"/>
                        </a:rPr>
                        <a:t>النوع</a:t>
                      </a:r>
                      <a:r>
                        <a:rPr kumimoji="0" lang="ar" sz="1400" b="1" i="0" u="none" strike="noStrike" kern="1200" cap="none" normalizeH="0" baseline="0">
                          <a:ln>
                            <a:noFill/>
                          </a:ln>
                          <a:solidFill>
                            <a:srgbClr val="58595B"/>
                          </a:solidFill>
                          <a:effectLst/>
                          <a:latin typeface="+mn-lt"/>
                          <a:ea typeface="Times New Roman" panose="02020603050405020304" pitchFamily="18" charset="0"/>
                          <a:cs typeface="+mn-cs"/>
                        </a:rPr>
                        <a:t>:</a:t>
                      </a:r>
                      <a:endParaRPr kumimoji="0" lang="ar" sz="1400" b="1" i="0" u="none" strike="noStrike" kern="1200" cap="none" normalizeH="0" baseline="0" dirty="0">
                        <a:ln>
                          <a:noFill/>
                        </a:ln>
                        <a:solidFill>
                          <a:srgbClr val="58595B"/>
                        </a:solidFill>
                        <a:effectLst/>
                        <a:latin typeface="+mn-lt"/>
                        <a:ea typeface="Times New Roman" panose="02020603050405020304" pitchFamily="18" charset="0"/>
                        <a:cs typeface="+mn-cs"/>
                      </a:endParaRPr>
                    </a:p>
                    <a:p>
                      <a:pPr algn="r" rtl="1"/>
                      <a:endParaRPr kumimoji="0" lang="ar" sz="1400" b="1" i="0" u="none" strike="noStrike" kern="1200" cap="none" normalizeH="0" baseline="0" dirty="0">
                        <a:ln>
                          <a:noFill/>
                        </a:ln>
                        <a:solidFill>
                          <a:srgbClr val="58595B"/>
                        </a:solidFill>
                        <a:effectLst/>
                        <a:latin typeface="+mj-lt"/>
                        <a:ea typeface="+mn-ea"/>
                        <a:cs typeface="+mn-cs"/>
                      </a:endParaRPr>
                    </a:p>
                  </a:txBody>
                  <a:tcPr marL="68580" marR="68580" marT="34290" marB="3429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rtl="1"/>
                      <a:r>
                        <a:rPr kumimoji="0" lang="ar" sz="1400" b="1" i="0" u="none" strike="noStrike" kern="1200" cap="none" normalizeH="0" baseline="0" dirty="0">
                          <a:ln>
                            <a:noFill/>
                          </a:ln>
                          <a:solidFill>
                            <a:srgbClr val="58595B"/>
                          </a:solidFill>
                          <a:effectLst/>
                          <a:latin typeface="+mn-lt"/>
                          <a:ea typeface="+mn-ea"/>
                          <a:cs typeface="+mn-cs"/>
                        </a:rPr>
                        <a:t>حادث </a:t>
                      </a:r>
                      <a:r>
                        <a:rPr kumimoji="0" lang="ar-OM" sz="1400" b="1" i="0" u="none" strike="noStrike" kern="1200" cap="none" normalizeH="0" baseline="0" dirty="0">
                          <a:ln>
                            <a:noFill/>
                          </a:ln>
                          <a:solidFill>
                            <a:srgbClr val="58595B"/>
                          </a:solidFill>
                          <a:effectLst/>
                          <a:latin typeface="+mn-lt"/>
                          <a:ea typeface="+mn-ea"/>
                          <a:cs typeface="+mn-cs"/>
                        </a:rPr>
                        <a:t>وفاة </a:t>
                      </a:r>
                      <a:r>
                        <a:rPr kumimoji="0" lang="ar" sz="1400" b="1" i="0" u="none" strike="noStrike" kern="1200" cap="none" normalizeH="0" baseline="0" dirty="0">
                          <a:ln>
                            <a:noFill/>
                          </a:ln>
                          <a:solidFill>
                            <a:srgbClr val="58595B"/>
                          </a:solidFill>
                          <a:effectLst/>
                          <a:latin typeface="+mn-lt"/>
                          <a:ea typeface="+mn-ea"/>
                          <a:cs typeface="+mn-cs"/>
                        </a:rPr>
                        <a:t>رقم 1</a:t>
                      </a:r>
                    </a:p>
                    <a:p>
                      <a:pPr algn="r" rtl="1"/>
                      <a:r>
                        <a:rPr kumimoji="0" lang="ar" sz="1400" b="1" i="0" u="none" strike="noStrike" kern="1200" cap="none" normalizeH="0" baseline="0" dirty="0">
                          <a:ln>
                            <a:noFill/>
                          </a:ln>
                          <a:solidFill>
                            <a:srgbClr val="58595B"/>
                          </a:solidFill>
                          <a:effectLst/>
                          <a:latin typeface="+mn-lt"/>
                          <a:ea typeface="+mn-ea"/>
                          <a:cs typeface="+mn-cs"/>
                        </a:rPr>
                        <a:t>1164473</a:t>
                      </a:r>
                    </a:p>
                    <a:p>
                      <a:pPr algn="r" rtl="1"/>
                      <a:endParaRPr kumimoji="0" lang="ar-OM" sz="1400" b="1" i="0" u="none" strike="noStrike" kern="1200" cap="none" normalizeH="0" baseline="0" dirty="0">
                        <a:ln>
                          <a:noFill/>
                        </a:ln>
                        <a:solidFill>
                          <a:srgbClr val="58595B"/>
                        </a:solidFill>
                        <a:effectLst/>
                        <a:latin typeface="+mj-lt"/>
                        <a:ea typeface="Times New Roman" panose="02020603050405020304" pitchFamily="18" charset="0"/>
                        <a:cs typeface="+mn-cs"/>
                      </a:endParaRPr>
                    </a:p>
                  </a:txBody>
                  <a:tcPr marL="68580" marR="68580" marT="34290" marB="3429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rtl="1"/>
                      <a:r>
                        <a:rPr kumimoji="0" lang="ar" sz="1400" b="1" i="0" u="none" strike="noStrike" kern="1200" cap="none" normalizeH="0" baseline="0" dirty="0">
                          <a:ln>
                            <a:noFill/>
                          </a:ln>
                          <a:solidFill>
                            <a:srgbClr val="58595B"/>
                          </a:solidFill>
                          <a:effectLst/>
                          <a:latin typeface="+mn-lt"/>
                          <a:ea typeface="Times New Roman" panose="02020603050405020304" pitchFamily="18" charset="0"/>
                          <a:cs typeface="+mn-cs"/>
                        </a:rPr>
                        <a:t>رقم التنبيه:</a:t>
                      </a:r>
                    </a:p>
                    <a:p>
                      <a:pPr algn="r" rtl="1"/>
                      <a:r>
                        <a:rPr kumimoji="0" lang="ar-SA" sz="1400" b="1" i="0" u="none" strike="noStrike" kern="1200" cap="none" normalizeH="0" baseline="0" dirty="0">
                          <a:ln>
                            <a:noFill/>
                          </a:ln>
                          <a:solidFill>
                            <a:srgbClr val="58595B"/>
                          </a:solidFill>
                          <a:effectLst/>
                          <a:latin typeface="+mn-lt"/>
                          <a:ea typeface="Times New Roman" panose="02020603050405020304" pitchFamily="18" charset="0"/>
                          <a:cs typeface="+mn-cs"/>
                        </a:rPr>
                        <a:t>رقم </a:t>
                      </a:r>
                      <a:r>
                        <a:rPr kumimoji="0" lang="ar-OM" sz="1400" b="1" i="0" u="none" strike="noStrike" kern="1200" cap="none" normalizeH="0" baseline="0" dirty="0">
                          <a:ln>
                            <a:noFill/>
                          </a:ln>
                          <a:solidFill>
                            <a:srgbClr val="58595B"/>
                          </a:solidFill>
                          <a:effectLst/>
                          <a:latin typeface="+mn-lt"/>
                          <a:ea typeface="Times New Roman" panose="02020603050405020304" pitchFamily="18" charset="0"/>
                          <a:cs typeface="+mn-cs"/>
                        </a:rPr>
                        <a:t>نظام </a:t>
                      </a:r>
                      <a:r>
                        <a:rPr kumimoji="0" lang="ar-SA" sz="1400" b="1" i="0" u="none" strike="noStrike" kern="1200" cap="none" normalizeH="0" baseline="0" dirty="0">
                          <a:ln>
                            <a:noFill/>
                          </a:ln>
                          <a:solidFill>
                            <a:srgbClr val="58595B"/>
                          </a:solidFill>
                          <a:effectLst/>
                          <a:latin typeface="+mn-lt"/>
                          <a:ea typeface="Times New Roman" panose="02020603050405020304" pitchFamily="18" charset="0"/>
                          <a:cs typeface="+mn-cs"/>
                        </a:rPr>
                        <a:t>إدارة الحوادث في شركة تنمية نفط عُمان</a:t>
                      </a:r>
                      <a:r>
                        <a:rPr kumimoji="0" lang="ar-OM" sz="1400" b="1" i="0" u="none" strike="noStrike" kern="1200" cap="none" normalizeH="0" baseline="0" dirty="0">
                          <a:ln>
                            <a:noFill/>
                          </a:ln>
                          <a:solidFill>
                            <a:srgbClr val="58595B"/>
                          </a:solidFill>
                          <a:effectLst/>
                          <a:latin typeface="+mn-lt"/>
                          <a:ea typeface="Times New Roman" panose="02020603050405020304" pitchFamily="18" charset="0"/>
                          <a:cs typeface="+mn-cs"/>
                        </a:rPr>
                        <a:t>:</a:t>
                      </a:r>
                      <a:endParaRPr kumimoji="0" lang="ar" sz="1400" b="1" i="0" u="none" strike="noStrike" kern="1200" cap="none" normalizeH="0" baseline="0" dirty="0">
                        <a:ln>
                          <a:noFill/>
                        </a:ln>
                        <a:solidFill>
                          <a:srgbClr val="58595B"/>
                        </a:solidFill>
                        <a:effectLst/>
                        <a:latin typeface="+mn-lt"/>
                        <a:ea typeface="Times New Roman" panose="02020603050405020304" pitchFamily="18" charset="0"/>
                        <a:cs typeface="+mn-cs"/>
                      </a:endParaRPr>
                    </a:p>
                  </a:txBody>
                  <a:tcPr marL="68580" marR="68580" marT="34290" marB="3429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06748105"/>
                  </a:ext>
                </a:extLst>
              </a:tr>
              <a:tr h="410507">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 sz="1400" b="1" i="0" u="none" strike="noStrike" kern="1200" cap="none" normalizeH="0" baseline="0" dirty="0">
                          <a:ln>
                            <a:noFill/>
                          </a:ln>
                          <a:solidFill>
                            <a:srgbClr val="58595B"/>
                          </a:solidFill>
                          <a:effectLst/>
                          <a:latin typeface="+mn-lt"/>
                          <a:ea typeface="+mn-ea"/>
                          <a:cs typeface="+mn-cs"/>
                        </a:rPr>
                        <a:t>مديريات هندسة الآبار والبنية </a:t>
                      </a:r>
                      <a:r>
                        <a:rPr kumimoji="0" lang="ar-OM" sz="1400" b="1" i="0" u="none" strike="noStrike" kern="1200" cap="none" normalizeH="0" baseline="0" dirty="0">
                          <a:ln>
                            <a:noFill/>
                          </a:ln>
                          <a:solidFill>
                            <a:srgbClr val="58595B"/>
                          </a:solidFill>
                          <a:effectLst/>
                          <a:latin typeface="+mn-lt"/>
                          <a:ea typeface="+mn-ea"/>
                          <a:cs typeface="+mn-cs"/>
                        </a:rPr>
                        <a:t>الأساسية</a:t>
                      </a:r>
                      <a:r>
                        <a:rPr kumimoji="0" lang="ar" sz="1400" b="1" i="0" u="none" strike="noStrike" kern="1200" cap="none" normalizeH="0" baseline="0" dirty="0">
                          <a:ln>
                            <a:noFill/>
                          </a:ln>
                          <a:solidFill>
                            <a:srgbClr val="58595B"/>
                          </a:solidFill>
                          <a:effectLst/>
                          <a:latin typeface="+mn-lt"/>
                          <a:ea typeface="+mn-ea"/>
                          <a:cs typeface="+mn-cs"/>
                        </a:rPr>
                        <a:t> وتنفيذ المشاريع والمالية</a:t>
                      </a:r>
                      <a:endParaRPr kumimoji="0" lang="ar" sz="1400" b="1" i="0" u="none" strike="noStrike" kern="1200" cap="none" normalizeH="0" baseline="0" dirty="0">
                        <a:ln>
                          <a:noFill/>
                        </a:ln>
                        <a:solidFill>
                          <a:srgbClr val="58595B"/>
                        </a:solidFill>
                        <a:effectLst/>
                        <a:latin typeface="+mn-lt"/>
                        <a:ea typeface="Times New Roman" panose="02020603050405020304" pitchFamily="18" charset="0"/>
                        <a:cs typeface="+mn-cs"/>
                      </a:endParaRPr>
                    </a:p>
                  </a:txBody>
                  <a:tcPr marL="68580" marR="68580" marT="34290" marB="3429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 sz="1400" b="1" i="0" u="none" strike="noStrike" kern="1200" cap="none" normalizeH="0" baseline="0" dirty="0">
                          <a:ln>
                            <a:noFill/>
                          </a:ln>
                          <a:solidFill>
                            <a:srgbClr val="58595B"/>
                          </a:solidFill>
                          <a:effectLst/>
                          <a:latin typeface="+mn-lt"/>
                          <a:ea typeface="Times New Roman" panose="02020603050405020304" pitchFamily="18" charset="0"/>
                          <a:cs typeface="+mn-cs"/>
                        </a:rPr>
                        <a:t>الجمهور المستهدف:</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 sz="1400" b="1" i="0" u="none" strike="noStrike" kern="1200" cap="none" normalizeH="0" baseline="0" dirty="0">
                        <a:ln>
                          <a:noFill/>
                        </a:ln>
                        <a:solidFill>
                          <a:srgbClr val="58595B"/>
                        </a:solidFill>
                        <a:effectLst/>
                        <a:latin typeface="+mj-lt"/>
                        <a:ea typeface="Times New Roman" panose="02020603050405020304" pitchFamily="18" charset="0"/>
                        <a:cs typeface="+mn-cs"/>
                      </a:endParaRPr>
                    </a:p>
                  </a:txBody>
                  <a:tcPr marL="68580" marR="68580" marT="34290" marB="3429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rtl="1"/>
                      <a:r>
                        <a:rPr kumimoji="0" lang="ar" sz="1400" b="1" i="0" u="none" strike="noStrike" kern="1200" cap="none" normalizeH="0" baseline="0" dirty="0">
                          <a:ln>
                            <a:noFill/>
                          </a:ln>
                          <a:solidFill>
                            <a:srgbClr val="58595B"/>
                          </a:solidFill>
                          <a:effectLst/>
                          <a:latin typeface="+mn-lt"/>
                          <a:ea typeface="+mn-ea"/>
                          <a:cs typeface="+mn-cs"/>
                        </a:rPr>
                        <a:t>31/03/2024</a:t>
                      </a:r>
                      <a:endParaRPr kumimoji="0" lang="ar" sz="1400" b="1" i="0" u="none" strike="noStrike" kern="1200" cap="none" normalizeH="0" baseline="0" dirty="0">
                        <a:ln>
                          <a:noFill/>
                        </a:ln>
                        <a:solidFill>
                          <a:srgbClr val="58595B"/>
                        </a:solidFill>
                        <a:effectLst/>
                        <a:latin typeface="+mj-lt"/>
                        <a:ea typeface="Times New Roman" panose="02020603050405020304" pitchFamily="18" charset="0"/>
                        <a:cs typeface="+mn-cs"/>
                      </a:endParaRPr>
                    </a:p>
                  </a:txBody>
                  <a:tcPr marL="68580" marR="68580" marT="34290" marB="3429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 sz="1400" b="1" i="0" u="none" strike="noStrike" kern="1200" cap="none" normalizeH="0" baseline="0" dirty="0">
                          <a:ln>
                            <a:noFill/>
                          </a:ln>
                          <a:solidFill>
                            <a:srgbClr val="58595B"/>
                          </a:solidFill>
                          <a:effectLst/>
                          <a:latin typeface="+mn-lt"/>
                          <a:ea typeface="Times New Roman" panose="02020603050405020304" pitchFamily="18" charset="0"/>
                          <a:cs typeface="+mn-cs"/>
                        </a:rPr>
                        <a:t>تاريخ الحادث</a:t>
                      </a:r>
                      <a:r>
                        <a:rPr kumimoji="0" lang="ar-OM" sz="1400" b="1" i="0" u="none" strike="noStrike" kern="1200" cap="none" normalizeH="0" baseline="0" dirty="0">
                          <a:ln>
                            <a:noFill/>
                          </a:ln>
                          <a:solidFill>
                            <a:srgbClr val="58595B"/>
                          </a:solidFill>
                          <a:effectLst/>
                          <a:latin typeface="+mn-lt"/>
                          <a:ea typeface="Times New Roman" panose="02020603050405020304" pitchFamily="18" charset="0"/>
                          <a:cs typeface="+mn-cs"/>
                        </a:rPr>
                        <a:t>:</a:t>
                      </a:r>
                    </a:p>
                  </a:txBody>
                  <a:tcPr marL="68580" marR="68580" marT="34290" marB="3429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36305567"/>
                  </a:ext>
                </a:extLst>
              </a:tr>
            </a:tbl>
          </a:graphicData>
        </a:graphic>
      </p:graphicFrame>
      <p:pic>
        <p:nvPicPr>
          <p:cNvPr id="9" name="Picture 8">
            <a:extLst>
              <a:ext uri="{FF2B5EF4-FFF2-40B4-BE49-F238E27FC236}">
                <a16:creationId xmlns:a16="http://schemas.microsoft.com/office/drawing/2014/main" id="{8C764FC1-8B53-B0AA-3C1F-0BB52C720E67}"/>
              </a:ext>
            </a:extLst>
          </p:cNvPr>
          <p:cNvPicPr>
            <a:picLocks noChangeAspect="1"/>
          </p:cNvPicPr>
          <p:nvPr/>
        </p:nvPicPr>
        <p:blipFill>
          <a:blip r:embed="rId4"/>
          <a:stretch>
            <a:fillRect/>
          </a:stretch>
        </p:blipFill>
        <p:spPr>
          <a:xfrm>
            <a:off x="9131915" y="1917956"/>
            <a:ext cx="2859272" cy="1896020"/>
          </a:xfrm>
          <a:prstGeom prst="rect">
            <a:avLst/>
          </a:prstGeom>
        </p:spPr>
      </p:pic>
      <p:pic>
        <p:nvPicPr>
          <p:cNvPr id="12" name="Picture 11">
            <a:extLst>
              <a:ext uri="{FF2B5EF4-FFF2-40B4-BE49-F238E27FC236}">
                <a16:creationId xmlns:a16="http://schemas.microsoft.com/office/drawing/2014/main" id="{EE592260-9DE5-D5AE-5B32-A741A69DBD3A}"/>
              </a:ext>
            </a:extLst>
          </p:cNvPr>
          <p:cNvPicPr>
            <a:picLocks noChangeAspect="1"/>
          </p:cNvPicPr>
          <p:nvPr/>
        </p:nvPicPr>
        <p:blipFill>
          <a:blip r:embed="rId5"/>
          <a:stretch>
            <a:fillRect/>
          </a:stretch>
        </p:blipFill>
        <p:spPr>
          <a:xfrm>
            <a:off x="11180971" y="5171008"/>
            <a:ext cx="573074" cy="585267"/>
          </a:xfrm>
          <a:prstGeom prst="rect">
            <a:avLst/>
          </a:prstGeom>
        </p:spPr>
      </p:pic>
      <p:pic>
        <p:nvPicPr>
          <p:cNvPr id="13" name="Picture 2">
            <a:extLst>
              <a:ext uri="{FF2B5EF4-FFF2-40B4-BE49-F238E27FC236}">
                <a16:creationId xmlns:a16="http://schemas.microsoft.com/office/drawing/2014/main" id="{2FDC243F-1B5A-CE37-7A2B-29779D177780}"/>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11240495" y="3074988"/>
            <a:ext cx="454025" cy="481012"/>
          </a:xfrm>
          <a:prstGeom prst="rect">
            <a:avLst/>
          </a:prstGeom>
          <a:noFill/>
          <a:ln w="9525">
            <a:noFill/>
            <a:miter lim="800000"/>
            <a:headEnd/>
            <a:tailEnd/>
          </a:ln>
        </p:spPr>
      </p:pic>
      <p:sp>
        <p:nvSpPr>
          <p:cNvPr id="17" name="Arrow: Right 16">
            <a:extLst>
              <a:ext uri="{FF2B5EF4-FFF2-40B4-BE49-F238E27FC236}">
                <a16:creationId xmlns:a16="http://schemas.microsoft.com/office/drawing/2014/main" id="{2959544B-C37B-DA8B-4248-A8B5F6E84610}"/>
              </a:ext>
            </a:extLst>
          </p:cNvPr>
          <p:cNvSpPr/>
          <p:nvPr/>
        </p:nvSpPr>
        <p:spPr>
          <a:xfrm>
            <a:off x="9817100" y="2074333"/>
            <a:ext cx="508000" cy="211667"/>
          </a:xfrm>
          <a:prstGeom prst="rightArrow">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a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Arrow: Right 17">
            <a:extLst>
              <a:ext uri="{FF2B5EF4-FFF2-40B4-BE49-F238E27FC236}">
                <a16:creationId xmlns:a16="http://schemas.microsoft.com/office/drawing/2014/main" id="{12E4D704-2EC0-942F-3842-0FC3E560F4CC}"/>
              </a:ext>
            </a:extLst>
          </p:cNvPr>
          <p:cNvSpPr/>
          <p:nvPr/>
        </p:nvSpPr>
        <p:spPr>
          <a:xfrm>
            <a:off x="9309100" y="5065174"/>
            <a:ext cx="508000" cy="211667"/>
          </a:xfrm>
          <a:prstGeom prst="rightArrow">
            <a:avLst/>
          </a:prstGeom>
          <a:solidFill>
            <a:srgbClr val="00B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a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itle 2">
            <a:extLst>
              <a:ext uri="{FF2B5EF4-FFF2-40B4-BE49-F238E27FC236}">
                <a16:creationId xmlns:a16="http://schemas.microsoft.com/office/drawing/2014/main" id="{F31EBC98-927F-2C14-E099-5060CF8866E6}"/>
              </a:ext>
            </a:extLst>
          </p:cNvPr>
          <p:cNvSpPr txBox="1">
            <a:spLocks/>
          </p:cNvSpPr>
          <p:nvPr/>
        </p:nvSpPr>
        <p:spPr>
          <a:xfrm>
            <a:off x="365458" y="0"/>
            <a:ext cx="11826541" cy="801238"/>
          </a:xfrm>
          <a:prstGeom prst="rect">
            <a:avLst/>
          </a:prstGeom>
          <a:solidFill>
            <a:srgbClr val="FFC000"/>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Gill Sans"/>
                <a:ea typeface="+mj-ea"/>
                <a:cs typeface="+mj-cs"/>
              </a:defRPr>
            </a:lvl1pPr>
          </a:lstStyle>
          <a:p>
            <a:pPr algn="ctr" rtl="1"/>
            <a:r>
              <a:rPr lang="ar" sz="2800" b="1" i="0" u="none" baseline="0">
                <a:solidFill>
                  <a:srgbClr val="00B050"/>
                </a:solidFill>
              </a:rPr>
              <a:t>الدروس المستفادة من الحادث  </a:t>
            </a:r>
            <a:br>
              <a:rPr lang="ar" sz="2800"/>
            </a:br>
            <a:r>
              <a:rPr lang="ar" sz="2800" b="1" i="0" u="none" baseline="0"/>
              <a:t>تنبيه السلامة </a:t>
            </a:r>
            <a:endParaRPr lang="ar" sz="2800" b="1" dirty="0"/>
          </a:p>
        </p:txBody>
      </p:sp>
      <p:sp>
        <p:nvSpPr>
          <p:cNvPr id="6" name="TextBox 5">
            <a:extLst>
              <a:ext uri="{FF2B5EF4-FFF2-40B4-BE49-F238E27FC236}">
                <a16:creationId xmlns:a16="http://schemas.microsoft.com/office/drawing/2014/main" id="{D684B821-A43A-DD71-6581-05ADEFB9D3D2}"/>
              </a:ext>
            </a:extLst>
          </p:cNvPr>
          <p:cNvSpPr txBox="1"/>
          <p:nvPr/>
        </p:nvSpPr>
        <p:spPr>
          <a:xfrm>
            <a:off x="4457700" y="6460152"/>
            <a:ext cx="1638300" cy="369332"/>
          </a:xfrm>
          <a:prstGeom prst="rect">
            <a:avLst/>
          </a:prstGeom>
          <a:noFill/>
        </p:spPr>
        <p:txBody>
          <a:bodyPr wrap="square">
            <a:spAutoFit/>
          </a:bodyPr>
          <a:lstStyle/>
          <a:p>
            <a:pPr marL="0" marR="0" lvl="0" indent="0" algn="r" defTabSz="914400" rtl="1" eaLnBrk="0" fontAlgn="base" latinLnBrk="0" hangingPunct="0">
              <a:lnSpc>
                <a:spcPct val="100000"/>
              </a:lnSpc>
              <a:spcBef>
                <a:spcPct val="0"/>
              </a:spcBef>
              <a:spcAft>
                <a:spcPct val="0"/>
              </a:spcAft>
              <a:buClrTx/>
              <a:buSzTx/>
              <a:buFontTx/>
              <a:buNone/>
              <a:tabLst>
                <a:tab pos="107950" algn="l"/>
              </a:tabLst>
              <a:defRPr/>
            </a:pPr>
            <a:r>
              <a:rPr kumimoji="0" lang="ar" sz="1800" b="1" i="0" u="none" strike="noStrike" kern="1200" cap="none" spc="0" normalizeH="0" baseline="0" dirty="0">
                <a:ln>
                  <a:noFill/>
                </a:ln>
                <a:solidFill>
                  <a:srgbClr val="002060"/>
                </a:solidFill>
                <a:effectLst/>
                <a:uLnTx/>
                <a:uFillTx/>
                <a:latin typeface="Calibri" panose="020F0502020204030204"/>
                <a:ea typeface="+mn-ea"/>
                <a:cs typeface="+mn-cs"/>
              </a:rPr>
              <a:t>الحادث قيد التحقيق </a:t>
            </a:r>
          </a:p>
        </p:txBody>
      </p:sp>
    </p:spTree>
    <p:extLst>
      <p:ext uri="{BB962C8B-B14F-4D97-AF65-F5344CB8AC3E}">
        <p14:creationId xmlns:p14="http://schemas.microsoft.com/office/powerpoint/2010/main" val="37258905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ABCDB11-E4D5-4C0E-1F0D-7699B43FC36D}"/>
              </a:ext>
            </a:extLst>
          </p:cNvPr>
          <p:cNvSpPr/>
          <p:nvPr/>
        </p:nvSpPr>
        <p:spPr>
          <a:xfrm>
            <a:off x="596901" y="833659"/>
            <a:ext cx="11334308" cy="4154984"/>
          </a:xfrm>
          <a:prstGeom prst="rect">
            <a:avLst/>
          </a:prstGeom>
        </p:spPr>
        <p:txBody>
          <a:bodyPr wrap="square">
            <a:spAutoFit/>
          </a:bodyPr>
          <a:lstStyle/>
          <a:p>
            <a:pPr marL="0" marR="0" lvl="0" indent="0" algn="r" defTabSz="914400" rtl="1" eaLnBrk="0" fontAlgn="base" latinLnBrk="0" hangingPunct="0">
              <a:lnSpc>
                <a:spcPct val="100000"/>
              </a:lnSpc>
              <a:spcBef>
                <a:spcPct val="0"/>
              </a:spcBef>
              <a:spcAft>
                <a:spcPct val="0"/>
              </a:spcAft>
              <a:buClrTx/>
              <a:buSzTx/>
              <a:buFontTx/>
              <a:buNone/>
              <a:tabLst>
                <a:tab pos="107950" algn="l"/>
              </a:tabLst>
              <a:defRPr/>
            </a:pPr>
            <a:r>
              <a:rPr kumimoji="0" lang="ar" sz="1800" b="1" i="0" u="none" strike="noStrike" kern="1200" cap="none" spc="0" normalizeH="0" baseline="0" dirty="0">
                <a:ln>
                  <a:noFill/>
                </a:ln>
                <a:solidFill>
                  <a:prstClr val="black"/>
                </a:solidFill>
                <a:effectLst/>
                <a:uLnTx/>
                <a:uFillTx/>
                <a:latin typeface="Calibri" panose="020F0502020204030204"/>
                <a:ea typeface="+mn-ea"/>
                <a:cs typeface="+mn-cs"/>
              </a:rPr>
              <a:t>التدقيق الذاتي للإدارة</a:t>
            </a:r>
            <a:endParaRPr kumimoji="0" lang="ar" altLang="en-US" sz="1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r" defTabSz="914400" rtl="1" eaLnBrk="0" fontAlgn="base" latinLnBrk="0" hangingPunct="0">
              <a:lnSpc>
                <a:spcPct val="100000"/>
              </a:lnSpc>
              <a:spcBef>
                <a:spcPct val="0"/>
              </a:spcBef>
              <a:spcAft>
                <a:spcPct val="0"/>
              </a:spcAft>
              <a:buClrTx/>
              <a:buSzTx/>
              <a:buFontTx/>
              <a:buNone/>
              <a:tabLst>
                <a:tab pos="107950" algn="l"/>
              </a:tabLst>
              <a:defRPr/>
            </a:pPr>
            <a:endParaRPr kumimoji="0" lang="ar" altLang="en-US" sz="10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r" defTabSz="914400" rtl="1" eaLnBrk="1" fontAlgn="auto" latinLnBrk="0" hangingPunct="1">
              <a:lnSpc>
                <a:spcPct val="100000"/>
              </a:lnSpc>
              <a:spcBef>
                <a:spcPts val="0"/>
              </a:spcBef>
              <a:spcAft>
                <a:spcPts val="0"/>
              </a:spcAft>
              <a:buClrTx/>
              <a:buSzTx/>
              <a:buFont typeface="+mj-lt"/>
              <a:buAutoNum type="arabicPeriod"/>
              <a:tabLst/>
              <a:defRPr/>
            </a:pPr>
            <a:r>
              <a:rPr kumimoji="0" lang="ar" sz="1600" b="0" i="0" u="none" strike="noStrike" kern="1200" cap="none" spc="0" normalizeH="0" baseline="0" dirty="0">
                <a:ln>
                  <a:noFill/>
                </a:ln>
                <a:solidFill>
                  <a:prstClr val="black"/>
                </a:solidFill>
                <a:effectLst/>
                <a:uLnTx/>
                <a:uFillTx/>
                <a:latin typeface="Calibri" panose="020F0502020204030204"/>
                <a:ea typeface="+mn-ea"/>
                <a:cs typeface="+mn-cs"/>
                <a:sym typeface="Wingdings" pitchFamily="2" charset="2"/>
              </a:rPr>
              <a:t>كيف تحرص على إبلاغ فريق العمل بأي تغييرات مهمة قد تطرأ بشكلٍ غير متوقع على العمل؟ وكيف يمكنك أن تتأكد من فهمهم لها؟</a:t>
            </a:r>
          </a:p>
          <a:p>
            <a:pPr marL="342900" marR="0" lvl="0" indent="-342900" algn="r" defTabSz="914400" rtl="1" eaLnBrk="1" fontAlgn="auto" latinLnBrk="0" hangingPunct="1">
              <a:lnSpc>
                <a:spcPct val="100000"/>
              </a:lnSpc>
              <a:spcBef>
                <a:spcPts val="0"/>
              </a:spcBef>
              <a:spcAft>
                <a:spcPts val="0"/>
              </a:spcAft>
              <a:buClrTx/>
              <a:buSzTx/>
              <a:buFont typeface="+mj-lt"/>
              <a:buAutoNum type="arabicPeriod"/>
              <a:tabLst/>
              <a:defRPr/>
            </a:pPr>
            <a:r>
              <a:rPr kumimoji="0" lang="ar" sz="1600" b="0" i="0" u="none" strike="noStrike" kern="1200" cap="none" spc="0" normalizeH="0" baseline="0" dirty="0">
                <a:ln>
                  <a:noFill/>
                </a:ln>
                <a:solidFill>
                  <a:prstClr val="black"/>
                </a:solidFill>
                <a:effectLst/>
                <a:uLnTx/>
                <a:uFillTx/>
                <a:latin typeface="Calibri" panose="020F0502020204030204"/>
                <a:ea typeface="+mn-ea"/>
                <a:cs typeface="+mn-cs"/>
                <a:sym typeface="Wingdings" pitchFamily="2" charset="2"/>
              </a:rPr>
              <a:t>كيف تحرص على توفير أكثر من مشرف لضمان سلامة العمل في الحالات التي تستدعي عمل فريقك في أماكن مختلفة؟</a:t>
            </a:r>
          </a:p>
          <a:p>
            <a:pPr marL="342900" marR="0" lvl="0" indent="-342900" algn="r" defTabSz="914400" rtl="1" eaLnBrk="1" fontAlgn="auto" latinLnBrk="0" hangingPunct="1">
              <a:lnSpc>
                <a:spcPct val="100000"/>
              </a:lnSpc>
              <a:spcBef>
                <a:spcPts val="0"/>
              </a:spcBef>
              <a:spcAft>
                <a:spcPts val="0"/>
              </a:spcAft>
              <a:buClrTx/>
              <a:buSzTx/>
              <a:buFont typeface="+mj-lt"/>
              <a:buAutoNum type="arabicPeriod"/>
              <a:tabLst/>
              <a:defRPr/>
            </a:pPr>
            <a:r>
              <a:rPr kumimoji="0" lang="ar" sz="1600" b="0" i="0" u="none" strike="noStrike" kern="1200" cap="none" spc="0" normalizeH="0" baseline="0" dirty="0">
                <a:ln>
                  <a:noFill/>
                </a:ln>
                <a:solidFill>
                  <a:prstClr val="black"/>
                </a:solidFill>
                <a:effectLst/>
                <a:uLnTx/>
                <a:uFillTx/>
                <a:latin typeface="Calibri" panose="020F0502020204030204"/>
                <a:ea typeface="+mn-ea"/>
                <a:cs typeface="+mn-cs"/>
                <a:sym typeface="Wingdings" pitchFamily="2" charset="2"/>
              </a:rPr>
              <a:t>هل تحرص على وضع خطط رفع لكل حالة على حدة؟ وهل لديك تصاريح لأنشطة الرفع ذات الصلة؟ </a:t>
            </a:r>
          </a:p>
          <a:p>
            <a:pPr marL="342900" marR="0" lvl="0" indent="-342900" algn="r" defTabSz="914400" rtl="1" eaLnBrk="1" fontAlgn="auto" latinLnBrk="0" hangingPunct="1">
              <a:lnSpc>
                <a:spcPct val="100000"/>
              </a:lnSpc>
              <a:spcBef>
                <a:spcPts val="0"/>
              </a:spcBef>
              <a:spcAft>
                <a:spcPts val="0"/>
              </a:spcAft>
              <a:buClrTx/>
              <a:buSzTx/>
              <a:buFont typeface="+mj-lt"/>
              <a:buAutoNum type="arabicPeriod"/>
              <a:tabLst/>
              <a:defRPr/>
            </a:pPr>
            <a:endParaRPr kumimoji="0" lang="ar" sz="1800" b="1" i="0" u="none" strike="noStrike" kern="1200" cap="none" spc="0" normalizeH="0" baseline="0" noProof="0" dirty="0">
              <a:ln>
                <a:noFill/>
              </a:ln>
              <a:solidFill>
                <a:srgbClr val="58595B"/>
              </a:solidFill>
              <a:effectLst/>
              <a:uLnTx/>
              <a:uFillTx/>
              <a:latin typeface="Calibri Light" panose="020F0302020204030204"/>
              <a:ea typeface="+mn-ea"/>
              <a:cs typeface="+mn-cs"/>
            </a:endParaRPr>
          </a:p>
          <a:p>
            <a:pPr marL="0" marR="0" lvl="0" indent="0" algn="r" defTabSz="914400" rtl="1" eaLnBrk="0" fontAlgn="base" latinLnBrk="0" hangingPunct="0">
              <a:lnSpc>
                <a:spcPct val="100000"/>
              </a:lnSpc>
              <a:spcBef>
                <a:spcPct val="0"/>
              </a:spcBef>
              <a:spcAft>
                <a:spcPct val="0"/>
              </a:spcAft>
              <a:buClrTx/>
              <a:buSzTx/>
              <a:buFontTx/>
              <a:buNone/>
              <a:tabLst>
                <a:tab pos="107950" algn="l"/>
              </a:tabLst>
              <a:defRPr/>
            </a:pPr>
            <a:r>
              <a:rPr kumimoji="0" lang="ar-OM" sz="1800" b="1" i="0" u="none" strike="noStrike" kern="1200" cap="none" spc="0" normalizeH="0" baseline="0" dirty="0">
                <a:ln>
                  <a:noFill/>
                </a:ln>
                <a:solidFill>
                  <a:prstClr val="black"/>
                </a:solidFill>
                <a:effectLst/>
                <a:uLnTx/>
                <a:uFillTx/>
                <a:latin typeface="Calibri" panose="020F0502020204030204"/>
                <a:ea typeface="+mn-ea"/>
                <a:cs typeface="+mn-cs"/>
              </a:rPr>
              <a:t>الإجراءات التي ينبغي اتخاذها</a:t>
            </a:r>
            <a:r>
              <a:rPr kumimoji="0" lang="ar" sz="1800" b="1" i="0" u="none" strike="noStrike" kern="1200" cap="none" spc="0" normalizeH="0" baseline="0" dirty="0">
                <a:ln>
                  <a:noFill/>
                </a:ln>
                <a:solidFill>
                  <a:prstClr val="black"/>
                </a:solidFill>
                <a:effectLst/>
                <a:uLnTx/>
                <a:uFillTx/>
                <a:latin typeface="Calibri" panose="020F0502020204030204"/>
                <a:ea typeface="+mn-ea"/>
                <a:cs typeface="+mn-cs"/>
              </a:rPr>
              <a:t>:</a:t>
            </a:r>
            <a:endParaRPr kumimoji="0" lang="ar" sz="1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r" defTabSz="914400" rtl="1" eaLnBrk="0" fontAlgn="base" latinLnBrk="0" hangingPunct="0">
              <a:lnSpc>
                <a:spcPct val="100000"/>
              </a:lnSpc>
              <a:spcBef>
                <a:spcPct val="0"/>
              </a:spcBef>
              <a:spcAft>
                <a:spcPct val="0"/>
              </a:spcAft>
              <a:buClrTx/>
              <a:buSzTx/>
              <a:buFontTx/>
              <a:buNone/>
              <a:tabLst>
                <a:tab pos="107950" algn="l"/>
              </a:tabLst>
              <a:defRPr/>
            </a:pPr>
            <a:endParaRPr kumimoji="0" lang="ar"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r" defTabSz="914400" rtl="1" eaLnBrk="1" fontAlgn="auto" latinLnBrk="0" hangingPunct="1">
              <a:lnSpc>
                <a:spcPct val="100000"/>
              </a:lnSpc>
              <a:spcBef>
                <a:spcPts val="0"/>
              </a:spcBef>
              <a:spcAft>
                <a:spcPts val="0"/>
              </a:spcAft>
              <a:buClrTx/>
              <a:buSzTx/>
              <a:buFont typeface="+mj-lt"/>
              <a:buAutoNum type="arabicPeriod"/>
              <a:tabLst/>
              <a:defRPr/>
            </a:pPr>
            <a:r>
              <a:rPr kumimoji="0" lang="ar" sz="1600" b="0" i="0" u="none" strike="noStrike" kern="1200" cap="none" spc="0" normalizeH="0" baseline="0" dirty="0">
                <a:ln>
                  <a:noFill/>
                </a:ln>
                <a:solidFill>
                  <a:prstClr val="black"/>
                </a:solidFill>
                <a:effectLst/>
                <a:uLnTx/>
                <a:uFillTx/>
                <a:latin typeface="Calibri" panose="020F0502020204030204"/>
                <a:ea typeface="+mn-ea"/>
                <a:cs typeface="+mn-cs"/>
                <a:sym typeface="Wingdings" pitchFamily="2" charset="2"/>
              </a:rPr>
              <a:t>إدارة المتعاقدين / المتعاقدين </a:t>
            </a:r>
            <a:r>
              <a:rPr kumimoji="0" lang="ar-OM" sz="1600" b="0" i="0" u="none" strike="noStrike" kern="1200" cap="none" spc="0" normalizeH="0" baseline="0" dirty="0">
                <a:ln>
                  <a:noFill/>
                </a:ln>
                <a:solidFill>
                  <a:prstClr val="black"/>
                </a:solidFill>
                <a:effectLst/>
                <a:uLnTx/>
                <a:uFillTx/>
                <a:latin typeface="Calibri" panose="020F0502020204030204"/>
                <a:ea typeface="+mn-ea"/>
                <a:cs typeface="+mn-cs"/>
                <a:sym typeface="Wingdings" pitchFamily="2" charset="2"/>
              </a:rPr>
              <a:t>من الباطن</a:t>
            </a:r>
            <a:r>
              <a:rPr kumimoji="0" lang="ar" sz="1600" b="0" i="0" u="none" strike="noStrike" kern="1200" cap="none" spc="0" normalizeH="0" baseline="0" dirty="0">
                <a:ln>
                  <a:noFill/>
                </a:ln>
                <a:solidFill>
                  <a:prstClr val="black"/>
                </a:solidFill>
                <a:effectLst/>
                <a:uLnTx/>
                <a:uFillTx/>
                <a:latin typeface="Calibri" panose="020F0502020204030204"/>
                <a:ea typeface="+mn-ea"/>
                <a:cs typeface="+mn-cs"/>
                <a:sym typeface="Wingdings" pitchFamily="2" charset="2"/>
              </a:rPr>
              <a:t>: ينبغي مراجعة جميع خطط الرفع للتأكد من وجود خطط محدثة تناسب الوظيفة وتضمن سلامة الموظفين.</a:t>
            </a:r>
          </a:p>
          <a:p>
            <a:pPr marL="342900" indent="-342900" algn="r" rtl="1">
              <a:buFont typeface="+mj-lt"/>
              <a:buAutoNum type="arabicPeriod"/>
              <a:defRPr/>
            </a:pPr>
            <a:r>
              <a:rPr kumimoji="0" lang="ar" sz="1600" b="0" i="0" u="none" strike="noStrike" kern="1200" cap="none" spc="0" normalizeH="0" baseline="0" dirty="0">
                <a:ln>
                  <a:noFill/>
                </a:ln>
                <a:solidFill>
                  <a:prstClr val="black"/>
                </a:solidFill>
                <a:effectLst/>
                <a:uLnTx/>
                <a:uFillTx/>
                <a:latin typeface="Calibri" panose="020F0502020204030204"/>
                <a:ea typeface="+mn-ea"/>
                <a:cs typeface="+mn-cs"/>
                <a:sym typeface="Wingdings" pitchFamily="2" charset="2"/>
              </a:rPr>
              <a:t>إدارة المتعاقدين / المتعاقدين </a:t>
            </a:r>
            <a:r>
              <a:rPr kumimoji="0" lang="ar-OM" sz="1600" b="0" i="0" u="none" strike="noStrike" kern="1200" cap="none" spc="0" normalizeH="0" baseline="0" dirty="0">
                <a:ln>
                  <a:noFill/>
                </a:ln>
                <a:solidFill>
                  <a:prstClr val="black"/>
                </a:solidFill>
                <a:effectLst/>
                <a:uLnTx/>
                <a:uFillTx/>
                <a:latin typeface="Calibri" panose="020F0502020204030204"/>
                <a:ea typeface="+mn-ea"/>
                <a:cs typeface="+mn-cs"/>
                <a:sym typeface="Wingdings" pitchFamily="2" charset="2"/>
              </a:rPr>
              <a:t>من الباطن</a:t>
            </a:r>
            <a:r>
              <a:rPr kumimoji="0" lang="ar" sz="1600" b="0" i="0" u="none" strike="noStrike" kern="1200" cap="none" spc="0" normalizeH="0" baseline="0" dirty="0">
                <a:ln>
                  <a:noFill/>
                </a:ln>
                <a:solidFill>
                  <a:prstClr val="black"/>
                </a:solidFill>
                <a:effectLst/>
                <a:uLnTx/>
                <a:uFillTx/>
                <a:latin typeface="Calibri" panose="020F0502020204030204"/>
                <a:ea typeface="+mn-ea"/>
                <a:cs typeface="+mn-cs"/>
                <a:sym typeface="Wingdings" pitchFamily="2" charset="2"/>
              </a:rPr>
              <a:t>: الحرص على وجود طريقة بديلة ومعتمدة لفصل القاطرات في حالة عدم توافر الرافعات</a:t>
            </a:r>
            <a:r>
              <a:rPr kumimoji="0" lang="en-GB" sz="1600" b="0" i="0" u="none" strike="noStrike" kern="1200" cap="none" spc="0" normalizeH="0" baseline="0" dirty="0">
                <a:ln>
                  <a:noFill/>
                </a:ln>
                <a:solidFill>
                  <a:prstClr val="black"/>
                </a:solidFill>
                <a:effectLst/>
                <a:uLnTx/>
                <a:uFillTx/>
                <a:latin typeface="Calibri" panose="020F0502020204030204"/>
                <a:ea typeface="+mn-ea"/>
                <a:cs typeface="+mn-cs"/>
                <a:sym typeface="Wingdings" pitchFamily="2" charset="2"/>
              </a:rPr>
              <a:t> </a:t>
            </a:r>
            <a:r>
              <a:rPr kumimoji="0" lang="ar-OM" sz="1600" b="0" i="0" u="none" strike="noStrike" kern="1200" cap="none" spc="0" normalizeH="0" baseline="0" dirty="0">
                <a:ln>
                  <a:noFill/>
                </a:ln>
                <a:solidFill>
                  <a:prstClr val="black"/>
                </a:solidFill>
                <a:effectLst/>
                <a:uLnTx/>
                <a:uFillTx/>
                <a:latin typeface="Calibri" panose="020F0502020204030204"/>
                <a:ea typeface="+mn-ea"/>
                <a:cs typeface="+mn-cs"/>
                <a:sym typeface="Wingdings" pitchFamily="2" charset="2"/>
              </a:rPr>
              <a:t> الهيدروليكية </a:t>
            </a:r>
            <a:r>
              <a:rPr lang="en-GB" sz="1600" dirty="0">
                <a:solidFill>
                  <a:prstClr val="black"/>
                </a:solidFill>
                <a:latin typeface="Calibri" panose="020F0502020204030204"/>
                <a:sym typeface="Wingdings" pitchFamily="2" charset="2"/>
              </a:rPr>
              <a:t>Jacks</a:t>
            </a:r>
            <a:r>
              <a:rPr kumimoji="0" lang="ar" sz="1600" b="0" i="0" u="none" strike="noStrike" kern="1200" cap="none" spc="0" normalizeH="0" baseline="0" dirty="0">
                <a:ln>
                  <a:noFill/>
                </a:ln>
                <a:solidFill>
                  <a:prstClr val="black"/>
                </a:solidFill>
                <a:effectLst/>
                <a:uLnTx/>
                <a:uFillTx/>
                <a:latin typeface="Calibri" panose="020F0502020204030204"/>
                <a:ea typeface="+mn-ea"/>
                <a:cs typeface="+mn-cs"/>
                <a:sym typeface="Wingdings" pitchFamily="2" charset="2"/>
              </a:rPr>
              <a:t>.</a:t>
            </a:r>
          </a:p>
          <a:p>
            <a:pPr marL="342900" indent="-342900" algn="r" rtl="1">
              <a:buFont typeface="+mj-lt"/>
              <a:buAutoNum type="arabicPeriod"/>
              <a:defRPr/>
            </a:pPr>
            <a:r>
              <a:rPr kumimoji="0" lang="ar" sz="1600" b="0" i="0" u="none" strike="noStrike" kern="1200" cap="none" spc="0" normalizeH="0" baseline="0" dirty="0">
                <a:ln>
                  <a:noFill/>
                </a:ln>
                <a:solidFill>
                  <a:prstClr val="black"/>
                </a:solidFill>
                <a:effectLst/>
                <a:uLnTx/>
                <a:uFillTx/>
                <a:latin typeface="Calibri" panose="020F0502020204030204"/>
                <a:ea typeface="+mn-ea"/>
                <a:cs typeface="+mn-cs"/>
                <a:sym typeface="Wingdings" pitchFamily="2" charset="2"/>
              </a:rPr>
              <a:t>إدارة المتعاقدين / المتعاقدين </a:t>
            </a:r>
            <a:r>
              <a:rPr kumimoji="0" lang="ar-OM" sz="1600" b="0" i="0" u="none" strike="noStrike" kern="1200" cap="none" spc="0" normalizeH="0" baseline="0" dirty="0">
                <a:ln>
                  <a:noFill/>
                </a:ln>
                <a:solidFill>
                  <a:prstClr val="black"/>
                </a:solidFill>
                <a:effectLst/>
                <a:uLnTx/>
                <a:uFillTx/>
                <a:latin typeface="Calibri" panose="020F0502020204030204"/>
                <a:ea typeface="+mn-ea"/>
                <a:cs typeface="+mn-cs"/>
                <a:sym typeface="Wingdings" pitchFamily="2" charset="2"/>
              </a:rPr>
              <a:t>من الباطن</a:t>
            </a:r>
            <a:r>
              <a:rPr kumimoji="0" lang="ar" sz="1600" b="0" i="0" u="none" strike="noStrike" kern="1200" cap="none" spc="0" normalizeH="0" baseline="0" dirty="0">
                <a:ln>
                  <a:noFill/>
                </a:ln>
                <a:solidFill>
                  <a:prstClr val="black"/>
                </a:solidFill>
                <a:effectLst/>
                <a:uLnTx/>
                <a:uFillTx/>
                <a:latin typeface="Calibri" panose="020F0502020204030204"/>
                <a:ea typeface="+mn-ea"/>
                <a:cs typeface="+mn-cs"/>
                <a:sym typeface="Wingdings" pitchFamily="2" charset="2"/>
              </a:rPr>
              <a:t>: الحرص على التخطيط الجيد للعمل من خلال تخصيص الموارد الكافية وضمان </a:t>
            </a:r>
            <a:r>
              <a:rPr lang="ar-OM" sz="1600" dirty="0">
                <a:solidFill>
                  <a:prstClr val="black"/>
                </a:solidFill>
                <a:latin typeface="Calibri" panose="020F0502020204030204"/>
                <a:sym typeface="Wingdings" pitchFamily="2" charset="2"/>
              </a:rPr>
              <a:t>التواصل</a:t>
            </a:r>
            <a:r>
              <a:rPr kumimoji="0" lang="ar" sz="1600" b="0" i="0" u="none" strike="noStrike" kern="1200" cap="none" spc="0" normalizeH="0" baseline="0" dirty="0">
                <a:ln>
                  <a:noFill/>
                </a:ln>
                <a:solidFill>
                  <a:prstClr val="black"/>
                </a:solidFill>
                <a:effectLst/>
                <a:uLnTx/>
                <a:uFillTx/>
                <a:latin typeface="Calibri" panose="020F0502020204030204"/>
                <a:ea typeface="+mn-ea"/>
                <a:cs typeface="+mn-cs"/>
                <a:sym typeface="Wingdings" pitchFamily="2" charset="2"/>
              </a:rPr>
              <a:t> الفعّال وإجراء تقييم للمخاطر.</a:t>
            </a:r>
          </a:p>
          <a:p>
            <a:pPr marL="342900" marR="0" lvl="0" indent="-342900" algn="r" defTabSz="914400" rtl="1" eaLnBrk="1" fontAlgn="auto" latinLnBrk="0" hangingPunct="1">
              <a:lnSpc>
                <a:spcPct val="100000"/>
              </a:lnSpc>
              <a:spcBef>
                <a:spcPts val="0"/>
              </a:spcBef>
              <a:spcAft>
                <a:spcPts val="0"/>
              </a:spcAft>
              <a:buClrTx/>
              <a:buSzTx/>
              <a:buFont typeface="+mj-lt"/>
              <a:buAutoNum type="arabicPeriod"/>
              <a:tabLst/>
              <a:defRPr/>
            </a:pPr>
            <a:r>
              <a:rPr kumimoji="0" lang="ar" sz="1600" b="0" i="0" u="none" strike="noStrike" kern="1200" cap="none" spc="0" normalizeH="0" baseline="0" dirty="0">
                <a:ln>
                  <a:noFill/>
                </a:ln>
                <a:solidFill>
                  <a:prstClr val="black"/>
                </a:solidFill>
                <a:effectLst/>
                <a:uLnTx/>
                <a:uFillTx/>
                <a:latin typeface="Calibri" panose="020F0502020204030204"/>
                <a:ea typeface="+mn-ea"/>
                <a:cs typeface="+mn-cs"/>
                <a:sym typeface="Wingdings" pitchFamily="2" charset="2"/>
              </a:rPr>
              <a:t>المشرفون: الحرص على وجود أذرع تمديد لتشغيل مقابض العجلة الخامسة </a:t>
            </a:r>
            <a:r>
              <a:rPr kumimoji="0" lang="ar-OM" sz="1600" b="0" i="0" u="none" strike="noStrike" kern="1200" cap="none" spc="0" normalizeH="0" baseline="0" dirty="0">
                <a:ln>
                  <a:noFill/>
                </a:ln>
                <a:solidFill>
                  <a:prstClr val="black"/>
                </a:solidFill>
                <a:effectLst/>
                <a:uLnTx/>
                <a:uFillTx/>
                <a:latin typeface="Calibri" panose="020F0502020204030204"/>
                <a:ea typeface="+mn-ea"/>
                <a:cs typeface="+mn-cs"/>
                <a:sym typeface="Wingdings" pitchFamily="2" charset="2"/>
              </a:rPr>
              <a:t>ل</a:t>
            </a:r>
            <a:r>
              <a:rPr kumimoji="0" lang="ar" sz="1600" b="0" i="0" u="none" strike="noStrike" kern="1200" cap="none" spc="0" normalizeH="0" baseline="0" dirty="0">
                <a:ln>
                  <a:noFill/>
                </a:ln>
                <a:solidFill>
                  <a:prstClr val="black"/>
                </a:solidFill>
                <a:effectLst/>
                <a:uLnTx/>
                <a:uFillTx/>
                <a:latin typeface="Calibri" panose="020F0502020204030204"/>
                <a:ea typeface="+mn-ea"/>
                <a:cs typeface="+mn-cs"/>
                <a:sym typeface="Wingdings" pitchFamily="2" charset="2"/>
              </a:rPr>
              <a:t>تقليل </a:t>
            </a:r>
            <a:r>
              <a:rPr kumimoji="0" lang="ar-OM" sz="1600" b="0" i="0" u="none" strike="noStrike" kern="1200" cap="none" spc="0" normalizeH="0" baseline="0" dirty="0">
                <a:ln>
                  <a:noFill/>
                </a:ln>
                <a:solidFill>
                  <a:prstClr val="black"/>
                </a:solidFill>
                <a:effectLst/>
                <a:uLnTx/>
                <a:uFillTx/>
                <a:latin typeface="Calibri" panose="020F0502020204030204"/>
                <a:ea typeface="+mn-ea"/>
                <a:cs typeface="+mn-cs"/>
                <a:sym typeface="Wingdings" pitchFamily="2" charset="2"/>
              </a:rPr>
              <a:t>احتمالية</a:t>
            </a:r>
            <a:r>
              <a:rPr kumimoji="0" lang="ar" sz="1600" b="0" i="0" u="none" strike="noStrike" kern="1200" cap="none" spc="0" normalizeH="0" baseline="0" dirty="0">
                <a:ln>
                  <a:noFill/>
                </a:ln>
                <a:solidFill>
                  <a:prstClr val="black"/>
                </a:solidFill>
                <a:effectLst/>
                <a:uLnTx/>
                <a:uFillTx/>
                <a:latin typeface="Calibri" panose="020F0502020204030204"/>
                <a:ea typeface="+mn-ea"/>
                <a:cs typeface="+mn-cs"/>
                <a:sym typeface="Wingdings" pitchFamily="2" charset="2"/>
              </a:rPr>
              <a:t> </a:t>
            </a:r>
            <a:r>
              <a:rPr kumimoji="0" lang="ar-OM" sz="1600" b="0" i="0" u="none" strike="noStrike" kern="1200" cap="none" spc="0" normalizeH="0" baseline="0" dirty="0">
                <a:ln>
                  <a:noFill/>
                </a:ln>
                <a:solidFill>
                  <a:prstClr val="black"/>
                </a:solidFill>
                <a:effectLst/>
                <a:uLnTx/>
                <a:uFillTx/>
                <a:latin typeface="Calibri" panose="020F0502020204030204"/>
                <a:ea typeface="+mn-ea"/>
                <a:cs typeface="+mn-cs"/>
                <a:sym typeface="Wingdings" pitchFamily="2" charset="2"/>
              </a:rPr>
              <a:t>الوقوع ضمان "مجال الخطر"</a:t>
            </a:r>
            <a:r>
              <a:rPr kumimoji="0" lang="ar" sz="1600" b="0" i="0" u="none" strike="noStrike" kern="1200" cap="none" spc="0" normalizeH="0" baseline="0" dirty="0">
                <a:ln>
                  <a:noFill/>
                </a:ln>
                <a:solidFill>
                  <a:prstClr val="black"/>
                </a:solidFill>
                <a:effectLst/>
                <a:uLnTx/>
                <a:uFillTx/>
                <a:latin typeface="Calibri" panose="020F0502020204030204"/>
                <a:ea typeface="+mn-ea"/>
                <a:cs typeface="+mn-cs"/>
                <a:sym typeface="Wingdings" pitchFamily="2" charset="2"/>
              </a:rPr>
              <a:t>.</a:t>
            </a:r>
          </a:p>
          <a:p>
            <a:pPr marL="342900" marR="0" lvl="0" indent="-342900" algn="r" defTabSz="914400" rtl="1" eaLnBrk="1" fontAlgn="auto" latinLnBrk="0" hangingPunct="1">
              <a:lnSpc>
                <a:spcPct val="100000"/>
              </a:lnSpc>
              <a:spcBef>
                <a:spcPts val="0"/>
              </a:spcBef>
              <a:spcAft>
                <a:spcPts val="0"/>
              </a:spcAft>
              <a:buClrTx/>
              <a:buSzTx/>
              <a:buFont typeface="+mj-lt"/>
              <a:buAutoNum type="arabicPeriod"/>
              <a:tabLst/>
              <a:defRPr/>
            </a:pPr>
            <a:r>
              <a:rPr lang="ar" sz="1600" b="0" i="0" u="none" baseline="0" dirty="0">
                <a:solidFill>
                  <a:prstClr val="black"/>
                </a:solidFill>
                <a:latin typeface="Calibri" panose="020F0502020204030204"/>
                <a:ea typeface="Calibri" panose="020F0502020204030204"/>
                <a:sym typeface="Wingdings" pitchFamily="2" charset="2"/>
              </a:rPr>
              <a:t>المشرفون: الحرص على التواصل بفاعلية مع جميع أفراد طاقم العمل بحيث يتم إبلاغهم بأي تغييرات قد تطرأ على خطط العمل.</a:t>
            </a:r>
            <a:endParaRPr kumimoji="0" lang="ar" sz="1600" b="0" i="0" u="none" strike="noStrike" kern="1200" cap="none" spc="0" normalizeH="0" baseline="0" noProof="0" dirty="0">
              <a:ln>
                <a:noFill/>
              </a:ln>
              <a:solidFill>
                <a:prstClr val="black"/>
              </a:solidFill>
              <a:effectLst/>
              <a:uLnTx/>
              <a:uFillTx/>
              <a:latin typeface="Calibri" panose="020F0502020204030204"/>
              <a:ea typeface="+mn-ea"/>
              <a:sym typeface="Wingdings" pitchFamily="2" charset="2"/>
            </a:endParaRPr>
          </a:p>
          <a:p>
            <a:pPr marL="342900" marR="0" lvl="0" indent="-342900" algn="r" defTabSz="914400" rtl="1" eaLnBrk="1" fontAlgn="auto" latinLnBrk="0" hangingPunct="1">
              <a:lnSpc>
                <a:spcPct val="100000"/>
              </a:lnSpc>
              <a:spcBef>
                <a:spcPts val="0"/>
              </a:spcBef>
              <a:spcAft>
                <a:spcPts val="0"/>
              </a:spcAft>
              <a:buClrTx/>
              <a:buSzTx/>
              <a:buFont typeface="+mj-lt"/>
              <a:buAutoNum type="arabicPeriod"/>
              <a:tabLst/>
              <a:defRPr/>
            </a:pPr>
            <a:r>
              <a:rPr kumimoji="0" lang="ar" sz="1600" b="0" i="0" u="none" strike="noStrike" kern="1200" cap="none" spc="0" normalizeH="0" baseline="0" dirty="0">
                <a:ln>
                  <a:noFill/>
                </a:ln>
                <a:solidFill>
                  <a:prstClr val="black"/>
                </a:solidFill>
                <a:effectLst/>
                <a:uLnTx/>
                <a:uFillTx/>
                <a:ea typeface="+mn-ea"/>
                <a:cs typeface="+mn-cs"/>
                <a:sym typeface="Wingdings" pitchFamily="2" charset="2"/>
              </a:rPr>
              <a:t>سائقو المركبات الثقيلة: التأكد من وجود جميع الموظفين خارج </a:t>
            </a:r>
            <a:r>
              <a:rPr kumimoji="0" lang="ar-OM" sz="1600" b="0" i="0" u="none" strike="noStrike" kern="1200" cap="none" spc="0" normalizeH="0" baseline="0" dirty="0">
                <a:ln>
                  <a:noFill/>
                </a:ln>
                <a:solidFill>
                  <a:prstClr val="black"/>
                </a:solidFill>
                <a:effectLst/>
                <a:uLnTx/>
                <a:uFillTx/>
                <a:ea typeface="+mn-ea"/>
                <a:cs typeface="+mn-cs"/>
                <a:sym typeface="Wingdings" pitchFamily="2" charset="2"/>
              </a:rPr>
              <a:t>"</a:t>
            </a:r>
            <a:r>
              <a:rPr kumimoji="0" lang="ar" sz="1600" b="0" i="0" u="none" strike="noStrike" kern="1200" cap="none" spc="0" normalizeH="0" baseline="0" dirty="0">
                <a:ln>
                  <a:noFill/>
                </a:ln>
                <a:solidFill>
                  <a:prstClr val="black"/>
                </a:solidFill>
                <a:effectLst/>
                <a:uLnTx/>
                <a:uFillTx/>
                <a:ea typeface="+mn-ea"/>
                <a:cs typeface="+mn-cs"/>
                <a:sym typeface="Wingdings" pitchFamily="2" charset="2"/>
              </a:rPr>
              <a:t>مجال</a:t>
            </a:r>
            <a:r>
              <a:rPr kumimoji="0" lang="ar-OM" sz="1600" b="0" i="0" u="none" strike="noStrike" kern="1200" cap="none" spc="0" normalizeH="0" baseline="0" dirty="0">
                <a:ln>
                  <a:noFill/>
                </a:ln>
                <a:solidFill>
                  <a:prstClr val="black"/>
                </a:solidFill>
                <a:effectLst/>
                <a:uLnTx/>
                <a:uFillTx/>
                <a:ea typeface="+mn-ea"/>
                <a:cs typeface="+mn-cs"/>
                <a:sym typeface="Wingdings" pitchFamily="2" charset="2"/>
              </a:rPr>
              <a:t> الخطر" </a:t>
            </a:r>
            <a:r>
              <a:rPr kumimoji="0" lang="ar" sz="1600" b="0" i="0" u="none" strike="noStrike" kern="1200" cap="none" spc="0" normalizeH="0" baseline="0" dirty="0">
                <a:ln>
                  <a:noFill/>
                </a:ln>
                <a:solidFill>
                  <a:prstClr val="black"/>
                </a:solidFill>
                <a:effectLst/>
                <a:uLnTx/>
                <a:uFillTx/>
                <a:ea typeface="+mn-ea"/>
                <a:cs typeface="+mn-cs"/>
                <a:sym typeface="Wingdings" pitchFamily="2" charset="2"/>
              </a:rPr>
              <a:t>قبل فصل الحمولة.</a:t>
            </a:r>
          </a:p>
          <a:p>
            <a:pPr marL="342900" marR="0" lvl="0" indent="-342900" algn="r" defTabSz="914400" rtl="1" eaLnBrk="1" fontAlgn="auto" latinLnBrk="0" hangingPunct="1">
              <a:lnSpc>
                <a:spcPct val="100000"/>
              </a:lnSpc>
              <a:spcBef>
                <a:spcPts val="0"/>
              </a:spcBef>
              <a:spcAft>
                <a:spcPts val="0"/>
              </a:spcAft>
              <a:buClrTx/>
              <a:buSzTx/>
              <a:buFont typeface="+mj-lt"/>
              <a:buAutoNum type="arabicPeriod"/>
              <a:tabLst/>
              <a:defRPr/>
            </a:pPr>
            <a:r>
              <a:rPr kumimoji="0" lang="ar" sz="1600" b="0" i="0" u="none" strike="noStrike" kern="1200" cap="none" spc="0" normalizeH="0" baseline="0" dirty="0">
                <a:ln>
                  <a:noFill/>
                </a:ln>
                <a:solidFill>
                  <a:prstClr val="black"/>
                </a:solidFill>
                <a:effectLst/>
                <a:uLnTx/>
                <a:uFillTx/>
                <a:ea typeface="+mn-ea"/>
                <a:cs typeface="+mn-cs"/>
                <a:sym typeface="Wingdings" pitchFamily="2" charset="2"/>
              </a:rPr>
              <a:t>جميع الموظفين: يُحظر اتباع أي طرق رفع أخرى خلاف الطرق المعتمدة دون الحصول على تصريح بذلك.</a:t>
            </a:r>
          </a:p>
          <a:p>
            <a:pPr marL="342900" marR="0" lvl="0" indent="-342900" algn="r" defTabSz="914400" rtl="1" eaLnBrk="1" fontAlgn="auto" latinLnBrk="0" hangingPunct="1">
              <a:lnSpc>
                <a:spcPct val="100000"/>
              </a:lnSpc>
              <a:spcBef>
                <a:spcPts val="0"/>
              </a:spcBef>
              <a:spcAft>
                <a:spcPts val="0"/>
              </a:spcAft>
              <a:buClrTx/>
              <a:buSzTx/>
              <a:buFont typeface="+mj-lt"/>
              <a:buAutoNum type="arabicPeriod"/>
              <a:tabLst/>
              <a:defRPr/>
            </a:pPr>
            <a:endParaRPr kumimoji="0" lang="ar" sz="1600" b="0" i="0" u="none" strike="noStrike" kern="1200" cap="none" spc="0" normalizeH="0" baseline="0" noProof="0" dirty="0">
              <a:ln>
                <a:noFill/>
              </a:ln>
              <a:solidFill>
                <a:prstClr val="black"/>
              </a:solidFill>
              <a:effectLst/>
              <a:uLnTx/>
              <a:uFillTx/>
              <a:latin typeface="Calibri" panose="020F0502020204030204"/>
              <a:ea typeface="+mn-ea"/>
              <a:cs typeface="+mn-cs"/>
              <a:sym typeface="Wingdings" pitchFamily="2" charset="2"/>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 sz="1400" b="0"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mn-cs"/>
              <a:sym typeface="Wingdings" pitchFamily="2" charset="2"/>
            </a:endParaRPr>
          </a:p>
        </p:txBody>
      </p:sp>
      <p:sp>
        <p:nvSpPr>
          <p:cNvPr id="3" name="Title 2">
            <a:extLst>
              <a:ext uri="{FF2B5EF4-FFF2-40B4-BE49-F238E27FC236}">
                <a16:creationId xmlns:a16="http://schemas.microsoft.com/office/drawing/2014/main" id="{D76147F4-8E70-D021-1B23-42FA2B265906}"/>
              </a:ext>
            </a:extLst>
          </p:cNvPr>
          <p:cNvSpPr txBox="1">
            <a:spLocks/>
          </p:cNvSpPr>
          <p:nvPr/>
        </p:nvSpPr>
        <p:spPr>
          <a:xfrm>
            <a:off x="365459" y="0"/>
            <a:ext cx="11826541" cy="801238"/>
          </a:xfrm>
          <a:prstGeom prst="rect">
            <a:avLst/>
          </a:prstGeom>
          <a:solidFill>
            <a:srgbClr val="FFC000"/>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Gill Sans"/>
                <a:ea typeface="+mj-ea"/>
                <a:cs typeface="+mj-cs"/>
              </a:defRPr>
            </a:lvl1pPr>
          </a:lstStyle>
          <a:p>
            <a:pPr algn="ctr" rtl="1"/>
            <a:r>
              <a:rPr lang="ar" sz="2800" b="1" i="0" u="none" baseline="0">
                <a:solidFill>
                  <a:srgbClr val="00B050"/>
                </a:solidFill>
              </a:rPr>
              <a:t>الدروس المستفادة من الحادث  </a:t>
            </a:r>
            <a:br>
              <a:rPr lang="ar" sz="2800"/>
            </a:br>
            <a:r>
              <a:rPr lang="ar" sz="2800" b="1" i="0" u="none" baseline="0"/>
              <a:t>تنبيه السلامة </a:t>
            </a:r>
            <a:endParaRPr lang="ar" sz="2800" b="1" dirty="0"/>
          </a:p>
        </p:txBody>
      </p:sp>
      <p:sp>
        <p:nvSpPr>
          <p:cNvPr id="5" name="TextBox 4">
            <a:extLst>
              <a:ext uri="{FF2B5EF4-FFF2-40B4-BE49-F238E27FC236}">
                <a16:creationId xmlns:a16="http://schemas.microsoft.com/office/drawing/2014/main" id="{DCE94DD8-E5CC-EC20-6146-A576ADDC1FD9}"/>
              </a:ext>
            </a:extLst>
          </p:cNvPr>
          <p:cNvSpPr txBox="1"/>
          <p:nvPr/>
        </p:nvSpPr>
        <p:spPr>
          <a:xfrm>
            <a:off x="4807585" y="6350215"/>
            <a:ext cx="1586230" cy="369332"/>
          </a:xfrm>
          <a:prstGeom prst="rect">
            <a:avLst/>
          </a:prstGeom>
          <a:noFill/>
        </p:spPr>
        <p:txBody>
          <a:bodyPr wrap="square">
            <a:spAutoFit/>
          </a:bodyPr>
          <a:lstStyle/>
          <a:p>
            <a:pPr marL="0" marR="0" lvl="0" indent="0" algn="r" defTabSz="914400" rtl="1" eaLnBrk="0" fontAlgn="base" latinLnBrk="0" hangingPunct="0">
              <a:lnSpc>
                <a:spcPct val="100000"/>
              </a:lnSpc>
              <a:spcBef>
                <a:spcPct val="0"/>
              </a:spcBef>
              <a:spcAft>
                <a:spcPct val="0"/>
              </a:spcAft>
              <a:buClrTx/>
              <a:buSzTx/>
              <a:buFontTx/>
              <a:buNone/>
              <a:tabLst>
                <a:tab pos="107950" algn="l"/>
              </a:tabLst>
              <a:defRPr/>
            </a:pPr>
            <a:r>
              <a:rPr kumimoji="0" lang="ar" sz="1800" b="1" i="0" u="none" strike="noStrike" kern="1200" cap="none" spc="0" normalizeH="0" baseline="0" dirty="0">
                <a:ln>
                  <a:noFill/>
                </a:ln>
                <a:solidFill>
                  <a:srgbClr val="002060"/>
                </a:solidFill>
                <a:effectLst/>
                <a:uLnTx/>
                <a:uFillTx/>
                <a:latin typeface="Calibri" panose="020F0502020204030204"/>
                <a:ea typeface="+mn-ea"/>
                <a:cs typeface="+mn-cs"/>
              </a:rPr>
              <a:t>الحادث قيد التحقيق </a:t>
            </a:r>
          </a:p>
        </p:txBody>
      </p:sp>
    </p:spTree>
    <p:extLst>
      <p:ext uri="{BB962C8B-B14F-4D97-AF65-F5344CB8AC3E}">
        <p14:creationId xmlns:p14="http://schemas.microsoft.com/office/powerpoint/2010/main" val="939802813"/>
      </p:ext>
    </p:extLst>
  </p:cSld>
  <p:clrMapOvr>
    <a:masterClrMapping/>
  </p:clrMapOvr>
</p:sld>
</file>

<file path=ppt/theme/theme1.xml><?xml version="1.0" encoding="utf-8"?>
<a:theme xmlns:a="http://schemas.openxmlformats.org/drawingml/2006/main" name="2_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523</TotalTime>
  <Words>785</Words>
  <Application>Microsoft Office PowerPoint</Application>
  <PresentationFormat>Widescreen</PresentationFormat>
  <Paragraphs>72</Paragraphs>
  <Slides>2</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Arial</vt:lpstr>
      <vt:lpstr>Calibri</vt:lpstr>
      <vt:lpstr>Calibri Light</vt:lpstr>
      <vt:lpstr>Gill Sans</vt:lpstr>
      <vt:lpstr>Gill Sans Light</vt:lpstr>
      <vt:lpstr>Times New Roman</vt:lpstr>
      <vt:lpstr>2_Office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Learning From Incident   Action Alert</dc:title>
  <dc:creator>Rawahi, Ahmed MSE34</dc:creator>
  <cp:lastModifiedBy>Al Shehhi, Issa EVX142</cp:lastModifiedBy>
  <cp:revision>9</cp:revision>
  <dcterms:created xsi:type="dcterms:W3CDTF">2024-04-15T05:03:17Z</dcterms:created>
  <dcterms:modified xsi:type="dcterms:W3CDTF">2024-05-01T01:58:02Z</dcterms:modified>
</cp:coreProperties>
</file>