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8" r:id="rId2"/>
    <p:sldId id="25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92" autoAdjust="0"/>
  </p:normalViewPr>
  <p:slideViewPr>
    <p:cSldViewPr snapToGrid="0">
      <p:cViewPr varScale="1">
        <p:scale>
          <a:sx n="103" d="100"/>
          <a:sy n="103" d="100"/>
        </p:scale>
        <p:origin x="77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77069-5F0A-4F31-A051-EA01F359510C}" type="datetimeFigureOut">
              <a:rPr lang="en-US" smtClean="0"/>
              <a:t>01/05/2024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808FF-433A-4D72-A5E3-3F76829BDED8}" type="slidenum">
              <a:rPr lang="en-US" smtClean="0"/>
              <a:t>‹#›</a:t>
            </a:fld>
            <a:endParaRPr lang="en-US"/>
          </a:p>
        </p:txBody>
      </p:sp>
    </p:spTree>
    <p:extLst>
      <p:ext uri="{BB962C8B-B14F-4D97-AF65-F5344CB8AC3E}">
        <p14:creationId xmlns:p14="http://schemas.microsoft.com/office/powerpoint/2010/main" val="353529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0"/>
              </a:spcBef>
              <a:spcAft>
                <a:spcPct val="0"/>
              </a:spcAft>
              <a:buClrTx/>
              <a:buSzTx/>
              <a:buFontTx/>
              <a:buNone/>
              <a:tabLst>
                <a:tab pos="107950" algn="l"/>
              </a:tabLst>
            </a:pPr>
            <a:r>
              <a:rPr kumimoji="0" lang="ar" sz="1200" b="1" i="0" u="none" strike="noStrike" kern="1200" cap="none" normalizeH="0" baseline="0" dirty="0">
                <a:ln>
                  <a:noFill/>
                </a:ln>
                <a:solidFill>
                  <a:srgbClr val="58595B"/>
                </a:solidFill>
                <a:effectLst/>
                <a:latin typeface="+mn-lt"/>
                <a:ea typeface="Times New Roman" panose="02020603050405020304" pitchFamily="18" charset="0"/>
                <a:cs typeface="+mn-cs"/>
              </a:rPr>
              <a:t>الجمهور المستهدف لهذا التنبيه</a:t>
            </a:r>
            <a:endParaRPr kumimoji="0" lang="ar" altLang="en-US" sz="1200" b="0" i="0" u="none" strike="noStrike" kern="1200" cap="none" normalizeH="0" baseline="0" dirty="0">
              <a:ln>
                <a:noFill/>
              </a:ln>
              <a:solidFill>
                <a:schemeClr val="tx1"/>
              </a:solidFill>
              <a:effectLst/>
              <a:latin typeface="+mn-lt"/>
              <a:ea typeface="+mn-ea"/>
              <a:cs typeface="+mn-cs"/>
            </a:endParaRPr>
          </a:p>
          <a:p>
            <a:pPr marL="0" marR="0" lvl="0" indent="0" algn="r" defTabSz="914400" rtl="1" eaLnBrk="0" fontAlgn="base" latinLnBrk="0" hangingPunct="0">
              <a:lnSpc>
                <a:spcPct val="100000"/>
              </a:lnSpc>
              <a:spcBef>
                <a:spcPct val="0"/>
              </a:spcBef>
              <a:spcAft>
                <a:spcPct val="0"/>
              </a:spcAft>
              <a:buClrTx/>
              <a:buSzTx/>
              <a:buFontTx/>
              <a:buNone/>
              <a:tabLst>
                <a:tab pos="107950" algn="l"/>
              </a:tabLst>
            </a:pPr>
            <a:r>
              <a:rPr kumimoji="0" lang="ar" sz="1200" b="0" i="0" u="none" strike="noStrike" kern="1200" cap="none" normalizeH="0" baseline="0" dirty="0">
                <a:ln>
                  <a:noFill/>
                </a:ln>
                <a:solidFill>
                  <a:srgbClr val="58595B"/>
                </a:solidFill>
                <a:effectLst/>
                <a:latin typeface="+mn-lt"/>
                <a:ea typeface="Times New Roman" panose="02020603050405020304" pitchFamily="18" charset="0"/>
                <a:cs typeface="+mn-cs"/>
              </a:rPr>
              <a:t>ينبغي إعداد قائمة بالموظفين المستهدفين لهذا التنبيه، ويجب أن تشمل على سبيل المثال </a:t>
            </a:r>
            <a:r>
              <a:rPr kumimoji="0" lang="ar-OM" sz="1200" b="0" i="0" u="none" strike="noStrike" kern="1200" cap="none" normalizeH="0" baseline="0" dirty="0">
                <a:ln>
                  <a:noFill/>
                </a:ln>
                <a:solidFill>
                  <a:srgbClr val="58595B"/>
                </a:solidFill>
                <a:effectLst/>
                <a:latin typeface="+mn-lt"/>
                <a:ea typeface="Times New Roman" panose="02020603050405020304" pitchFamily="18" charset="0"/>
                <a:cs typeface="+mn-cs"/>
              </a:rPr>
              <a:t>لا</a:t>
            </a:r>
            <a:r>
              <a:rPr kumimoji="0" lang="ar" sz="1200" b="0" i="0" u="none" strike="noStrike" kern="1200" cap="none" normalizeH="0" baseline="0" dirty="0">
                <a:ln>
                  <a:noFill/>
                </a:ln>
                <a:solidFill>
                  <a:srgbClr val="58595B"/>
                </a:solidFill>
                <a:effectLst/>
                <a:latin typeface="+mn-lt"/>
                <a:ea typeface="Times New Roman" panose="02020603050405020304" pitchFamily="18" charset="0"/>
                <a:cs typeface="+mn-cs"/>
              </a:rPr>
              <a:t> الحصر الوظائف أو الأدوار أو الأماكن التي قد تكون على صلة بهذا الحادث أو الأشخاص الذين يجب عليهم اتخاذ إجراءات معينة عند تلقي هذا التنبيه.</a:t>
            </a:r>
            <a:endParaRPr kumimoji="0" lang="ar" altLang="en-US" sz="1200" b="0" i="0" u="none" strike="noStrike" kern="1200" cap="none" normalizeH="0" baseline="0" dirty="0">
              <a:ln>
                <a:noFill/>
              </a:ln>
              <a:solidFill>
                <a:schemeClr val="tx1"/>
              </a:solidFill>
              <a:effectLst/>
              <a:latin typeface="+mn-lt"/>
              <a:ea typeface="+mn-ea"/>
              <a:cs typeface="+mn-cs"/>
            </a:endParaRPr>
          </a:p>
          <a:p>
            <a:pPr marL="0" marR="0" lvl="0" indent="0" algn="r" defTabSz="914400" rtl="1" eaLnBrk="0" fontAlgn="base" latinLnBrk="0" hangingPunct="0">
              <a:lnSpc>
                <a:spcPct val="100000"/>
              </a:lnSpc>
              <a:spcBef>
                <a:spcPct val="0"/>
              </a:spcBef>
              <a:spcAft>
                <a:spcPct val="0"/>
              </a:spcAft>
              <a:buClrTx/>
              <a:buSzTx/>
              <a:buFontTx/>
              <a:buChar char="•"/>
              <a:tabLst>
                <a:tab pos="107950" algn="l"/>
              </a:tabLst>
            </a:pPr>
            <a:r>
              <a:rPr kumimoji="0" lang="ar"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المسمى الوظيفي أو الدور</a:t>
            </a:r>
            <a:endParaRPr kumimoji="0" lang="ar" altLang="zh-CN" sz="1200" b="0" i="0" u="none" strike="noStrike" kern="1200" cap="none" normalizeH="0" baseline="0" dirty="0">
              <a:ln>
                <a:noFill/>
              </a:ln>
              <a:solidFill>
                <a:schemeClr val="tx1"/>
              </a:solidFill>
              <a:effectLst/>
              <a:latin typeface="+mn-lt"/>
              <a:ea typeface="+mn-ea"/>
              <a:cs typeface="+mn-cs"/>
            </a:endParaRPr>
          </a:p>
          <a:p>
            <a:pPr marL="0" marR="0" lvl="0" indent="0" algn="r" defTabSz="914400" rtl="1" eaLnBrk="0" fontAlgn="base" latinLnBrk="0" hangingPunct="0">
              <a:lnSpc>
                <a:spcPct val="100000"/>
              </a:lnSpc>
              <a:spcBef>
                <a:spcPct val="0"/>
              </a:spcBef>
              <a:spcAft>
                <a:spcPct val="0"/>
              </a:spcAft>
              <a:buClrTx/>
              <a:buSzTx/>
              <a:buFontTx/>
              <a:buChar char="•"/>
              <a:tabLst>
                <a:tab pos="107950" algn="l"/>
              </a:tabLst>
            </a:pPr>
            <a:r>
              <a:rPr kumimoji="0" lang="ar" sz="1200" b="0" i="0" u="none" strike="noStrike" kern="1200" cap="none" normalizeH="0" baseline="0" dirty="0">
                <a:ln>
                  <a:noFill/>
                </a:ln>
                <a:solidFill>
                  <a:srgbClr val="58595B"/>
                </a:solidFill>
                <a:effectLst/>
                <a:latin typeface="+mn-lt"/>
                <a:ea typeface="Times New Roman" panose="02020603050405020304" pitchFamily="18" charset="0"/>
                <a:cs typeface="+mn-cs"/>
              </a:rPr>
              <a:t>المسمى الوظيفي أو الدور </a:t>
            </a:r>
          </a:p>
          <a:p>
            <a:pPr lvl="0" algn="r" rtl="1"/>
            <a:r>
              <a:rPr lang="ar" sz="1200" b="0" i="0" u="none" kern="1200" baseline="0" dirty="0">
                <a:solidFill>
                  <a:srgbClr val="58595B"/>
                </a:solidFill>
                <a:latin typeface="+mn-lt"/>
                <a:ea typeface="+mn-ea"/>
                <a:cs typeface="+mn-cs"/>
              </a:rPr>
              <a:t> </a:t>
            </a:r>
          </a:p>
          <a:p>
            <a:pPr lvl="0" algn="r" rtl="1"/>
            <a:r>
              <a:rPr lang="ar" sz="1200" b="1" i="0" u="none" kern="1200" baseline="0" dirty="0">
                <a:solidFill>
                  <a:srgbClr val="58595B"/>
                </a:solidFill>
                <a:latin typeface="+mn-lt"/>
                <a:ea typeface="Times New Roman" panose="02020603050405020304" pitchFamily="18" charset="0"/>
                <a:cs typeface="+mn-cs"/>
              </a:rPr>
              <a:t>ماذا حدث؟ </a:t>
            </a:r>
          </a:p>
          <a:p>
            <a:pPr algn="r" rtl="1"/>
            <a:r>
              <a:rPr lang="ar" b="0" i="0" u="none" baseline="0" dirty="0">
                <a:latin typeface="Arial" charset="0"/>
                <a:ea typeface="Arial" charset="0"/>
                <a:cs typeface="Arial" charset="0"/>
              </a:rPr>
              <a:t>اذكر ما حدث والشخص الذي حدث له ذلك بشكل واضح ومختصر </a:t>
            </a:r>
            <a:r>
              <a:rPr lang="ar" b="1" i="0" u="none" baseline="0" dirty="0">
                <a:latin typeface="Arial" charset="0"/>
                <a:ea typeface="Arial" charset="0"/>
                <a:cs typeface="Arial" charset="0"/>
              </a:rPr>
              <a:t>فيما لا يتجاوز فقرة واحدة</a:t>
            </a:r>
            <a:r>
              <a:rPr lang="ar" b="0" i="0" u="none" baseline="0" dirty="0">
                <a:solidFill>
                  <a:srgbClr val="0070C0"/>
                </a:solidFill>
                <a:latin typeface="Arial" charset="0"/>
                <a:ea typeface="Arial" charset="0"/>
                <a:cs typeface="Arial" charset="0"/>
              </a:rPr>
              <a:t>،</a:t>
            </a:r>
            <a:r>
              <a:rPr lang="ar" b="1" i="0" u="none" baseline="0" dirty="0">
                <a:solidFill>
                  <a:srgbClr val="0070C0"/>
                </a:solidFill>
                <a:latin typeface="Arial" charset="0"/>
                <a:ea typeface="Arial" charset="0"/>
                <a:cs typeface="Arial" charset="0"/>
              </a:rPr>
              <a:t> </a:t>
            </a:r>
            <a:r>
              <a:rPr lang="ar" b="0" i="0" u="none" baseline="0" dirty="0"/>
              <a:t>لكن دون ذكر أسماء المتعاقدين أو الأفراد.  احرص على تحديد ما حدث والشخص الذي حدث له ذلك (باستخدام المسمى الوظيفي) والإصابات التي حدثت نتيجة لذلك،  ويمكن الاكتفاء بهذا القدر.</a:t>
            </a:r>
          </a:p>
          <a:p>
            <a:endParaRPr lang="ar" baseline="0" dirty="0"/>
          </a:p>
          <a:p>
            <a:pPr algn="r" rtl="1">
              <a:spcBef>
                <a:spcPct val="50000"/>
              </a:spcBef>
            </a:pPr>
            <a:endParaRPr lang="ar" dirty="0">
              <a:solidFill>
                <a:srgbClr val="0070C0"/>
              </a:solidFill>
              <a:latin typeface="Arial" charset="0"/>
              <a:cs typeface="Arial" charset="0"/>
            </a:endParaRPr>
          </a:p>
          <a:p>
            <a:pPr algn="r" rtl="1">
              <a:spcBef>
                <a:spcPct val="50000"/>
              </a:spcBef>
            </a:pPr>
            <a:r>
              <a:rPr lang="ar" b="0" i="0" u="none" baseline="0" dirty="0">
                <a:latin typeface="Arial" charset="0"/>
                <a:ea typeface="Arial" charset="0"/>
                <a:cs typeface="Arial" charset="0"/>
              </a:rPr>
              <a:t>اذكر التفاصيل الضرورية بحيث يمكن لأي شخص لم يشهد الحادث أن يدرك ما حدث.  </a:t>
            </a:r>
          </a:p>
          <a:p>
            <a:pPr algn="r" rtl="1">
              <a:spcBef>
                <a:spcPct val="50000"/>
              </a:spcBef>
            </a:pPr>
            <a:r>
              <a:rPr lang="ar" b="0" i="0" u="none" baseline="0" dirty="0">
                <a:latin typeface="Arial" charset="0"/>
                <a:ea typeface="Arial" charset="0"/>
                <a:cs typeface="Arial" charset="0"/>
              </a:rPr>
              <a:t>وركّز على ما حدث، </a:t>
            </a:r>
            <a:r>
              <a:rPr lang="ar" b="0" i="0" u="sng" baseline="0" dirty="0">
                <a:latin typeface="Arial" charset="0"/>
                <a:ea typeface="Arial" charset="0"/>
                <a:cs typeface="Arial" charset="0"/>
              </a:rPr>
              <a:t>دون</a:t>
            </a:r>
            <a:r>
              <a:rPr lang="ar" b="0" i="0" u="none" baseline="0" dirty="0">
                <a:latin typeface="Arial" charset="0"/>
                <a:ea typeface="Arial" charset="0"/>
                <a:cs typeface="Arial" charset="0"/>
              </a:rPr>
              <a:t> التطرق لأسباب وقوعه.  </a:t>
            </a:r>
          </a:p>
          <a:p>
            <a:pPr algn="r" rtl="1">
              <a:spcBef>
                <a:spcPct val="50000"/>
              </a:spcBef>
            </a:pPr>
            <a:r>
              <a:rPr lang="ar" b="0" i="0" u="none" baseline="0" dirty="0">
                <a:latin typeface="Arial" charset="0"/>
                <a:ea typeface="Arial" charset="0"/>
                <a:cs typeface="Arial" charset="0"/>
              </a:rPr>
              <a:t>لا تتحدث عن نتائج التحقيق هنا؛ فالغرض من هذا التنبيه هو وصف الحادث كما جاء في التحقيق. </a:t>
            </a:r>
          </a:p>
          <a:p>
            <a:pPr algn="r" rtl="1">
              <a:spcBef>
                <a:spcPct val="50000"/>
              </a:spcBef>
            </a:pPr>
            <a:r>
              <a:rPr lang="ar" b="0" i="0" u="none" baseline="0" dirty="0">
                <a:latin typeface="Arial" charset="0"/>
                <a:ea typeface="Arial" charset="0"/>
                <a:cs typeface="Arial" charset="0"/>
              </a:rPr>
              <a:t>بالإضافة إلى ذلك، لا ينبغي وصف تسلسل الأحداث هنا.   </a:t>
            </a:r>
            <a:endParaRPr lang="ar" dirty="0">
              <a:latin typeface="Arial" charset="0"/>
              <a:cs typeface="Arial" charset="0"/>
            </a:endParaRPr>
          </a:p>
          <a:p>
            <a:endParaRPr lang="ar" dirty="0"/>
          </a:p>
          <a:p>
            <a:endParaRPr lang="ar"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1906F0F-6AA3-414C-870B-3468ED710CFE}"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83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 sz="1600" b="1" baseline="0" dirty="0"/>
          </a:p>
          <a:p>
            <a:pPr lvl="0" algn="r" rtl="1" eaLnBrk="0" fontAlgn="base" hangingPunct="0">
              <a:spcBef>
                <a:spcPct val="0"/>
              </a:spcBef>
              <a:spcAft>
                <a:spcPct val="0"/>
              </a:spcAft>
              <a:tabLst>
                <a:tab pos="107950" algn="l"/>
              </a:tabLst>
            </a:pPr>
            <a:r>
              <a:rPr lang="ar" sz="2000" b="1" i="0" u="none" kern="1200" baseline="0" dirty="0">
                <a:solidFill>
                  <a:srgbClr val="58595B"/>
                </a:solidFill>
                <a:latin typeface="+mn-lt"/>
                <a:ea typeface="Times New Roman" panose="02020603050405020304" pitchFamily="18" charset="0"/>
                <a:cs typeface="+mn-cs"/>
              </a:rPr>
              <a:t>لماذا حدث؟</a:t>
            </a:r>
            <a:endParaRPr lang="ar" altLang="zh-CN" sz="2000" b="1" kern="1200" dirty="0">
              <a:solidFill>
                <a:srgbClr val="58595B"/>
              </a:solidFill>
              <a:latin typeface="+mn-lt"/>
              <a:ea typeface="Times New Roman" panose="02020603050405020304" pitchFamily="18" charset="0"/>
              <a:cs typeface="+mn-cs"/>
            </a:endParaRPr>
          </a:p>
          <a:p>
            <a:pPr lvl="0" algn="r" rtl="1" eaLnBrk="0" fontAlgn="base" hangingPunct="0">
              <a:spcBef>
                <a:spcPct val="0"/>
              </a:spcBef>
              <a:spcAft>
                <a:spcPct val="0"/>
              </a:spcAft>
              <a:tabLst>
                <a:tab pos="107950" algn="l"/>
              </a:tabLst>
            </a:pPr>
            <a:r>
              <a:rPr lang="ar" sz="1100" b="0" i="0" u="none" kern="1200" baseline="0" dirty="0">
                <a:solidFill>
                  <a:srgbClr val="58595B"/>
                </a:solidFill>
                <a:latin typeface="+mn-lt"/>
                <a:ea typeface="Times New Roman" panose="02020603050405020304" pitchFamily="18" charset="0"/>
                <a:cs typeface="+mn-cs"/>
              </a:rPr>
              <a:t>يُرجى توضيح ما يلي:</a:t>
            </a:r>
            <a:endParaRPr lang="ar" altLang="zh-CN" sz="1100" kern="1200" dirty="0">
              <a:solidFill>
                <a:srgbClr val="58595B"/>
              </a:solidFill>
              <a:latin typeface="+mn-lt"/>
              <a:ea typeface="Times New Roman" panose="02020603050405020304" pitchFamily="18" charset="0"/>
              <a:cs typeface="+mn-cs"/>
            </a:endParaRPr>
          </a:p>
          <a:p>
            <a:pPr lvl="0" algn="r" rtl="1" eaLnBrk="0" fontAlgn="base" hangingPunct="0">
              <a:spcBef>
                <a:spcPct val="0"/>
              </a:spcBef>
              <a:spcAft>
                <a:spcPct val="0"/>
              </a:spcAft>
              <a:buFontTx/>
              <a:buChar char="•"/>
              <a:tabLst>
                <a:tab pos="107950" algn="l"/>
              </a:tabLst>
            </a:pPr>
            <a:r>
              <a:rPr lang="ar" sz="1100" b="0" i="0" u="none" kern="1200" baseline="0" dirty="0">
                <a:solidFill>
                  <a:srgbClr val="58595B"/>
                </a:solidFill>
                <a:latin typeface="+mn-lt"/>
                <a:ea typeface="Times New Roman" panose="02020603050405020304" pitchFamily="18" charset="0"/>
                <a:cs typeface="+mn-cs"/>
              </a:rPr>
              <a:t>الأسباب المباشرة للحادث؛</a:t>
            </a:r>
            <a:endParaRPr lang="ar" altLang="zh-CN" sz="1100" kern="1200" dirty="0">
              <a:solidFill>
                <a:srgbClr val="58595B"/>
              </a:solidFill>
              <a:latin typeface="+mn-lt"/>
              <a:ea typeface="Times New Roman" panose="02020603050405020304" pitchFamily="18" charset="0"/>
              <a:cs typeface="+mn-cs"/>
            </a:endParaRPr>
          </a:p>
          <a:p>
            <a:pPr lvl="0" algn="r" rtl="1" eaLnBrk="0" fontAlgn="base" hangingPunct="0">
              <a:spcBef>
                <a:spcPct val="0"/>
              </a:spcBef>
              <a:spcAft>
                <a:spcPct val="0"/>
              </a:spcAft>
              <a:buFontTx/>
              <a:buChar char="•"/>
              <a:tabLst>
                <a:tab pos="107950" algn="l"/>
              </a:tabLst>
            </a:pPr>
            <a:r>
              <a:rPr lang="ar" sz="1100" b="0" i="0" u="none" kern="1200" baseline="0" dirty="0">
                <a:solidFill>
                  <a:srgbClr val="58595B"/>
                </a:solidFill>
                <a:latin typeface="+mn-lt"/>
                <a:ea typeface="Times New Roman" panose="02020603050405020304" pitchFamily="18" charset="0"/>
                <a:cs typeface="+mn-cs"/>
              </a:rPr>
              <a:t>الأسباب غير المباشرة للحادث</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 sz="1600" b="1"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600" b="1" i="0" u="none" baseline="0" dirty="0"/>
              <a:t>الدروس المستفادة: </a:t>
            </a:r>
            <a:r>
              <a:rPr lang="ar" sz="1600" b="0" i="0" u="none" baseline="0" dirty="0"/>
              <a:t>أربع إلى خمس نقاط تسلِّط الضوء على النتائج الرئيسية للتحقيق.  تذكر أن الجمهور المستهدف ه</a:t>
            </a:r>
            <a:r>
              <a:rPr lang="ar-OM" sz="1600" b="0" i="0" u="none" baseline="0" dirty="0"/>
              <a:t>م</a:t>
            </a:r>
            <a:r>
              <a:rPr lang="ar" sz="1600" b="0" i="0" u="none" baseline="0" dirty="0"/>
              <a:t> موظف</a:t>
            </a:r>
            <a:r>
              <a:rPr lang="ar-OM" sz="1600" b="0" i="0" u="none" baseline="0" dirty="0"/>
              <a:t>و</a:t>
            </a:r>
            <a:r>
              <a:rPr lang="ar" sz="1600" b="0" i="0" u="none" baseline="0" dirty="0"/>
              <a:t> الخطوط الأمامية، لذا يجب كتابة هذه النقاط باستخدام عبارات بسيطة بطريقة يمكن أن يفهمها الجميع.</a:t>
            </a:r>
          </a:p>
          <a:p>
            <a:endParaRPr lang="ar" sz="1600" dirty="0"/>
          </a:p>
          <a:p>
            <a:pPr algn="r" rtl="1"/>
            <a:r>
              <a:rPr lang="ar" sz="1600" b="1" i="0" u="none" baseline="0" dirty="0"/>
              <a:t>مديرو العقود: </a:t>
            </a:r>
            <a:r>
              <a:rPr lang="ar" sz="1600" b="0" i="0" u="none" baseline="0" dirty="0"/>
              <a:t>يجب مراجعة أساليب تقييم المخاطر لهذا النوع من المهام، مع تسليط الضوء على جميع النقاط المهمة وتوفير الضمانات </a:t>
            </a:r>
            <a:r>
              <a:rPr lang="ar-OM" sz="1600" b="0" i="0" u="none" baseline="0" dirty="0"/>
              <a:t>لمسؤولي</a:t>
            </a:r>
            <a:r>
              <a:rPr lang="ar" sz="1600" b="0" i="0" u="none" baseline="0" dirty="0"/>
              <a:t> العقود.</a:t>
            </a:r>
            <a:endParaRPr lang="ar" sz="1600" dirty="0"/>
          </a:p>
          <a:p>
            <a:pPr lvl="0" algn="r" rtl="1" eaLnBrk="0" fontAlgn="base" hangingPunct="0">
              <a:spcBef>
                <a:spcPct val="0"/>
              </a:spcBef>
              <a:spcAft>
                <a:spcPct val="0"/>
              </a:spcAft>
              <a:buFontTx/>
              <a:buNone/>
              <a:tabLst>
                <a:tab pos="107950" algn="l"/>
              </a:tabLst>
            </a:pPr>
            <a:endParaRPr lang="ar" altLang="en-US" sz="1600" b="1" kern="1200" dirty="0">
              <a:solidFill>
                <a:srgbClr val="58595B"/>
              </a:solidFill>
              <a:latin typeface="+mn-lt"/>
              <a:ea typeface="Times New Roman" panose="02020603050405020304" pitchFamily="18" charset="0"/>
              <a:cs typeface="+mn-cs"/>
            </a:endParaRPr>
          </a:p>
          <a:p>
            <a:pPr algn="r" rtl="1" eaLnBrk="0" fontAlgn="base" hangingPunct="0">
              <a:spcBef>
                <a:spcPct val="0"/>
              </a:spcBef>
              <a:spcAft>
                <a:spcPct val="0"/>
              </a:spcAft>
              <a:tabLst>
                <a:tab pos="107950" algn="l"/>
              </a:tabLst>
            </a:pPr>
            <a:r>
              <a:rPr lang="ar" sz="2000" b="1" i="0" u="none" baseline="0" dirty="0">
                <a:solidFill>
                  <a:srgbClr val="58595B"/>
                </a:solidFill>
                <a:latin typeface="Times New Roman" panose="02020603050405020304" pitchFamily="18" charset="0"/>
                <a:ea typeface="Times New Roman" panose="02020603050405020304" pitchFamily="18" charset="0"/>
                <a:cs typeface="Times New Roman" panose="02020603050405020304" pitchFamily="18" charset="0"/>
              </a:rPr>
              <a:t>الإجراءات</a:t>
            </a:r>
            <a:endParaRPr lang="ar" altLang="en-US" sz="2000" b="1" dirty="0">
              <a:solidFill>
                <a:srgbClr val="58595B"/>
              </a:solidFill>
              <a:ea typeface="Times New Roman" panose="02020603050405020304" pitchFamily="18" charset="0"/>
            </a:endParaRPr>
          </a:p>
          <a:p>
            <a:pPr algn="r" rtl="1" eaLnBrk="0" fontAlgn="base" hangingPunct="0">
              <a:spcBef>
                <a:spcPct val="0"/>
              </a:spcBef>
              <a:spcAft>
                <a:spcPct val="0"/>
              </a:spcAft>
              <a:tabLst>
                <a:tab pos="107950" algn="l"/>
              </a:tabLst>
            </a:pPr>
            <a:r>
              <a:rPr lang="ar" sz="1600" b="0" i="0" u="none" baseline="0" dirty="0">
                <a:solidFill>
                  <a:srgbClr val="58595B"/>
                </a:solidFill>
                <a:latin typeface="Times New Roman" panose="02020603050405020304" pitchFamily="18" charset="0"/>
                <a:ea typeface="Times New Roman" panose="02020603050405020304" pitchFamily="18" charset="0"/>
                <a:cs typeface="Times New Roman" panose="02020603050405020304" pitchFamily="18" charset="0"/>
              </a:rPr>
              <a:t>يتناول هذا البند الإجراءات الضرورية التي يجب اتخاذها في مثل هذه الحالة، والتي يجب أن يوافق عليها قادة الأعمال قبل إصدار التنبيه. يجب أن تركز على ماهية هذه الإجراءات والمسؤول عن تنفيذها وتوقيت تنفيذها.</a:t>
            </a:r>
          </a:p>
          <a:p>
            <a:endParaRPr lang="ar" sz="1600" b="1" dirty="0"/>
          </a:p>
          <a:p>
            <a:pPr algn="r" rtl="1"/>
            <a:r>
              <a:rPr lang="ar" sz="1600" b="1" i="0" u="none" baseline="0" dirty="0"/>
              <a:t>تدقيق الإجراءات اللاحقة</a:t>
            </a:r>
            <a:r>
              <a:rPr lang="ar" sz="1600" b="0" i="0" u="none" baseline="0" dirty="0"/>
              <a:t>، وهذا يتعلق بالتأكيد على اتخاذ الإجراء الضروري وتحديد الدروس المستفادة. </a:t>
            </a:r>
          </a:p>
          <a:p>
            <a:pPr algn="r" rtl="1"/>
            <a:r>
              <a:rPr lang="ar-SA" sz="1600" b="0" i="0" u="none" baseline="0" dirty="0"/>
              <a:t>(</a:t>
            </a:r>
            <a:r>
              <a:rPr lang="ar-OM" sz="1600" b="0" i="0" u="none" baseline="0" dirty="0"/>
              <a:t>الإبلاغ عن </a:t>
            </a:r>
            <a:r>
              <a:rPr lang="ar-SA" sz="1600" b="0" i="0" u="none" baseline="0" dirty="0"/>
              <a:t>إجراءات المخاطر العالية وفق مصفوفة تقييم المخاطر لدى شركة تنمية نفط ع</a:t>
            </a:r>
            <a:r>
              <a:rPr lang="ar-OM" sz="1600" b="0" i="0" u="none" baseline="0" dirty="0"/>
              <a:t>ُ</a:t>
            </a:r>
            <a:r>
              <a:rPr lang="ar-SA" sz="1600" b="0" i="0" u="none" baseline="0" dirty="0"/>
              <a:t>مان</a:t>
            </a:r>
            <a:r>
              <a:rPr lang="ar-OM" sz="1600" b="0" i="0" u="none" baseline="0" dirty="0"/>
              <a:t> وعن الحادث كلاَّ من (</a:t>
            </a:r>
            <a:r>
              <a:rPr lang="ar-SA" sz="1600" b="0" i="0" u="none" baseline="0" dirty="0"/>
              <a:t>لجنة مراجعة الحوادث التابعة </a:t>
            </a:r>
            <a:r>
              <a:rPr lang="ar-OM" sz="1600" b="0" i="0" u="none" baseline="0" dirty="0"/>
              <a:t>للجنة الإدارة التنفيذية،</a:t>
            </a:r>
            <a:r>
              <a:rPr lang="ar-SA" sz="1600" b="0" i="0" u="none" baseline="0" dirty="0"/>
              <a:t> ولجنة </a:t>
            </a:r>
            <a:r>
              <a:rPr lang="ar-OM" sz="1600" b="0" i="0" u="none" baseline="0" dirty="0"/>
              <a:t>الإدارة التنفيذية)</a:t>
            </a:r>
            <a:r>
              <a:rPr lang="ar-SA" sz="1600" b="0" i="0" u="none" baseline="0" dirty="0"/>
              <a:t> </a:t>
            </a:r>
            <a:r>
              <a:rPr lang="ar-OM" sz="1600" b="0" i="0" u="none" baseline="0" dirty="0"/>
              <a:t>وذلك كل أسبوعين.</a:t>
            </a:r>
            <a:endParaRPr lang="ar" altLang="en-US" sz="1600" b="1" kern="1200" dirty="0">
              <a:solidFill>
                <a:srgbClr val="58595B"/>
              </a:solidFill>
              <a:latin typeface="+mn-lt"/>
              <a:ea typeface="Times New Roman" panose="02020603050405020304" pitchFamily="18" charset="0"/>
              <a:cs typeface="+mn-cs"/>
            </a:endParaRPr>
          </a:p>
          <a:p>
            <a:endParaRPr lang="ar"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1906F0F-6AA3-414C-870B-3468ED710CFE}"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22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01/05/2024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64982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01/05/2024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127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01/05/2024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5798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01/05/2024</a:t>
            </a:fld>
            <a:endParaRPr lang="en-US"/>
          </a:p>
        </p:txBody>
      </p:sp>
      <p:sp>
        <p:nvSpPr>
          <p:cNvPr id="5" name="Footer Placeholder 4"/>
          <p:cNvSpPr>
            <a:spLocks noGrp="1"/>
          </p:cNvSpPr>
          <p:nvPr>
            <p:ph type="ftr" sz="quarter" idx="11"/>
          </p:nvPr>
        </p:nvSpPr>
        <p:spPr/>
        <p:txBody>
          <a:bodyPr/>
          <a:lstStyle>
            <a:lvl1pPr>
              <a:defRPr/>
            </a:lvl1pPr>
          </a:lstStyle>
          <a:p>
            <a:r>
              <a:rPr lang="en-US" dirty="0"/>
              <a:t>LFI action V1</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7133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01/05/2024</a:t>
            </a:fld>
            <a:endParaRPr lang="en-US"/>
          </a:p>
        </p:txBody>
      </p:sp>
      <p:sp>
        <p:nvSpPr>
          <p:cNvPr id="5" name="Footer Placeholder 4"/>
          <p:cNvSpPr>
            <a:spLocks noGrp="1"/>
          </p:cNvSpPr>
          <p:nvPr>
            <p:ph type="ftr" sz="quarter" idx="11"/>
          </p:nvPr>
        </p:nvSpPr>
        <p:spPr/>
        <p:txBody>
          <a:bodyPr/>
          <a:lstStyle/>
          <a:p>
            <a:r>
              <a:rPr lang="en-US" dirty="0"/>
              <a:t>LFI Action V1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4800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01/05/2024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49360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01/05/2024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50446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01/05/2024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7163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01/05/2024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55483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01/05/2024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8044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01/05/2024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357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01/05/2024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247874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26BD35-747A-BC5F-1CC3-2CA58B7A9A2D}"/>
              </a:ext>
            </a:extLst>
          </p:cNvPr>
          <p:cNvPicPr>
            <a:picLocks noChangeAspect="1"/>
          </p:cNvPicPr>
          <p:nvPr/>
        </p:nvPicPr>
        <p:blipFill rotWithShape="1">
          <a:blip r:embed="rId3"/>
          <a:srcRect t="13190"/>
          <a:stretch/>
        </p:blipFill>
        <p:spPr>
          <a:xfrm>
            <a:off x="9131915" y="4159661"/>
            <a:ext cx="2859271" cy="1896021"/>
          </a:xfrm>
          <a:prstGeom prst="rect">
            <a:avLst/>
          </a:prstGeom>
        </p:spPr>
      </p:pic>
      <p:sp>
        <p:nvSpPr>
          <p:cNvPr id="4" name="Rectangle 3">
            <a:extLst>
              <a:ext uri="{FF2B5EF4-FFF2-40B4-BE49-F238E27FC236}">
                <a16:creationId xmlns:a16="http://schemas.microsoft.com/office/drawing/2014/main" id="{BACC920B-748D-FD7D-D8FC-CE28CA9161AA}"/>
              </a:ext>
            </a:extLst>
          </p:cNvPr>
          <p:cNvSpPr>
            <a:spLocks noChangeArrowheads="1"/>
          </p:cNvSpPr>
          <p:nvPr/>
        </p:nvSpPr>
        <p:spPr bwMode="auto">
          <a:xfrm>
            <a:off x="478595" y="2262922"/>
            <a:ext cx="8356653"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107950" algn="l"/>
              </a:tabLst>
              <a:defRPr/>
            </a:pPr>
            <a:r>
              <a:rPr kumimoji="0" lang="ar" sz="1800" b="0" i="0" u="none" strike="noStrike" kern="1200" cap="none" spc="0" normalizeH="0" baseline="0" dirty="0">
                <a:ln>
                  <a:noFill/>
                </a:ln>
                <a:solidFill>
                  <a:prstClr val="black"/>
                </a:solidFill>
                <a:effectLst/>
                <a:uLnTx/>
                <a:uFillTx/>
                <a:latin typeface="+mn-lt"/>
                <a:ea typeface="+mn-ea"/>
                <a:cs typeface="+mn-cs"/>
              </a:rPr>
              <a:t>				</a:t>
            </a:r>
            <a:r>
              <a:rPr kumimoji="0" lang="ar" sz="1800" b="1" i="0" u="none" strike="noStrike" kern="1200" cap="none" spc="0" normalizeH="0" baseline="0" dirty="0">
                <a:ln>
                  <a:noFill/>
                </a:ln>
                <a:solidFill>
                  <a:srgbClr val="FF0000"/>
                </a:solidFill>
                <a:effectLst/>
                <a:uLnTx/>
                <a:uFillTx/>
                <a:latin typeface="+mn-lt"/>
                <a:ea typeface="+mn-ea"/>
                <a:cs typeface="+mn-cs"/>
              </a:rPr>
              <a:t>تفريغ خزان </a:t>
            </a:r>
            <a:r>
              <a:rPr kumimoji="0" lang="ar-OM" sz="1800" b="1" i="0" u="none" strike="noStrike" kern="1200" cap="none" spc="0" normalizeH="0" baseline="0" dirty="0">
                <a:ln>
                  <a:noFill/>
                </a:ln>
                <a:solidFill>
                  <a:srgbClr val="FF0000"/>
                </a:solidFill>
                <a:effectLst/>
                <a:uLnTx/>
                <a:uFillTx/>
                <a:latin typeface="+mn-lt"/>
                <a:ea typeface="+mn-ea"/>
                <a:cs typeface="+mn-cs"/>
              </a:rPr>
              <a:t>وقود الديزل</a:t>
            </a:r>
            <a:r>
              <a:rPr kumimoji="0" lang="ar" sz="1800" b="1" i="0" u="none" strike="noStrike" kern="1200" cap="none" spc="0" normalizeH="0" baseline="0" dirty="0">
                <a:ln>
                  <a:noFill/>
                </a:ln>
                <a:solidFill>
                  <a:srgbClr val="FF0000"/>
                </a:solidFill>
                <a:effectLst/>
                <a:uLnTx/>
                <a:uFillTx/>
                <a:latin typeface="+mn-lt"/>
                <a:ea typeface="+mn-ea"/>
                <a:cs typeface="+mn-cs"/>
              </a:rPr>
              <a:t> </a:t>
            </a:r>
          </a:p>
          <a:p>
            <a:pPr marL="0" marR="0" lvl="0" indent="0" algn="r" defTabSz="914400" rtl="1" eaLnBrk="0" fontAlgn="base" latinLnBrk="0" hangingPunct="0">
              <a:lnSpc>
                <a:spcPct val="100000"/>
              </a:lnSpc>
              <a:spcBef>
                <a:spcPct val="0"/>
              </a:spcBef>
              <a:spcAft>
                <a:spcPct val="0"/>
              </a:spcAft>
              <a:buClrTx/>
              <a:buSzTx/>
              <a:buFontTx/>
              <a:buNone/>
              <a:tabLst>
                <a:tab pos="107950" algn="l"/>
              </a:tabLst>
              <a:defRPr/>
            </a:pPr>
            <a:r>
              <a:rPr kumimoji="0" lang="ar" sz="1800" b="1" i="0" u="none" strike="noStrike" kern="1200" cap="none" spc="0" normalizeH="0" baseline="0" dirty="0">
                <a:ln>
                  <a:noFill/>
                </a:ln>
                <a:solidFill>
                  <a:prstClr val="black"/>
                </a:solidFill>
                <a:effectLst/>
                <a:uLnTx/>
                <a:uFillTx/>
                <a:latin typeface="+mn-lt"/>
                <a:ea typeface="+mn-ea"/>
                <a:cs typeface="+mn-cs"/>
              </a:rPr>
              <a:t>ماذا حدث؟</a:t>
            </a:r>
            <a:endParaRPr kumimoji="0" lang="ar" sz="16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1" eaLnBrk="0" fontAlgn="base" latinLnBrk="0" hangingPunct="0">
              <a:lnSpc>
                <a:spcPct val="100000"/>
              </a:lnSpc>
              <a:spcBef>
                <a:spcPct val="0"/>
              </a:spcBef>
              <a:spcAft>
                <a:spcPct val="0"/>
              </a:spcAft>
              <a:buClrTx/>
              <a:buSzTx/>
              <a:buFontTx/>
              <a:buNone/>
              <a:tabLst>
                <a:tab pos="107950" algn="l"/>
              </a:tabLst>
              <a:defRPr/>
            </a:pPr>
            <a:r>
              <a:rPr kumimoji="0" lang="ar"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في يوم 31 مارس 2024 في حوالي الساعة</a:t>
            </a:r>
            <a:r>
              <a:rPr kumimoji="0" lang="ar-OM"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 السادسة وخمسون دقيقة مساءً</a:t>
            </a:r>
            <a:r>
              <a:rPr kumimoji="0" lang="ar"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 </a:t>
            </a:r>
            <a:r>
              <a:rPr kumimoji="0" lang="ar-OM"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18:50</a:t>
            </a:r>
            <a:r>
              <a:rPr kumimoji="0" lang="ar"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 وقع حادث أثناء تحريك </a:t>
            </a:r>
            <a:r>
              <a:rPr kumimoji="0" lang="ar-OM"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جهاز حفر</a:t>
            </a:r>
            <a:r>
              <a:rPr kumimoji="0" lang="ar"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 إلى موقعه</a:t>
            </a:r>
            <a:r>
              <a:rPr kumimoji="0" lang="ar-OM"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 </a:t>
            </a:r>
            <a:r>
              <a:rPr kumimoji="0" lang="ar"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التالي؛ </a:t>
            </a:r>
            <a:r>
              <a:rPr lang="ar-OM" sz="1400" dirty="0">
                <a:solidFill>
                  <a:prstClr val="black"/>
                </a:solidFill>
                <a:latin typeface="+mn-lt"/>
                <a:cs typeface="Times New Roman" panose="02020603050405020304" pitchFamily="18" charset="0"/>
              </a:rPr>
              <a:t>فمن أجل تفريغ خزان الديزل في الموقع الجديد، </a:t>
            </a:r>
            <a:r>
              <a:rPr kumimoji="0" lang="ar"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قام عامل </a:t>
            </a:r>
            <a:r>
              <a:rPr kumimoji="0" lang="ar-OM"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نقل الجهاز</a:t>
            </a:r>
            <a:r>
              <a:rPr lang="ar-OM" sz="1400" dirty="0">
                <a:solidFill>
                  <a:prstClr val="black"/>
                </a:solidFill>
                <a:latin typeface="+mn-lt"/>
                <a:cs typeface="Times New Roman" panose="02020603050405020304" pitchFamily="18" charset="0"/>
              </a:rPr>
              <a:t> المساعد</a:t>
            </a:r>
            <a:r>
              <a:rPr kumimoji="0" lang="ar-OM"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 ب</a:t>
            </a:r>
            <a:r>
              <a:rPr kumimoji="0" lang="ar"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ربط </a:t>
            </a:r>
            <a:r>
              <a:rPr kumimoji="0" lang="ar-OM"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حبال التعليق السلكية</a:t>
            </a:r>
            <a:r>
              <a:rPr kumimoji="0" lang="ar"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 بالمقطورة لتعليقه</a:t>
            </a:r>
            <a:r>
              <a:rPr kumimoji="0" lang="ar-OM"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ا</a:t>
            </a:r>
            <a:r>
              <a:rPr kumimoji="0" lang="ar"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 من الرافعة وفصله</a:t>
            </a:r>
            <a:r>
              <a:rPr kumimoji="0" lang="ar-OM"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ا</a:t>
            </a:r>
            <a:r>
              <a:rPr kumimoji="0" lang="ar"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 عن القاطرة الرئيسية.  وبمجرد انتهاء العامل من فك قفل العجلة الخامسة، أعطى إشارة لسائق القاطرة الرئيسية للتحرك للأمام. لكن عندما تحركت القاطرة الرئيسية، تزحزحت الحمولة أعلى العجلة الخامسة واصطدمت برأس العامل </a:t>
            </a:r>
            <a:r>
              <a:rPr kumimoji="0" lang="ar-OM"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مما أودى بحياته</a:t>
            </a:r>
            <a:r>
              <a:rPr kumimoji="0" lang="ar" sz="1400" b="0" i="0" u="none" strike="noStrike" kern="1200" cap="none" spc="0" normalizeH="0" baseline="0" dirty="0">
                <a:ln>
                  <a:noFill/>
                </a:ln>
                <a:solidFill>
                  <a:prstClr val="black"/>
                </a:solidFill>
                <a:effectLst/>
                <a:uLnTx/>
                <a:uFillTx/>
                <a:latin typeface="+mn-lt"/>
                <a:ea typeface="+mn-ea"/>
                <a:cs typeface="Times New Roman" panose="02020603050405020304" pitchFamily="18" charset="0"/>
              </a:rPr>
              <a:t>.</a:t>
            </a:r>
          </a:p>
          <a:p>
            <a:pPr marL="0" marR="0" lvl="0" indent="0" algn="just" defTabSz="914400" rtl="1" eaLnBrk="0" fontAlgn="base" latinLnBrk="0" hangingPunct="0">
              <a:lnSpc>
                <a:spcPct val="100000"/>
              </a:lnSpc>
              <a:spcBef>
                <a:spcPct val="0"/>
              </a:spcBef>
              <a:spcAft>
                <a:spcPct val="0"/>
              </a:spcAft>
              <a:buClrTx/>
              <a:buSzTx/>
              <a:buFontTx/>
              <a:buNone/>
              <a:tabLst>
                <a:tab pos="107950" algn="l"/>
              </a:tabLst>
              <a:defRPr/>
            </a:pPr>
            <a:endParaRPr kumimoji="0" lang="ar" altLang="zh-CN" sz="1800" b="1"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0" marR="0" lvl="0" indent="0" algn="just" defTabSz="914400" rtl="1" eaLnBrk="0" fontAlgn="base" latinLnBrk="0" hangingPunct="0">
              <a:lnSpc>
                <a:spcPct val="100000"/>
              </a:lnSpc>
              <a:spcBef>
                <a:spcPct val="0"/>
              </a:spcBef>
              <a:spcAft>
                <a:spcPct val="0"/>
              </a:spcAft>
              <a:buClrTx/>
              <a:buSzTx/>
              <a:buFontTx/>
              <a:buNone/>
              <a:tabLst>
                <a:tab pos="107950" algn="l"/>
              </a:tabLst>
              <a:defRPr/>
            </a:pPr>
            <a:endParaRPr kumimoji="0" lang="ar" altLang="zh-CN" sz="1800" b="1"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0" marR="0" lvl="0" indent="0" algn="r" defTabSz="914400" rtl="1" eaLnBrk="0" fontAlgn="base" latinLnBrk="0" hangingPunct="0">
              <a:lnSpc>
                <a:spcPct val="100000"/>
              </a:lnSpc>
              <a:spcBef>
                <a:spcPct val="0"/>
              </a:spcBef>
              <a:spcAft>
                <a:spcPct val="0"/>
              </a:spcAft>
              <a:buClrTx/>
              <a:buSzTx/>
              <a:buFontTx/>
              <a:buNone/>
              <a:tabLst>
                <a:tab pos="107950" algn="l"/>
              </a:tabLst>
              <a:defRPr/>
            </a:pPr>
            <a:r>
              <a:rPr kumimoji="0" lang="ar" sz="1800" b="1" i="0" u="none" strike="noStrike" kern="1200" cap="none" spc="0" normalizeH="0" baseline="0" dirty="0">
                <a:ln>
                  <a:noFill/>
                </a:ln>
                <a:solidFill>
                  <a:prstClr val="black"/>
                </a:solidFill>
                <a:effectLst/>
                <a:uLnTx/>
                <a:uFillTx/>
                <a:latin typeface="+mn-lt"/>
                <a:ea typeface="Times New Roman" panose="02020603050405020304" pitchFamily="18" charset="0"/>
                <a:cs typeface="+mn-cs"/>
              </a:rPr>
              <a:t>سبب الحادث/النتيجة:</a:t>
            </a:r>
          </a:p>
          <a:p>
            <a:pPr marL="0" marR="0" lvl="0" indent="0" algn="r" defTabSz="914400" rtl="1" eaLnBrk="0" fontAlgn="base" latinLnBrk="0" hangingPunct="0">
              <a:lnSpc>
                <a:spcPct val="100000"/>
              </a:lnSpc>
              <a:spcBef>
                <a:spcPct val="0"/>
              </a:spcBef>
              <a:spcAft>
                <a:spcPct val="0"/>
              </a:spcAft>
              <a:buClrTx/>
              <a:buSzTx/>
              <a:buFontTx/>
              <a:buNone/>
              <a:tabLst>
                <a:tab pos="107950" algn="l"/>
              </a:tabLst>
              <a:defRPr/>
            </a:pPr>
            <a:endParaRPr kumimoji="0" lang="ar" altLang="zh-CN" sz="1000" b="1"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ar"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وضعية جسم</a:t>
            </a:r>
            <a:r>
              <a:rPr kumimoji="0" lang="ar-OM"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 العامل</a:t>
            </a:r>
            <a:r>
              <a:rPr kumimoji="0" lang="ar"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 أسفل الحمولة أثناء سحب ذراع إطلاق العجلة الخامسة جعلته ضمن </a:t>
            </a:r>
            <a:r>
              <a:rPr kumimoji="0" lang="ar-OM"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"مجال</a:t>
            </a:r>
            <a:r>
              <a:rPr kumimoji="0" lang="ar"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 الخطر</a:t>
            </a:r>
            <a:r>
              <a:rPr kumimoji="0" lang="ar-OM"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a:t>
            </a:r>
            <a:r>
              <a:rPr kumimoji="0" lang="ar"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a:t>
            </a: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ar"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استخدام رافعة لتعليق خزان </a:t>
            </a:r>
            <a:r>
              <a:rPr kumimoji="0" lang="ar-OM"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الديزل</a:t>
            </a:r>
            <a:r>
              <a:rPr kumimoji="0" lang="ar"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 بدلاً من الأساليب المعمول بها التي تعتمد على دعامات الرافعات الهيدروليكية، </a:t>
            </a:r>
            <a:r>
              <a:rPr kumimoji="0" lang="ar-OM"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مما أخلّ بقواعد </a:t>
            </a:r>
            <a:r>
              <a:rPr kumimoji="0" lang="ar"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سلامة الحمولة.</a:t>
            </a: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ar"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غياب الموظفين الأساسيين المسؤولين عن تشغيل دعامات الرافعات الهيدروليكية</a:t>
            </a:r>
            <a:r>
              <a:rPr kumimoji="0" lang="ar-OM"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 في ذلك الوقت.</a:t>
            </a:r>
            <a:endParaRPr kumimoji="0" lang="ar" sz="1400" b="0" i="0" u="none" strike="noStrike" kern="1200" cap="none" spc="0" normalizeH="0" baseline="0" dirty="0">
              <a:ln>
                <a:noFill/>
              </a:ln>
              <a:solidFill>
                <a:prstClr val="black"/>
              </a:solidFill>
              <a:effectLst/>
              <a:uLnTx/>
              <a:uFillTx/>
              <a:latin typeface="+mn-lt"/>
              <a:ea typeface="DengXian" panose="02010600030101010101" pitchFamily="2" charset="-122"/>
              <a:cs typeface="+mn-cs"/>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ar" sz="1400" b="0" i="0" u="none" strike="noStrike" kern="1200" cap="none" spc="0" normalizeH="0" baseline="0" dirty="0">
                <a:ln>
                  <a:noFill/>
                </a:ln>
                <a:solidFill>
                  <a:prstClr val="black"/>
                </a:solidFill>
                <a:effectLst/>
                <a:uLnTx/>
                <a:uFillTx/>
                <a:latin typeface="+mn-lt"/>
                <a:ea typeface="DengXian" panose="02010600030101010101" pitchFamily="2" charset="-122"/>
                <a:cs typeface="+mn-cs"/>
              </a:rPr>
              <a:t>عدم وجود مشرف في موقع الحادث نتيجةً لتغيير طرأ على خطط العمل.</a:t>
            </a:r>
          </a:p>
        </p:txBody>
      </p:sp>
      <p:graphicFrame>
        <p:nvGraphicFramePr>
          <p:cNvPr id="5" name="Table 4">
            <a:extLst>
              <a:ext uri="{FF2B5EF4-FFF2-40B4-BE49-F238E27FC236}">
                <a16:creationId xmlns:a16="http://schemas.microsoft.com/office/drawing/2014/main" id="{E6F4B42B-B385-9C20-572A-E55FBC29E6CE}"/>
              </a:ext>
            </a:extLst>
          </p:cNvPr>
          <p:cNvGraphicFramePr>
            <a:graphicFrameLocks noGrp="1"/>
          </p:cNvGraphicFramePr>
          <p:nvPr>
            <p:extLst>
              <p:ext uri="{D42A27DB-BD31-4B8C-83A1-F6EECF244321}">
                <p14:modId xmlns:p14="http://schemas.microsoft.com/office/powerpoint/2010/main" val="3714851858"/>
              </p:ext>
            </p:extLst>
          </p:nvPr>
        </p:nvGraphicFramePr>
        <p:xfrm>
          <a:off x="520556" y="883980"/>
          <a:ext cx="11470631" cy="1203960"/>
        </p:xfrm>
        <a:graphic>
          <a:graphicData uri="http://schemas.openxmlformats.org/drawingml/2006/table">
            <a:tbl>
              <a:tblPr firstRow="1" bandRow="1">
                <a:tableStyleId>{5C22544A-7EE6-4342-B048-85BDC9FD1C3A}</a:tableStyleId>
              </a:tblPr>
              <a:tblGrid>
                <a:gridCol w="3574366">
                  <a:extLst>
                    <a:ext uri="{9D8B030D-6E8A-4147-A177-3AD203B41FA5}">
                      <a16:colId xmlns:a16="http://schemas.microsoft.com/office/drawing/2014/main" val="4136576419"/>
                    </a:ext>
                  </a:extLst>
                </a:gridCol>
                <a:gridCol w="2057400">
                  <a:extLst>
                    <a:ext uri="{9D8B030D-6E8A-4147-A177-3AD203B41FA5}">
                      <a16:colId xmlns:a16="http://schemas.microsoft.com/office/drawing/2014/main" val="425046032"/>
                    </a:ext>
                  </a:extLst>
                </a:gridCol>
                <a:gridCol w="2196548">
                  <a:extLst>
                    <a:ext uri="{9D8B030D-6E8A-4147-A177-3AD203B41FA5}">
                      <a16:colId xmlns:a16="http://schemas.microsoft.com/office/drawing/2014/main" val="4255786960"/>
                    </a:ext>
                  </a:extLst>
                </a:gridCol>
                <a:gridCol w="3642317">
                  <a:extLst>
                    <a:ext uri="{9D8B030D-6E8A-4147-A177-3AD203B41FA5}">
                      <a16:colId xmlns:a16="http://schemas.microsoft.com/office/drawing/2014/main" val="2009492886"/>
                    </a:ext>
                  </a:extLst>
                </a:gridCol>
              </a:tblGrid>
              <a:tr h="466800">
                <a:tc>
                  <a:txBody>
                    <a:bodyPr/>
                    <a:lstStyle/>
                    <a:p>
                      <a:pPr marL="0" algn="r" defTabSz="914400" rtl="1" eaLnBrk="1" latinLnBrk="0" hangingPunct="1"/>
                      <a:endParaRPr kumimoji="0" lang="ar-OM" sz="1400" b="1" i="0" u="none" strike="noStrike" kern="1200" cap="none" normalizeH="0" baseline="0" dirty="0">
                        <a:ln>
                          <a:noFill/>
                        </a:ln>
                        <a:solidFill>
                          <a:srgbClr val="58595B"/>
                        </a:solidFill>
                        <a:effectLst/>
                        <a:latin typeface="+mn-lt"/>
                        <a:ea typeface="+mn-ea"/>
                        <a:cs typeface="+mn-cs"/>
                      </a:endParaRPr>
                    </a:p>
                    <a:p>
                      <a:pPr marL="0" algn="r" defTabSz="914400" rtl="1" eaLnBrk="1" latinLnBrk="0" hangingPunct="1"/>
                      <a:r>
                        <a:rPr kumimoji="0" lang="ar" sz="1400" b="1" i="0" u="none" strike="noStrike" kern="1200" cap="none" normalizeH="0" baseline="0" dirty="0">
                          <a:ln>
                            <a:noFill/>
                          </a:ln>
                          <a:solidFill>
                            <a:srgbClr val="58595B"/>
                          </a:solidFill>
                          <a:effectLst/>
                          <a:latin typeface="+mn-lt"/>
                          <a:ea typeface="+mn-ea"/>
                          <a:cs typeface="+mn-cs"/>
                        </a:rPr>
                        <a:t>اصطدام</a:t>
                      </a:r>
                    </a:p>
                    <a:p>
                      <a:pPr algn="r" rtl="1"/>
                      <a:endParaRPr kumimoji="0" lang="ar"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OM" sz="1400" b="1" i="0" u="none" strike="noStrike" kern="1200" cap="none" normalizeH="0" baseline="0">
                          <a:ln>
                            <a:noFill/>
                          </a:ln>
                          <a:solidFill>
                            <a:srgbClr val="58595B"/>
                          </a:solidFill>
                          <a:effectLst/>
                          <a:latin typeface="+mn-lt"/>
                          <a:ea typeface="Times New Roman" panose="02020603050405020304" pitchFamily="18" charset="0"/>
                          <a:cs typeface="+mn-cs"/>
                        </a:rPr>
                        <a:t>النوع</a:t>
                      </a:r>
                      <a:r>
                        <a:rPr kumimoji="0" lang="ar" sz="1400" b="1" i="0" u="none" strike="noStrike" kern="1200" cap="none" normalizeH="0" baseline="0">
                          <a:ln>
                            <a:noFill/>
                          </a:ln>
                          <a:solidFill>
                            <a:srgbClr val="58595B"/>
                          </a:solidFill>
                          <a:effectLst/>
                          <a:latin typeface="+mn-lt"/>
                          <a:ea typeface="Times New Roman" panose="02020603050405020304" pitchFamily="18" charset="0"/>
                          <a:cs typeface="+mn-cs"/>
                        </a:rPr>
                        <a:t>:</a:t>
                      </a:r>
                      <a:endParaRPr kumimoji="0" lang="ar" sz="1400" b="1" i="0" u="none" strike="noStrike" kern="1200" cap="none" normalizeH="0" baseline="0" dirty="0">
                        <a:ln>
                          <a:noFill/>
                        </a:ln>
                        <a:solidFill>
                          <a:srgbClr val="58595B"/>
                        </a:solidFill>
                        <a:effectLst/>
                        <a:latin typeface="+mn-lt"/>
                        <a:ea typeface="Times New Roman" panose="02020603050405020304" pitchFamily="18" charset="0"/>
                        <a:cs typeface="+mn-cs"/>
                      </a:endParaRPr>
                    </a:p>
                    <a:p>
                      <a:pPr algn="r" rtl="1"/>
                      <a:endParaRPr kumimoji="0" lang="ar" sz="1400" b="1" i="0" u="none" strike="noStrike" kern="1200" cap="none" normalizeH="0" baseline="0" dirty="0">
                        <a:ln>
                          <a:noFill/>
                        </a:ln>
                        <a:solidFill>
                          <a:srgbClr val="58595B"/>
                        </a:solidFill>
                        <a:effectLst/>
                        <a:latin typeface="+mj-lt"/>
                        <a:ea typeface="+mn-ea"/>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kumimoji="0" lang="ar" sz="1400" b="1" i="0" u="none" strike="noStrike" kern="1200" cap="none" normalizeH="0" baseline="0" dirty="0">
                          <a:ln>
                            <a:noFill/>
                          </a:ln>
                          <a:solidFill>
                            <a:srgbClr val="58595B"/>
                          </a:solidFill>
                          <a:effectLst/>
                          <a:latin typeface="+mn-lt"/>
                          <a:ea typeface="+mn-ea"/>
                          <a:cs typeface="+mn-cs"/>
                        </a:rPr>
                        <a:t>حادث </a:t>
                      </a:r>
                      <a:r>
                        <a:rPr kumimoji="0" lang="ar-OM" sz="1400" b="1" i="0" u="none" strike="noStrike" kern="1200" cap="none" normalizeH="0" baseline="0" dirty="0">
                          <a:ln>
                            <a:noFill/>
                          </a:ln>
                          <a:solidFill>
                            <a:srgbClr val="58595B"/>
                          </a:solidFill>
                          <a:effectLst/>
                          <a:latin typeface="+mn-lt"/>
                          <a:ea typeface="+mn-ea"/>
                          <a:cs typeface="+mn-cs"/>
                        </a:rPr>
                        <a:t>وفاة </a:t>
                      </a:r>
                      <a:r>
                        <a:rPr kumimoji="0" lang="ar" sz="1400" b="1" i="0" u="none" strike="noStrike" kern="1200" cap="none" normalizeH="0" baseline="0" dirty="0">
                          <a:ln>
                            <a:noFill/>
                          </a:ln>
                          <a:solidFill>
                            <a:srgbClr val="58595B"/>
                          </a:solidFill>
                          <a:effectLst/>
                          <a:latin typeface="+mn-lt"/>
                          <a:ea typeface="+mn-ea"/>
                          <a:cs typeface="+mn-cs"/>
                        </a:rPr>
                        <a:t>رقم 1</a:t>
                      </a:r>
                    </a:p>
                    <a:p>
                      <a:pPr algn="r" rtl="1"/>
                      <a:r>
                        <a:rPr kumimoji="0" lang="ar" sz="1400" b="1" i="0" u="none" strike="noStrike" kern="1200" cap="none" normalizeH="0" baseline="0" dirty="0">
                          <a:ln>
                            <a:noFill/>
                          </a:ln>
                          <a:solidFill>
                            <a:srgbClr val="58595B"/>
                          </a:solidFill>
                          <a:effectLst/>
                          <a:latin typeface="+mn-lt"/>
                          <a:ea typeface="+mn-ea"/>
                          <a:cs typeface="+mn-cs"/>
                        </a:rPr>
                        <a:t>1164473</a:t>
                      </a:r>
                    </a:p>
                    <a:p>
                      <a:pPr algn="r" rtl="1"/>
                      <a:endParaRPr kumimoji="0" lang="ar-OM"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kumimoji="0" lang="ar" sz="1400" b="1" i="0" u="none" strike="noStrike" kern="1200" cap="none" normalizeH="0" baseline="0" dirty="0">
                          <a:ln>
                            <a:noFill/>
                          </a:ln>
                          <a:solidFill>
                            <a:srgbClr val="58595B"/>
                          </a:solidFill>
                          <a:effectLst/>
                          <a:latin typeface="+mn-lt"/>
                          <a:ea typeface="Times New Roman" panose="02020603050405020304" pitchFamily="18" charset="0"/>
                          <a:cs typeface="+mn-cs"/>
                        </a:rPr>
                        <a:t>رقم التنبيه:</a:t>
                      </a:r>
                    </a:p>
                    <a:p>
                      <a:pPr algn="r" rtl="1"/>
                      <a:r>
                        <a:rPr kumimoji="0" lang="ar-SA" sz="1400" b="1" i="0" u="none" strike="noStrike" kern="1200" cap="none" normalizeH="0" baseline="0" dirty="0">
                          <a:ln>
                            <a:noFill/>
                          </a:ln>
                          <a:solidFill>
                            <a:srgbClr val="58595B"/>
                          </a:solidFill>
                          <a:effectLst/>
                          <a:latin typeface="+mn-lt"/>
                          <a:ea typeface="Times New Roman" panose="02020603050405020304" pitchFamily="18" charset="0"/>
                          <a:cs typeface="+mn-cs"/>
                        </a:rPr>
                        <a:t>رقم </a:t>
                      </a:r>
                      <a:r>
                        <a:rPr kumimoji="0" lang="ar-OM" sz="1400" b="1" i="0" u="none" strike="noStrike" kern="1200" cap="none" normalizeH="0" baseline="0" dirty="0">
                          <a:ln>
                            <a:noFill/>
                          </a:ln>
                          <a:solidFill>
                            <a:srgbClr val="58595B"/>
                          </a:solidFill>
                          <a:effectLst/>
                          <a:latin typeface="+mn-lt"/>
                          <a:ea typeface="Times New Roman" panose="02020603050405020304" pitchFamily="18" charset="0"/>
                          <a:cs typeface="+mn-cs"/>
                        </a:rPr>
                        <a:t>نظام </a:t>
                      </a:r>
                      <a:r>
                        <a:rPr kumimoji="0" lang="ar-SA" sz="1400" b="1" i="0" u="none" strike="noStrike" kern="1200" cap="none" normalizeH="0" baseline="0" dirty="0">
                          <a:ln>
                            <a:noFill/>
                          </a:ln>
                          <a:solidFill>
                            <a:srgbClr val="58595B"/>
                          </a:solidFill>
                          <a:effectLst/>
                          <a:latin typeface="+mn-lt"/>
                          <a:ea typeface="Times New Roman" panose="02020603050405020304" pitchFamily="18" charset="0"/>
                          <a:cs typeface="+mn-cs"/>
                        </a:rPr>
                        <a:t>إدارة الحوادث في شركة تنمية نفط عُمان</a:t>
                      </a:r>
                      <a:r>
                        <a:rPr kumimoji="0" lang="ar-OM" sz="1400" b="1" i="0" u="none" strike="noStrike" kern="1200" cap="none" normalizeH="0" baseline="0" dirty="0">
                          <a:ln>
                            <a:noFill/>
                          </a:ln>
                          <a:solidFill>
                            <a:srgbClr val="58595B"/>
                          </a:solidFill>
                          <a:effectLst/>
                          <a:latin typeface="+mn-lt"/>
                          <a:ea typeface="Times New Roman" panose="02020603050405020304" pitchFamily="18" charset="0"/>
                          <a:cs typeface="+mn-cs"/>
                        </a:rPr>
                        <a:t>:</a:t>
                      </a:r>
                      <a:endParaRPr kumimoji="0" lang="ar" sz="1400" b="1" i="0" u="none" strike="noStrike" kern="1200" cap="none" normalizeH="0" baseline="0" dirty="0">
                        <a:ln>
                          <a:noFill/>
                        </a:ln>
                        <a:solidFill>
                          <a:srgbClr val="58595B"/>
                        </a:solidFill>
                        <a:effectLst/>
                        <a:latin typeface="+mn-lt"/>
                        <a:ea typeface="Times New Roman" panose="02020603050405020304" pitchFamily="18" charset="0"/>
                        <a:cs typeface="+mn-cs"/>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6748105"/>
                  </a:ext>
                </a:extLst>
              </a:tr>
              <a:tr h="4105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normalizeH="0" baseline="0" dirty="0">
                          <a:ln>
                            <a:noFill/>
                          </a:ln>
                          <a:solidFill>
                            <a:srgbClr val="58595B"/>
                          </a:solidFill>
                          <a:effectLst/>
                          <a:latin typeface="+mn-lt"/>
                          <a:ea typeface="+mn-ea"/>
                          <a:cs typeface="+mn-cs"/>
                        </a:rPr>
                        <a:t>مديريات هندسة الآبار والبنية </a:t>
                      </a:r>
                      <a:r>
                        <a:rPr kumimoji="0" lang="ar-OM" sz="1400" b="1" i="0" u="none" strike="noStrike" kern="1200" cap="none" normalizeH="0" baseline="0" dirty="0">
                          <a:ln>
                            <a:noFill/>
                          </a:ln>
                          <a:solidFill>
                            <a:srgbClr val="58595B"/>
                          </a:solidFill>
                          <a:effectLst/>
                          <a:latin typeface="+mn-lt"/>
                          <a:ea typeface="+mn-ea"/>
                          <a:cs typeface="+mn-cs"/>
                        </a:rPr>
                        <a:t>الأساسية</a:t>
                      </a:r>
                      <a:r>
                        <a:rPr kumimoji="0" lang="ar" sz="1400" b="1" i="0" u="none" strike="noStrike" kern="1200" cap="none" normalizeH="0" baseline="0" dirty="0">
                          <a:ln>
                            <a:noFill/>
                          </a:ln>
                          <a:solidFill>
                            <a:srgbClr val="58595B"/>
                          </a:solidFill>
                          <a:effectLst/>
                          <a:latin typeface="+mn-lt"/>
                          <a:ea typeface="+mn-ea"/>
                          <a:cs typeface="+mn-cs"/>
                        </a:rPr>
                        <a:t> وتنفيذ المشاريع والمالية</a:t>
                      </a:r>
                      <a:endParaRPr kumimoji="0" lang="ar" sz="1400" b="1" i="0" u="none" strike="noStrike" kern="1200" cap="none" normalizeH="0" baseline="0" dirty="0">
                        <a:ln>
                          <a:noFill/>
                        </a:ln>
                        <a:solidFill>
                          <a:srgbClr val="58595B"/>
                        </a:solidFill>
                        <a:effectLst/>
                        <a:latin typeface="+mn-lt"/>
                        <a:ea typeface="Times New Roman" panose="02020603050405020304" pitchFamily="18" charset="0"/>
                        <a:cs typeface="+mn-cs"/>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normalizeH="0" baseline="0" dirty="0">
                          <a:ln>
                            <a:noFill/>
                          </a:ln>
                          <a:solidFill>
                            <a:srgbClr val="58595B"/>
                          </a:solidFill>
                          <a:effectLst/>
                          <a:latin typeface="+mn-lt"/>
                          <a:ea typeface="Times New Roman" panose="02020603050405020304" pitchFamily="18" charset="0"/>
                          <a:cs typeface="+mn-cs"/>
                        </a:rPr>
                        <a:t>الجمهور المستهدف:</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kumimoji="0" lang="ar" sz="1400" b="1" i="0" u="none" strike="noStrike" kern="1200" cap="none" normalizeH="0" baseline="0" dirty="0">
                          <a:ln>
                            <a:noFill/>
                          </a:ln>
                          <a:solidFill>
                            <a:srgbClr val="58595B"/>
                          </a:solidFill>
                          <a:effectLst/>
                          <a:latin typeface="+mn-lt"/>
                          <a:ea typeface="+mn-ea"/>
                          <a:cs typeface="+mn-cs"/>
                        </a:rPr>
                        <a:t>31/03/2024</a:t>
                      </a:r>
                      <a:endParaRPr kumimoji="0" lang="ar"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normalizeH="0" baseline="0" dirty="0">
                          <a:ln>
                            <a:noFill/>
                          </a:ln>
                          <a:solidFill>
                            <a:srgbClr val="58595B"/>
                          </a:solidFill>
                          <a:effectLst/>
                          <a:latin typeface="+mn-lt"/>
                          <a:ea typeface="Times New Roman" panose="02020603050405020304" pitchFamily="18" charset="0"/>
                          <a:cs typeface="+mn-cs"/>
                        </a:rPr>
                        <a:t>تاريخ الحادث</a:t>
                      </a:r>
                      <a:r>
                        <a:rPr kumimoji="0" lang="ar-OM" sz="1400" b="1" i="0" u="none" strike="noStrike" kern="1200" cap="none" normalizeH="0" baseline="0" dirty="0">
                          <a:ln>
                            <a:noFill/>
                          </a:ln>
                          <a:solidFill>
                            <a:srgbClr val="58595B"/>
                          </a:solidFill>
                          <a:effectLst/>
                          <a:latin typeface="+mn-lt"/>
                          <a:ea typeface="Times New Roman" panose="02020603050405020304" pitchFamily="18" charset="0"/>
                          <a:cs typeface="+mn-cs"/>
                        </a:rPr>
                        <a:t>:</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6305567"/>
                  </a:ext>
                </a:extLst>
              </a:tr>
            </a:tbl>
          </a:graphicData>
        </a:graphic>
      </p:graphicFrame>
      <p:pic>
        <p:nvPicPr>
          <p:cNvPr id="9" name="Picture 8">
            <a:extLst>
              <a:ext uri="{FF2B5EF4-FFF2-40B4-BE49-F238E27FC236}">
                <a16:creationId xmlns:a16="http://schemas.microsoft.com/office/drawing/2014/main" id="{8C764FC1-8B53-B0AA-3C1F-0BB52C720E67}"/>
              </a:ext>
            </a:extLst>
          </p:cNvPr>
          <p:cNvPicPr>
            <a:picLocks noChangeAspect="1"/>
          </p:cNvPicPr>
          <p:nvPr/>
        </p:nvPicPr>
        <p:blipFill>
          <a:blip r:embed="rId4"/>
          <a:stretch>
            <a:fillRect/>
          </a:stretch>
        </p:blipFill>
        <p:spPr>
          <a:xfrm>
            <a:off x="9131914" y="2260782"/>
            <a:ext cx="2859272" cy="1726036"/>
          </a:xfrm>
          <a:prstGeom prst="rect">
            <a:avLst/>
          </a:prstGeom>
        </p:spPr>
      </p:pic>
      <p:pic>
        <p:nvPicPr>
          <p:cNvPr id="12" name="Picture 11">
            <a:extLst>
              <a:ext uri="{FF2B5EF4-FFF2-40B4-BE49-F238E27FC236}">
                <a16:creationId xmlns:a16="http://schemas.microsoft.com/office/drawing/2014/main" id="{EE592260-9DE5-D5AE-5B32-A741A69DBD3A}"/>
              </a:ext>
            </a:extLst>
          </p:cNvPr>
          <p:cNvPicPr>
            <a:picLocks noChangeAspect="1"/>
          </p:cNvPicPr>
          <p:nvPr/>
        </p:nvPicPr>
        <p:blipFill>
          <a:blip r:embed="rId5"/>
          <a:stretch>
            <a:fillRect/>
          </a:stretch>
        </p:blipFill>
        <p:spPr>
          <a:xfrm>
            <a:off x="11180971" y="5171008"/>
            <a:ext cx="573074" cy="585267"/>
          </a:xfrm>
          <a:prstGeom prst="rect">
            <a:avLst/>
          </a:prstGeom>
        </p:spPr>
      </p:pic>
      <p:pic>
        <p:nvPicPr>
          <p:cNvPr id="13" name="Picture 2">
            <a:extLst>
              <a:ext uri="{FF2B5EF4-FFF2-40B4-BE49-F238E27FC236}">
                <a16:creationId xmlns:a16="http://schemas.microsoft.com/office/drawing/2014/main" id="{2FDC243F-1B5A-CE37-7A2B-29779D17778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458362" y="3379242"/>
            <a:ext cx="454025" cy="481012"/>
          </a:xfrm>
          <a:prstGeom prst="rect">
            <a:avLst/>
          </a:prstGeom>
          <a:noFill/>
          <a:ln w="9525">
            <a:noFill/>
            <a:miter lim="800000"/>
            <a:headEnd/>
            <a:tailEnd/>
          </a:ln>
        </p:spPr>
      </p:pic>
      <p:sp>
        <p:nvSpPr>
          <p:cNvPr id="17" name="Arrow: Right 16">
            <a:extLst>
              <a:ext uri="{FF2B5EF4-FFF2-40B4-BE49-F238E27FC236}">
                <a16:creationId xmlns:a16="http://schemas.microsoft.com/office/drawing/2014/main" id="{2959544B-C37B-DA8B-4248-A8B5F6E84610}"/>
              </a:ext>
            </a:extLst>
          </p:cNvPr>
          <p:cNvSpPr/>
          <p:nvPr/>
        </p:nvSpPr>
        <p:spPr>
          <a:xfrm>
            <a:off x="9817100" y="2371527"/>
            <a:ext cx="508000" cy="21166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12E4D704-2EC0-942F-3842-0FC3E560F4CC}"/>
              </a:ext>
            </a:extLst>
          </p:cNvPr>
          <p:cNvSpPr/>
          <p:nvPr/>
        </p:nvSpPr>
        <p:spPr>
          <a:xfrm>
            <a:off x="9309100" y="5065174"/>
            <a:ext cx="508000" cy="211667"/>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2">
            <a:extLst>
              <a:ext uri="{FF2B5EF4-FFF2-40B4-BE49-F238E27FC236}">
                <a16:creationId xmlns:a16="http://schemas.microsoft.com/office/drawing/2014/main" id="{F31EBC98-927F-2C14-E099-5060CF8866E6}"/>
              </a:ext>
            </a:extLst>
          </p:cNvPr>
          <p:cNvSpPr txBox="1">
            <a:spLocks/>
          </p:cNvSpPr>
          <p:nvPr/>
        </p:nvSpPr>
        <p:spPr>
          <a:xfrm>
            <a:off x="365458" y="0"/>
            <a:ext cx="11826541" cy="80123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rtl="1"/>
            <a:r>
              <a:rPr lang="ar" sz="2800" b="1" i="0" u="none" baseline="0">
                <a:solidFill>
                  <a:srgbClr val="00B050"/>
                </a:solidFill>
              </a:rPr>
              <a:t>الدروس المستفادة من الحادث  </a:t>
            </a:r>
            <a:br>
              <a:rPr lang="ar" sz="2800"/>
            </a:br>
            <a:r>
              <a:rPr lang="ar" sz="2800" b="1" i="0" u="none" baseline="0"/>
              <a:t>تنبيه السلامة </a:t>
            </a:r>
            <a:endParaRPr lang="ar" sz="2800" b="1" dirty="0"/>
          </a:p>
        </p:txBody>
      </p:sp>
      <p:sp>
        <p:nvSpPr>
          <p:cNvPr id="6" name="TextBox 5">
            <a:extLst>
              <a:ext uri="{FF2B5EF4-FFF2-40B4-BE49-F238E27FC236}">
                <a16:creationId xmlns:a16="http://schemas.microsoft.com/office/drawing/2014/main" id="{D684B821-A43A-DD71-6581-05ADEFB9D3D2}"/>
              </a:ext>
            </a:extLst>
          </p:cNvPr>
          <p:cNvSpPr txBox="1"/>
          <p:nvPr/>
        </p:nvSpPr>
        <p:spPr>
          <a:xfrm>
            <a:off x="4457700" y="6460152"/>
            <a:ext cx="1638300" cy="369332"/>
          </a:xfrm>
          <a:prstGeom prst="rect">
            <a:avLst/>
          </a:prstGeom>
          <a:noFill/>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tab pos="107950" algn="l"/>
              </a:tabLst>
              <a:defRPr/>
            </a:pPr>
            <a:r>
              <a:rPr kumimoji="0" lang="ar" sz="1800" b="1" i="0" u="none" strike="noStrike" kern="1200" cap="none" spc="0" normalizeH="0" baseline="0" dirty="0">
                <a:ln>
                  <a:noFill/>
                </a:ln>
                <a:solidFill>
                  <a:srgbClr val="002060"/>
                </a:solidFill>
                <a:effectLst/>
                <a:uLnTx/>
                <a:uFillTx/>
                <a:latin typeface="Calibri" panose="020F0502020204030204"/>
                <a:ea typeface="+mn-ea"/>
                <a:cs typeface="+mn-cs"/>
              </a:rPr>
              <a:t>الحادث قيد التحقيق </a:t>
            </a:r>
          </a:p>
        </p:txBody>
      </p:sp>
    </p:spTree>
    <p:extLst>
      <p:ext uri="{BB962C8B-B14F-4D97-AF65-F5344CB8AC3E}">
        <p14:creationId xmlns:p14="http://schemas.microsoft.com/office/powerpoint/2010/main" val="372589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BCDB11-E4D5-4C0E-1F0D-7699B43FC36D}"/>
              </a:ext>
            </a:extLst>
          </p:cNvPr>
          <p:cNvSpPr/>
          <p:nvPr/>
        </p:nvSpPr>
        <p:spPr>
          <a:xfrm>
            <a:off x="596901" y="833659"/>
            <a:ext cx="11334308" cy="4154984"/>
          </a:xfrm>
          <a:prstGeom prst="rect">
            <a:avLst/>
          </a:prstGeom>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tab pos="107950" algn="l"/>
              </a:tabLst>
              <a:defRPr/>
            </a:pPr>
            <a:r>
              <a:rPr kumimoji="0" lang="ar" sz="1800" b="1" i="0" u="none" strike="noStrike" kern="1200" cap="none" spc="0" normalizeH="0" baseline="0" dirty="0">
                <a:ln>
                  <a:noFill/>
                </a:ln>
                <a:solidFill>
                  <a:prstClr val="black"/>
                </a:solidFill>
                <a:effectLst/>
                <a:uLnTx/>
                <a:uFillTx/>
                <a:latin typeface="Calibri" panose="020F0502020204030204"/>
                <a:ea typeface="+mn-ea"/>
                <a:cs typeface="+mn-cs"/>
              </a:rPr>
              <a:t>التدقيق الذاتي للإدارة</a:t>
            </a:r>
            <a:endParaRPr kumimoji="0" lang="ar" alt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0" fontAlgn="base" latinLnBrk="0" hangingPunct="0">
              <a:lnSpc>
                <a:spcPct val="100000"/>
              </a:lnSpc>
              <a:spcBef>
                <a:spcPct val="0"/>
              </a:spcBef>
              <a:spcAft>
                <a:spcPct val="0"/>
              </a:spcAft>
              <a:buClrTx/>
              <a:buSzTx/>
              <a:buFontTx/>
              <a:buNone/>
              <a:tabLst>
                <a:tab pos="107950" algn="l"/>
              </a:tabLst>
              <a:defRPr/>
            </a:pPr>
            <a:endParaRPr kumimoji="0" lang="ar" alt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كيف تحرص على إبلاغ فريق العمل بأي تغييرات مهمة قد تطرأ بشكلٍ غير متوقع على العمل؟ وكيف يمكنك أن تتأكد من فهمهم لها؟</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كيف تحرص على توفير أكثر من مشرف لضمان سلامة العمل في الحالات التي تستدعي عمل فريقك في أماكن مختلفة؟</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هل تحرص على وضع خطط رفع لكل حالة على حدة؟ وهل لديك تصاريح لأنشطة الرفع ذات الصلة؟ </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endParaRPr kumimoji="0" lang="ar" sz="1800" b="1" i="0" u="none" strike="noStrike" kern="1200" cap="none" spc="0" normalizeH="0" baseline="0" noProof="0" dirty="0">
              <a:ln>
                <a:noFill/>
              </a:ln>
              <a:solidFill>
                <a:srgbClr val="58595B"/>
              </a:solidFill>
              <a:effectLst/>
              <a:uLnTx/>
              <a:uFillTx/>
              <a:latin typeface="Calibri Light" panose="020F0302020204030204"/>
              <a:ea typeface="+mn-ea"/>
              <a:cs typeface="+mn-cs"/>
            </a:endParaRPr>
          </a:p>
          <a:p>
            <a:pPr marL="0" marR="0" lvl="0" indent="0" algn="r" defTabSz="914400" rtl="1" eaLnBrk="0" fontAlgn="base" latinLnBrk="0" hangingPunct="0">
              <a:lnSpc>
                <a:spcPct val="100000"/>
              </a:lnSpc>
              <a:spcBef>
                <a:spcPct val="0"/>
              </a:spcBef>
              <a:spcAft>
                <a:spcPct val="0"/>
              </a:spcAft>
              <a:buClrTx/>
              <a:buSzTx/>
              <a:buFontTx/>
              <a:buNone/>
              <a:tabLst>
                <a:tab pos="107950" algn="l"/>
              </a:tabLst>
              <a:defRPr/>
            </a:pPr>
            <a:r>
              <a:rPr kumimoji="0" lang="ar-OM" sz="1800" b="1" i="0" u="none" strike="noStrike" kern="1200" cap="none" spc="0" normalizeH="0" baseline="0" dirty="0">
                <a:ln>
                  <a:noFill/>
                </a:ln>
                <a:solidFill>
                  <a:prstClr val="black"/>
                </a:solidFill>
                <a:effectLst/>
                <a:uLnTx/>
                <a:uFillTx/>
                <a:latin typeface="Calibri" panose="020F0502020204030204"/>
                <a:ea typeface="+mn-ea"/>
                <a:cs typeface="+mn-cs"/>
              </a:rPr>
              <a:t>الإجراءات التي ينبغي اتخاذها</a:t>
            </a:r>
            <a:r>
              <a:rPr kumimoji="0" lang="ar" sz="1800" b="1" i="0" u="none" strike="noStrike" kern="1200" cap="none" spc="0" normalizeH="0" baseline="0" dirty="0">
                <a:ln>
                  <a:noFill/>
                </a:ln>
                <a:solidFill>
                  <a:prstClr val="black"/>
                </a:solidFill>
                <a:effectLst/>
                <a:uLnTx/>
                <a:uFillTx/>
                <a:latin typeface="Calibri" panose="020F0502020204030204"/>
                <a:ea typeface="+mn-ea"/>
                <a:cs typeface="+mn-cs"/>
              </a:rPr>
              <a:t>:</a:t>
            </a:r>
            <a:endParaRPr kumimoji="0" lang="a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0" fontAlgn="base" latinLnBrk="0" hangingPunct="0">
              <a:lnSpc>
                <a:spcPct val="100000"/>
              </a:lnSpc>
              <a:spcBef>
                <a:spcPct val="0"/>
              </a:spcBef>
              <a:spcAft>
                <a:spcPct val="0"/>
              </a:spcAft>
              <a:buClrTx/>
              <a:buSzTx/>
              <a:buFontTx/>
              <a:buNone/>
              <a:tabLst>
                <a:tab pos="107950" algn="l"/>
              </a:tabLst>
              <a:defRPr/>
            </a:pPr>
            <a:endParaRPr kumimoji="0" lang="a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إدارة المتعاقدين / المتعاقدين </a:t>
            </a:r>
            <a:r>
              <a:rPr kumimoji="0" lang="ar-OM"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من الباطن</a:t>
            </a: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 ينبغي مراجعة جميع خطط الرفع للتأكد من وجود خطط محدثة تناسب الوظيفة وتضمن سلامة الموظفين.</a:t>
            </a:r>
          </a:p>
          <a:p>
            <a:pPr marL="342900" indent="-342900" algn="r" rtl="1">
              <a:buFont typeface="+mj-lt"/>
              <a:buAutoNum type="arabicPeriod"/>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إدارة المتعاقدين / المتعاقدين </a:t>
            </a:r>
            <a:r>
              <a:rPr kumimoji="0" lang="ar-OM"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من الباطن</a:t>
            </a: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 الحرص على وجود طريقة بديلة ومعتمدة لفصل القاطرات في حالة عدم توافر الرافعات</a:t>
            </a:r>
            <a:r>
              <a:rPr kumimoji="0" lang="en-GB"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 </a:t>
            </a:r>
            <a:r>
              <a:rPr kumimoji="0" lang="ar-OM"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 الهيدروليكية </a:t>
            </a:r>
            <a:r>
              <a:rPr lang="en-GB" sz="1600" dirty="0">
                <a:solidFill>
                  <a:prstClr val="black"/>
                </a:solidFill>
                <a:latin typeface="Calibri" panose="020F0502020204030204"/>
                <a:sym typeface="Wingdings" pitchFamily="2" charset="2"/>
              </a:rPr>
              <a:t>Jacks</a:t>
            </a: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a:t>
            </a:r>
          </a:p>
          <a:p>
            <a:pPr marL="342900" indent="-342900" algn="r" rtl="1">
              <a:buFont typeface="+mj-lt"/>
              <a:buAutoNum type="arabicPeriod"/>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إدارة المتعاقدين / المتعاقدين </a:t>
            </a:r>
            <a:r>
              <a:rPr kumimoji="0" lang="ar-OM"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من الباطن</a:t>
            </a: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 الحرص على التخطيط الجيد للعمل من خلال تخصيص الموارد الكافية وضمان </a:t>
            </a:r>
            <a:r>
              <a:rPr lang="ar-OM" sz="1600" dirty="0">
                <a:solidFill>
                  <a:prstClr val="black"/>
                </a:solidFill>
                <a:latin typeface="Calibri" panose="020F0502020204030204"/>
                <a:sym typeface="Wingdings" pitchFamily="2" charset="2"/>
              </a:rPr>
              <a:t>التواصل</a:t>
            </a: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 الفعّال وإجراء تقييم للمخاطر.</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المشرفون: الحرص على وجود أذرع تمديد لتشغيل مقابض العجلة الخامسة </a:t>
            </a:r>
            <a:r>
              <a:rPr kumimoji="0" lang="ar-OM"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ل</a:t>
            </a: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تقليل </a:t>
            </a:r>
            <a:r>
              <a:rPr kumimoji="0" lang="ar-OM"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احتمالية</a:t>
            </a: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 </a:t>
            </a:r>
            <a:r>
              <a:rPr kumimoji="0" lang="ar-OM"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الوقوع ضمان "مجال الخطر"</a:t>
            </a:r>
            <a:r>
              <a:rPr kumimoji="0" lang="ar"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lang="ar" sz="1600" b="0" i="0" u="none" baseline="0" dirty="0">
                <a:solidFill>
                  <a:prstClr val="black"/>
                </a:solidFill>
                <a:latin typeface="Calibri" panose="020F0502020204030204"/>
                <a:ea typeface="Calibri" panose="020F0502020204030204"/>
                <a:sym typeface="Wingdings" pitchFamily="2" charset="2"/>
              </a:rPr>
              <a:t>المشرفون: الحرص على التواصل بفاعلية مع جميع أفراد طاقم العمل بحيث يتم إبلاغهم بأي تغييرات قد تطرأ على خطط العمل.</a:t>
            </a:r>
            <a:endParaRPr kumimoji="0" lang="ar" sz="1600" b="0" i="0" u="none" strike="noStrike" kern="1200" cap="none" spc="0" normalizeH="0" baseline="0" noProof="0" dirty="0">
              <a:ln>
                <a:noFill/>
              </a:ln>
              <a:solidFill>
                <a:prstClr val="black"/>
              </a:solidFill>
              <a:effectLst/>
              <a:uLnTx/>
              <a:uFillTx/>
              <a:latin typeface="Calibri" panose="020F0502020204030204"/>
              <a:ea typeface="+mn-ea"/>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cs typeface="+mn-cs"/>
                <a:sym typeface="Wingdings" pitchFamily="2" charset="2"/>
              </a:rPr>
              <a:t>سائقو المركبات الثقيلة: التأكد من وجود جميع الموظفين خارج </a:t>
            </a:r>
            <a:r>
              <a:rPr kumimoji="0" lang="ar-OM" sz="1600" b="0" i="0" u="none" strike="noStrike" kern="1200" cap="none" spc="0" normalizeH="0" baseline="0" dirty="0">
                <a:ln>
                  <a:noFill/>
                </a:ln>
                <a:solidFill>
                  <a:prstClr val="black"/>
                </a:solidFill>
                <a:effectLst/>
                <a:uLnTx/>
                <a:uFillTx/>
                <a:ea typeface="+mn-ea"/>
                <a:cs typeface="+mn-cs"/>
                <a:sym typeface="Wingdings" pitchFamily="2" charset="2"/>
              </a:rPr>
              <a:t>"</a:t>
            </a:r>
            <a:r>
              <a:rPr kumimoji="0" lang="ar" sz="1600" b="0" i="0" u="none" strike="noStrike" kern="1200" cap="none" spc="0" normalizeH="0" baseline="0" dirty="0">
                <a:ln>
                  <a:noFill/>
                </a:ln>
                <a:solidFill>
                  <a:prstClr val="black"/>
                </a:solidFill>
                <a:effectLst/>
                <a:uLnTx/>
                <a:uFillTx/>
                <a:ea typeface="+mn-ea"/>
                <a:cs typeface="+mn-cs"/>
                <a:sym typeface="Wingdings" pitchFamily="2" charset="2"/>
              </a:rPr>
              <a:t>مجال</a:t>
            </a:r>
            <a:r>
              <a:rPr kumimoji="0" lang="ar-OM" sz="1600" b="0" i="0" u="none" strike="noStrike" kern="1200" cap="none" spc="0" normalizeH="0" baseline="0" dirty="0">
                <a:ln>
                  <a:noFill/>
                </a:ln>
                <a:solidFill>
                  <a:prstClr val="black"/>
                </a:solidFill>
                <a:effectLst/>
                <a:uLnTx/>
                <a:uFillTx/>
                <a:ea typeface="+mn-ea"/>
                <a:cs typeface="+mn-cs"/>
                <a:sym typeface="Wingdings" pitchFamily="2" charset="2"/>
              </a:rPr>
              <a:t> الخطر" </a:t>
            </a:r>
            <a:r>
              <a:rPr kumimoji="0" lang="ar" sz="1600" b="0" i="0" u="none" strike="noStrike" kern="1200" cap="none" spc="0" normalizeH="0" baseline="0" dirty="0">
                <a:ln>
                  <a:noFill/>
                </a:ln>
                <a:solidFill>
                  <a:prstClr val="black"/>
                </a:solidFill>
                <a:effectLst/>
                <a:uLnTx/>
                <a:uFillTx/>
                <a:ea typeface="+mn-ea"/>
                <a:cs typeface="+mn-cs"/>
                <a:sym typeface="Wingdings" pitchFamily="2" charset="2"/>
              </a:rPr>
              <a:t>قبل فصل الحمولة.</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cs typeface="+mn-cs"/>
                <a:sym typeface="Wingdings" pitchFamily="2" charset="2"/>
              </a:rPr>
              <a:t>جميع الموظفين: يُحظر اتباع أي طرق رفع أخرى خلاف الطرق المعتمدة دون الحصول على تصريح بذلك.</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endParaRPr kumimoji="0" lang="ar"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4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sym typeface="Wingdings" pitchFamily="2" charset="2"/>
            </a:endParaRPr>
          </a:p>
        </p:txBody>
      </p:sp>
      <p:sp>
        <p:nvSpPr>
          <p:cNvPr id="3" name="Title 2">
            <a:extLst>
              <a:ext uri="{FF2B5EF4-FFF2-40B4-BE49-F238E27FC236}">
                <a16:creationId xmlns:a16="http://schemas.microsoft.com/office/drawing/2014/main" id="{D76147F4-8E70-D021-1B23-42FA2B265906}"/>
              </a:ext>
            </a:extLst>
          </p:cNvPr>
          <p:cNvSpPr txBox="1">
            <a:spLocks/>
          </p:cNvSpPr>
          <p:nvPr/>
        </p:nvSpPr>
        <p:spPr>
          <a:xfrm>
            <a:off x="365459" y="0"/>
            <a:ext cx="11826541" cy="80123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rtl="1"/>
            <a:r>
              <a:rPr lang="ar" sz="2800" b="1" i="0" u="none" baseline="0">
                <a:solidFill>
                  <a:srgbClr val="00B050"/>
                </a:solidFill>
              </a:rPr>
              <a:t>الدروس المستفادة من الحادث  </a:t>
            </a:r>
            <a:br>
              <a:rPr lang="ar" sz="2800"/>
            </a:br>
            <a:r>
              <a:rPr lang="ar" sz="2800" b="1" i="0" u="none" baseline="0"/>
              <a:t>تنبيه السلامة </a:t>
            </a:r>
            <a:endParaRPr lang="ar" sz="2800" b="1" dirty="0"/>
          </a:p>
        </p:txBody>
      </p:sp>
      <p:sp>
        <p:nvSpPr>
          <p:cNvPr id="5" name="TextBox 4">
            <a:extLst>
              <a:ext uri="{FF2B5EF4-FFF2-40B4-BE49-F238E27FC236}">
                <a16:creationId xmlns:a16="http://schemas.microsoft.com/office/drawing/2014/main" id="{DCE94DD8-E5CC-EC20-6146-A576ADDC1FD9}"/>
              </a:ext>
            </a:extLst>
          </p:cNvPr>
          <p:cNvSpPr txBox="1"/>
          <p:nvPr/>
        </p:nvSpPr>
        <p:spPr>
          <a:xfrm>
            <a:off x="4807585" y="6350215"/>
            <a:ext cx="1586230" cy="369332"/>
          </a:xfrm>
          <a:prstGeom prst="rect">
            <a:avLst/>
          </a:prstGeom>
          <a:noFill/>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tab pos="107950" algn="l"/>
              </a:tabLst>
              <a:defRPr/>
            </a:pPr>
            <a:r>
              <a:rPr kumimoji="0" lang="ar" sz="1800" b="1" i="0" u="none" strike="noStrike" kern="1200" cap="none" spc="0" normalizeH="0" baseline="0" dirty="0">
                <a:ln>
                  <a:noFill/>
                </a:ln>
                <a:solidFill>
                  <a:srgbClr val="002060"/>
                </a:solidFill>
                <a:effectLst/>
                <a:uLnTx/>
                <a:uFillTx/>
                <a:latin typeface="Calibri" panose="020F0502020204030204"/>
                <a:ea typeface="+mn-ea"/>
                <a:cs typeface="+mn-cs"/>
              </a:rPr>
              <a:t>الحادث قيد التحقيق </a:t>
            </a:r>
          </a:p>
        </p:txBody>
      </p:sp>
    </p:spTree>
    <p:extLst>
      <p:ext uri="{BB962C8B-B14F-4D97-AF65-F5344CB8AC3E}">
        <p14:creationId xmlns:p14="http://schemas.microsoft.com/office/powerpoint/2010/main" val="939802813"/>
      </p:ext>
    </p:extLst>
  </p:cSld>
  <p:clrMapOvr>
    <a:masterClrMapping/>
  </p:clrMapOvr>
</p:sld>
</file>

<file path=ppt/theme/theme1.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92864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FD8A8458-C838-45A2-9808-DF118CCF4395}"/>
</file>

<file path=customXml/itemProps2.xml><?xml version="1.0" encoding="utf-8"?>
<ds:datastoreItem xmlns:ds="http://schemas.openxmlformats.org/officeDocument/2006/customXml" ds:itemID="{3BD2F935-2B39-4F26-9236-068C4DC8675D}"/>
</file>

<file path=customXml/itemProps3.xml><?xml version="1.0" encoding="utf-8"?>
<ds:datastoreItem xmlns:ds="http://schemas.openxmlformats.org/officeDocument/2006/customXml" ds:itemID="{8555B1DD-23EC-48E8-B0E9-555C3FFFD7E9}"/>
</file>

<file path=docProps/app.xml><?xml version="1.0" encoding="utf-8"?>
<Properties xmlns="http://schemas.openxmlformats.org/officeDocument/2006/extended-properties" xmlns:vt="http://schemas.openxmlformats.org/officeDocument/2006/docPropsVTypes">
  <TotalTime>536</TotalTime>
  <Words>785</Words>
  <Application>Microsoft Office PowerPoint</Application>
  <PresentationFormat>Widescreen</PresentationFormat>
  <Paragraphs>72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Gill Sans</vt:lpstr>
      <vt:lpstr>Gill Sans Light</vt:lpstr>
      <vt:lpstr>Times New Roman</vt:lpstr>
      <vt:lpstr>2_Office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Fatality #01 _Learning From Incident _Awarness Alert_ara </dc:title>
  <dc:creator>Rawahi, Ahmed MSE34</dc:creator>
  <cp:lastModifiedBy>Rawahi, Ahmed MSE34</cp:lastModifiedBy>
  <cp:revision>10</cp:revision>
  <dcterms:created xsi:type="dcterms:W3CDTF">2024-04-15T05:03:17Z</dcterms:created>
  <dcterms:modified xsi:type="dcterms:W3CDTF">2024-05-01T09:40:03Z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