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58" r:id="rId2"/>
    <p:sldId id="259"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87" autoAdjust="0"/>
    <p:restoredTop sz="64337" autoAdjust="0"/>
  </p:normalViewPr>
  <p:slideViewPr>
    <p:cSldViewPr snapToGrid="0">
      <p:cViewPr>
        <p:scale>
          <a:sx n="70" d="100"/>
          <a:sy n="70" d="100"/>
        </p:scale>
        <p:origin x="-690" y="444"/>
      </p:cViewPr>
      <p:guideLst>
        <p:guide orient="horz" pos="2160"/>
        <p:guide pos="3840"/>
      </p:guideLst>
    </p:cSldViewPr>
  </p:slideViewPr>
  <p:notesTextViewPr>
    <p:cViewPr>
      <p:scale>
        <a:sx n="1" d="1"/>
        <a:sy n="1" d="1"/>
      </p:scale>
      <p:origin x="0" y="1266"/>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77069-5F0A-4F31-A051-EA01F359510C}" type="datetimeFigureOut">
              <a:rPr lang="en-US" smtClean="0"/>
              <a:pPr/>
              <a:t>4/29/2024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E808FF-433A-4D72-A5E3-3F76829BDED8}" type="slidenum">
              <a:rPr lang="en-US" smtClean="0"/>
              <a:pPr/>
              <a:t>‹#›</a:t>
            </a:fld>
            <a:endParaRPr lang="en-US"/>
          </a:p>
        </p:txBody>
      </p:sp>
    </p:spTree>
    <p:extLst>
      <p:ext uri="{BB962C8B-B14F-4D97-AF65-F5344CB8AC3E}">
        <p14:creationId xmlns="" xmlns:p14="http://schemas.microsoft.com/office/powerpoint/2010/main" val="3535290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tab pos="107950" algn="l"/>
              </a:tabLst>
            </a:pPr>
            <a:r>
              <a:rPr kumimoji="0" lang="hi" sz="1200" b="1" i="0" u="none" strike="noStrike" kern="1200" cap="none" normalizeH="0" baseline="0" dirty="0">
                <a:ln>
                  <a:noFill/>
                </a:ln>
                <a:solidFill>
                  <a:srgbClr val="58595B"/>
                </a:solidFill>
                <a:effectLst/>
                <a:latin typeface="+mn-lt"/>
                <a:ea typeface="Times New Roman" panose="02020603050405020304" pitchFamily="18" charset="0"/>
                <a:cs typeface="+mn-cs"/>
              </a:rPr>
              <a:t>इस अलर्ट के लिए लक्षित व्यक्ति</a:t>
            </a:r>
            <a:endParaRPr kumimoji="0" lang="hi" altLang="en-US"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pPr>
            <a:r>
              <a:rPr kumimoji="0" lang="hi" sz="1200" b="0" i="0" u="none" strike="noStrike" kern="1200" cap="none" normalizeH="0" baseline="0" dirty="0">
                <a:ln>
                  <a:noFill/>
                </a:ln>
                <a:solidFill>
                  <a:srgbClr val="58595B"/>
                </a:solidFill>
                <a:effectLst/>
                <a:latin typeface="+mn-lt"/>
                <a:ea typeface="Times New Roman" panose="02020603050405020304" pitchFamily="18" charset="0"/>
                <a:cs typeface="+mn-cs"/>
              </a:rPr>
              <a:t>उन पदों के नाम या भूमिकाएं सूचीबद्ध करें जो इस अलर्ट के लिए लक्षित व्यक्ति हैं। जहाँ भी संभव हो, लक्षित व्यक्ति केवल उन्हीं पदों या भूमिकाओं या स्थानों तक सीमित होने चाहिए जिनके लिए सीखे गए सबक प्रासंगिक हों, या जिनके लिए यह अलर्ट प्राप्त होने पर कार्रवाई करना ज़रूरी हो।</a:t>
            </a:r>
            <a:endParaRPr kumimoji="0" lang="hi" altLang="en-US"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107950" algn="l"/>
              </a:tabLst>
            </a:pPr>
            <a:r>
              <a:rPr kumimoji="0" lang="hi" sz="1200" b="0" i="0" u="none" strike="noStrike" kern="1200" cap="none" normalizeH="0" baseline="0" dirty="0">
                <a:ln>
                  <a:noFill/>
                </a:ln>
                <a:solidFill>
                  <a:srgbClr val="58595B"/>
                </a:solidFill>
                <a:effectLst/>
                <a:latin typeface="+mn-lt"/>
                <a:ea typeface="SimSun" panose="02010600030101010101" pitchFamily="2" charset="-122"/>
                <a:cs typeface="Times New Roman" panose="02020603050405020304" pitchFamily="18" charset="0"/>
              </a:rPr>
              <a:t>पद या भूमिका का नाम</a:t>
            </a:r>
            <a:endParaRPr kumimoji="0" lang="hi" altLang="zh-CN"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107950" algn="l"/>
              </a:tabLst>
            </a:pPr>
            <a:r>
              <a:rPr kumimoji="0" lang="hi" sz="1200" b="0" i="0" u="none" strike="noStrike" kern="1200" cap="none" normalizeH="0" baseline="0" dirty="0">
                <a:ln>
                  <a:noFill/>
                </a:ln>
                <a:solidFill>
                  <a:srgbClr val="58595B"/>
                </a:solidFill>
                <a:effectLst/>
                <a:latin typeface="+mn-lt"/>
                <a:ea typeface="Times New Roman" panose="02020603050405020304" pitchFamily="18" charset="0"/>
                <a:cs typeface="+mn-cs"/>
              </a:rPr>
              <a:t>पद या भूमिका का नाम </a:t>
            </a:r>
          </a:p>
          <a:p>
            <a:pPr lvl="0" algn="l" rtl="0"/>
            <a:r>
              <a:rPr lang="hi" sz="1200" b="0" i="0" u="none" kern="1200" baseline="0" dirty="0">
                <a:solidFill>
                  <a:srgbClr val="58595B"/>
                </a:solidFill>
                <a:latin typeface="+mn-lt"/>
                <a:ea typeface="+mn-ea"/>
                <a:cs typeface="+mn-cs"/>
              </a:rPr>
              <a:t> </a:t>
            </a:r>
          </a:p>
          <a:p>
            <a:pPr lvl="0" algn="l" rtl="0"/>
            <a:r>
              <a:rPr lang="hi" sz="1200" b="1" i="0" u="none" kern="1200" baseline="0" dirty="0">
                <a:solidFill>
                  <a:srgbClr val="58595B"/>
                </a:solidFill>
                <a:latin typeface="+mn-lt"/>
                <a:ea typeface="Times New Roman" panose="02020603050405020304" pitchFamily="18" charset="0"/>
                <a:cs typeface="+mn-cs"/>
              </a:rPr>
              <a:t>घटना का विवरण: </a:t>
            </a:r>
          </a:p>
          <a:p>
            <a:pPr algn="l" rtl="0"/>
            <a:r>
              <a:rPr lang="hi" b="0" i="0" u="none" baseline="0" dirty="0">
                <a:latin typeface="Arial" charset="0"/>
                <a:ea typeface="Arial" charset="0"/>
                <a:cs typeface="Arial" charset="0"/>
              </a:rPr>
              <a:t>इसे स्वतंत्र रूप से लिखा जाना चाहिए और इसमें </a:t>
            </a:r>
            <a:r>
              <a:rPr lang="hi" b="1" i="0" u="none" baseline="0" dirty="0">
                <a:latin typeface="Arial" charset="0"/>
                <a:ea typeface="Arial" charset="0"/>
                <a:cs typeface="Arial" charset="0"/>
              </a:rPr>
              <a:t>घटना का वर्णन करने वाले एक संक्षिप्त, </a:t>
            </a:r>
            <a:r>
              <a:rPr lang="hi" b="0" i="0" u="none" baseline="0" dirty="0">
                <a:latin typeface="Arial" charset="0"/>
                <a:ea typeface="Arial" charset="0"/>
                <a:cs typeface="Arial" charset="0"/>
              </a:rPr>
              <a:t>तीव्र</a:t>
            </a:r>
            <a:r>
              <a:rPr lang="hi" b="1" i="0" u="none" baseline="0" dirty="0">
                <a:latin typeface="Arial" charset="0"/>
                <a:ea typeface="Arial" charset="0"/>
                <a:cs typeface="Arial" charset="0"/>
              </a:rPr>
              <a:t> </a:t>
            </a:r>
            <a:r>
              <a:rPr lang="hi" b="0" i="0" u="none" baseline="0" dirty="0">
                <a:latin typeface="Arial" charset="0"/>
                <a:ea typeface="Arial" charset="0"/>
                <a:cs typeface="Arial" charset="0"/>
              </a:rPr>
              <a:t>तथ्यात्मक</a:t>
            </a:r>
            <a:r>
              <a:rPr lang="hi" b="1" i="0" u="none" baseline="0" dirty="0">
                <a:latin typeface="Arial" charset="0"/>
                <a:ea typeface="Arial" charset="0"/>
                <a:cs typeface="Arial" charset="0"/>
              </a:rPr>
              <a:t> </a:t>
            </a:r>
            <a:r>
              <a:rPr lang="hi" b="0" i="0" u="none" baseline="0" dirty="0">
                <a:latin typeface="Arial" charset="0"/>
                <a:ea typeface="Arial" charset="0"/>
                <a:cs typeface="Arial" charset="0"/>
              </a:rPr>
              <a:t>पैराग्राफ में </a:t>
            </a:r>
            <a:r>
              <a:rPr lang="hi" b="0" i="0" u="none" baseline="0" dirty="0">
                <a:solidFill>
                  <a:srgbClr val="0070C0"/>
                </a:solidFill>
                <a:latin typeface="Arial" charset="0"/>
                <a:ea typeface="Arial" charset="0"/>
                <a:cs typeface="Arial" charset="0"/>
              </a:rPr>
              <a:t>इसकी व्याख्या करने वाले प्रासंगिक तथ्य शामिल होने चाहिए कि सभी संबंधित पक्षों के साथ क्या हुआ।</a:t>
            </a:r>
            <a:r>
              <a:rPr lang="hi" b="1" i="0" u="none" baseline="0" dirty="0">
                <a:solidFill>
                  <a:srgbClr val="0070C0"/>
                </a:solidFill>
                <a:latin typeface="Arial" charset="0"/>
                <a:ea typeface="Arial" charset="0"/>
                <a:cs typeface="Arial" charset="0"/>
              </a:rPr>
              <a:t> </a:t>
            </a:r>
            <a:r>
              <a:rPr lang="hi" b="0" i="0" u="none" baseline="0" dirty="0">
                <a:solidFill>
                  <a:srgbClr val="0070C0"/>
                </a:solidFill>
                <a:latin typeface="Arial" charset="0"/>
                <a:ea typeface="Arial" charset="0"/>
                <a:cs typeface="Arial" charset="0"/>
              </a:rPr>
              <a:t>ठेकेदारों या व्यक्तियों के नाम बताए बि</a:t>
            </a:r>
            <a:r>
              <a:rPr lang="hi" b="0" i="0" u="none" baseline="0" dirty="0"/>
              <a:t>ना।  आपको ये शामिल करना चाहिए कि, क्या हुआ, किसके साथ हुआ (कार्य शीर्षक के अनुसार) और उसके परिणामस्वरूप क्या चोटें आईं।  उससे ज़्यादा कुछ नहीं!</a:t>
            </a:r>
          </a:p>
          <a:p>
            <a:endParaRPr lang="hi" baseline="0" dirty="0"/>
          </a:p>
          <a:p>
            <a:pPr algn="l" rtl="0">
              <a:spcBef>
                <a:spcPct val="50000"/>
              </a:spcBef>
            </a:pPr>
            <a:endParaRPr lang="hi" dirty="0">
              <a:solidFill>
                <a:srgbClr val="0070C0"/>
              </a:solidFill>
              <a:latin typeface="Arial" charset="0"/>
              <a:cs typeface="Arial" charset="0"/>
            </a:endParaRPr>
          </a:p>
          <a:p>
            <a:pPr algn="l" rtl="0">
              <a:spcBef>
                <a:spcPct val="50000"/>
              </a:spcBef>
            </a:pPr>
            <a:r>
              <a:rPr lang="hi" b="0" i="0" u="none" baseline="0" dirty="0">
                <a:latin typeface="Arial" charset="0"/>
                <a:ea typeface="Arial" charset="0"/>
                <a:cs typeface="Arial" charset="0"/>
              </a:rPr>
              <a:t>विवरण में इतना विस्तार से होना चाहिए कि ऐसा कोई व्यक्ति जो घटना के बारे में कुछ नहीं जानता, वह उसकी कल्पना कर सके।  </a:t>
            </a:r>
          </a:p>
          <a:p>
            <a:pPr algn="l" rtl="0">
              <a:spcBef>
                <a:spcPct val="50000"/>
              </a:spcBef>
            </a:pPr>
            <a:r>
              <a:rPr lang="hi" b="0" i="0" u="none" baseline="0" dirty="0">
                <a:latin typeface="Arial" charset="0"/>
                <a:ea typeface="Arial" charset="0"/>
                <a:cs typeface="Arial" charset="0"/>
              </a:rPr>
              <a:t>यह केवल इस बारे में होना चाहिए कि क्या हुआ था </a:t>
            </a:r>
            <a:r>
              <a:rPr lang="hi" b="0" i="0" u="sng" baseline="0" dirty="0">
                <a:latin typeface="Arial" charset="0"/>
                <a:ea typeface="Arial" charset="0"/>
                <a:cs typeface="Arial" charset="0"/>
              </a:rPr>
              <a:t>न</a:t>
            </a:r>
            <a:r>
              <a:rPr lang="hi" b="0" i="0" u="none" baseline="0" dirty="0">
                <a:latin typeface="Arial" charset="0"/>
                <a:ea typeface="Arial" charset="0"/>
                <a:cs typeface="Arial" charset="0"/>
              </a:rPr>
              <a:t> कि वह क्यों हुआ था।  </a:t>
            </a:r>
          </a:p>
          <a:p>
            <a:pPr algn="l" rtl="0">
              <a:spcBef>
                <a:spcPct val="50000"/>
              </a:spcBef>
            </a:pPr>
            <a:r>
              <a:rPr lang="hi" b="0" i="0" u="none" baseline="0" dirty="0">
                <a:latin typeface="Arial" charset="0"/>
                <a:ea typeface="Arial" charset="0"/>
                <a:cs typeface="Arial" charset="0"/>
              </a:rPr>
              <a:t>यहाँ जाँच के निष्कर्षों को शामिल न करें, केवल उस तरह से घटना का वर्णन करें जैसा कि जाँच से पता चला है कि ऐसा हुआ था। </a:t>
            </a:r>
          </a:p>
          <a:p>
            <a:pPr algn="l" rtl="0">
              <a:spcBef>
                <a:spcPct val="50000"/>
              </a:spcBef>
            </a:pPr>
            <a:r>
              <a:rPr lang="hi" b="0" i="0" u="none" baseline="0" dirty="0">
                <a:latin typeface="Arial" charset="0"/>
                <a:ea typeface="Arial" charset="0"/>
                <a:cs typeface="Arial" charset="0"/>
              </a:rPr>
              <a:t>यहाँ हमें घटनाओं का क्रम न बताएं।   </a:t>
            </a:r>
            <a:endParaRPr lang="hi" dirty="0">
              <a:latin typeface="Arial" charset="0"/>
              <a:cs typeface="Arial" charset="0"/>
            </a:endParaRPr>
          </a:p>
          <a:p>
            <a:endParaRPr lang="hi" dirty="0"/>
          </a:p>
          <a:p>
            <a:endParaRPr lang="hi"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906F0F-6AA3-414C-870B-3468ED710CFE}"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h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664832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i" sz="1600" b="1" baseline="0" dirty="0"/>
          </a:p>
          <a:p>
            <a:pPr lvl="0" algn="l" rtl="0" eaLnBrk="0" fontAlgn="base" hangingPunct="0">
              <a:spcBef>
                <a:spcPct val="0"/>
              </a:spcBef>
              <a:spcAft>
                <a:spcPct val="0"/>
              </a:spcAft>
              <a:tabLst>
                <a:tab pos="107950" algn="l"/>
              </a:tabLst>
            </a:pPr>
            <a:r>
              <a:rPr lang="hi" sz="2000" b="1" i="0" u="none" kern="1200" baseline="0" dirty="0">
                <a:solidFill>
                  <a:srgbClr val="58595B"/>
                </a:solidFill>
                <a:latin typeface="+mn-lt"/>
                <a:ea typeface="Times New Roman" panose="02020603050405020304" pitchFamily="18" charset="0"/>
                <a:cs typeface="+mn-cs"/>
              </a:rPr>
              <a:t>ऐसा क्यों हुआ</a:t>
            </a:r>
            <a:endParaRPr lang="hi" altLang="zh-CN" sz="2000" b="1" kern="1200" dirty="0">
              <a:solidFill>
                <a:srgbClr val="58595B"/>
              </a:solidFill>
              <a:latin typeface="+mn-lt"/>
              <a:ea typeface="Times New Roman" panose="02020603050405020304" pitchFamily="18" charset="0"/>
              <a:cs typeface="+mn-cs"/>
            </a:endParaRPr>
          </a:p>
          <a:p>
            <a:pPr lvl="0" algn="l" rtl="0" eaLnBrk="0" fontAlgn="base" hangingPunct="0">
              <a:spcBef>
                <a:spcPct val="0"/>
              </a:spcBef>
              <a:spcAft>
                <a:spcPct val="0"/>
              </a:spcAft>
              <a:tabLst>
                <a:tab pos="107950" algn="l"/>
              </a:tabLst>
            </a:pPr>
            <a:r>
              <a:rPr lang="hi" sz="1100" b="0" i="0" u="none" kern="1200" baseline="0" dirty="0">
                <a:solidFill>
                  <a:srgbClr val="58595B"/>
                </a:solidFill>
                <a:latin typeface="+mn-lt"/>
                <a:ea typeface="Times New Roman" panose="02020603050405020304" pitchFamily="18" charset="0"/>
                <a:cs typeface="+mn-cs"/>
              </a:rPr>
              <a:t>यहाँ निम्न का वर्णन करें:</a:t>
            </a:r>
            <a:endParaRPr lang="hi" altLang="zh-CN" sz="1100" kern="1200" dirty="0">
              <a:solidFill>
                <a:srgbClr val="58595B"/>
              </a:solidFill>
              <a:latin typeface="+mn-lt"/>
              <a:ea typeface="Times New Roman" panose="02020603050405020304" pitchFamily="18" charset="0"/>
              <a:cs typeface="+mn-cs"/>
            </a:endParaRPr>
          </a:p>
          <a:p>
            <a:pPr lvl="0" algn="l" rtl="0" eaLnBrk="0" fontAlgn="base" hangingPunct="0">
              <a:spcBef>
                <a:spcPct val="0"/>
              </a:spcBef>
              <a:spcAft>
                <a:spcPct val="0"/>
              </a:spcAft>
              <a:buFontTx/>
              <a:buChar char="•"/>
              <a:tabLst>
                <a:tab pos="107950" algn="l"/>
              </a:tabLst>
            </a:pPr>
            <a:r>
              <a:rPr lang="hi" sz="1100" b="0" i="0" u="none" kern="1200" baseline="0" dirty="0">
                <a:solidFill>
                  <a:srgbClr val="58595B"/>
                </a:solidFill>
                <a:latin typeface="+mn-lt"/>
                <a:ea typeface="Times New Roman" panose="02020603050405020304" pitchFamily="18" charset="0"/>
                <a:cs typeface="+mn-cs"/>
              </a:rPr>
              <a:t>घटना के तात्कालिक कारण; और</a:t>
            </a:r>
            <a:endParaRPr lang="hi" altLang="zh-CN" sz="1100" kern="1200" dirty="0">
              <a:solidFill>
                <a:srgbClr val="58595B"/>
              </a:solidFill>
              <a:latin typeface="+mn-lt"/>
              <a:ea typeface="Times New Roman" panose="02020603050405020304" pitchFamily="18" charset="0"/>
              <a:cs typeface="+mn-cs"/>
            </a:endParaRPr>
          </a:p>
          <a:p>
            <a:pPr lvl="0" algn="l" rtl="0" eaLnBrk="0" fontAlgn="base" hangingPunct="0">
              <a:spcBef>
                <a:spcPct val="0"/>
              </a:spcBef>
              <a:spcAft>
                <a:spcPct val="0"/>
              </a:spcAft>
              <a:buFontTx/>
              <a:buChar char="•"/>
              <a:tabLst>
                <a:tab pos="107950" algn="l"/>
              </a:tabLst>
            </a:pPr>
            <a:r>
              <a:rPr lang="hi" sz="1100" b="0" i="0" u="none" kern="1200" baseline="0" dirty="0">
                <a:solidFill>
                  <a:srgbClr val="58595B"/>
                </a:solidFill>
                <a:latin typeface="+mn-lt"/>
                <a:ea typeface="Times New Roman" panose="02020603050405020304" pitchFamily="18" charset="0"/>
                <a:cs typeface="+mn-cs"/>
              </a:rPr>
              <a:t>घटना के अंतर्निहित कारण</a:t>
            </a:r>
          </a:p>
          <a:p>
            <a:pPr marL="0" marR="0" lvl="0" indent="0" algn="l" defTabSz="914400" rtl="0" eaLnBrk="1" fontAlgn="auto" latinLnBrk="0" hangingPunct="1">
              <a:lnSpc>
                <a:spcPct val="100000"/>
              </a:lnSpc>
              <a:spcBef>
                <a:spcPts val="0"/>
              </a:spcBef>
              <a:spcAft>
                <a:spcPts val="0"/>
              </a:spcAft>
              <a:buClrTx/>
              <a:buSzTx/>
              <a:buFontTx/>
              <a:buNone/>
              <a:tabLst/>
              <a:defRPr/>
            </a:pPr>
            <a:endParaRPr lang="hi" sz="16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hi" sz="1600" b="1" i="0" u="none" baseline="0" dirty="0"/>
              <a:t>सीखे गए सबक: </a:t>
            </a:r>
            <a:r>
              <a:rPr lang="hi" sz="1600" b="0" i="0" u="none" baseline="0" dirty="0"/>
              <a:t>जाँच के मुख्य निष्कर्षों पर प्रकाश डालने वाले चार से पाँच बुलेट पॉइंट्स।  याद रखें कि लक्षित व्यक्ति फ्रंट-लाइन स्टाफ हैं इसलिए इसे सरल शब्दों में इस तरह लिखा जाना चाहिए कि हर कोई इसे समझ सके।</a:t>
            </a:r>
          </a:p>
          <a:p>
            <a:endParaRPr lang="hi" sz="1600" dirty="0"/>
          </a:p>
          <a:p>
            <a:pPr algn="l" rtl="0"/>
            <a:r>
              <a:rPr lang="hi" sz="1600" b="1" i="0" u="none" baseline="0" dirty="0"/>
              <a:t>अनुबंध प्रबंधक: </a:t>
            </a:r>
            <a:r>
              <a:rPr lang="hi" sz="1600" b="0" i="0" u="none" baseline="0" dirty="0"/>
              <a:t>उन्हें कम से कम उठाए गए सभी बिंदुओं को ध्यान में राते हुए इस काम के लिए अपने जोखिम के आकलन की समीक्षा करनी होगी और अनुबंध धारकों को आश्वासन देना होगा</a:t>
            </a:r>
            <a:endParaRPr lang="hi" sz="1600" dirty="0"/>
          </a:p>
          <a:p>
            <a:pPr lvl="0" algn="l" rtl="0" eaLnBrk="0" fontAlgn="base" hangingPunct="0">
              <a:spcBef>
                <a:spcPct val="0"/>
              </a:spcBef>
              <a:spcAft>
                <a:spcPct val="0"/>
              </a:spcAft>
              <a:buFontTx/>
              <a:buNone/>
              <a:tabLst>
                <a:tab pos="107950" algn="l"/>
              </a:tabLst>
            </a:pPr>
            <a:endParaRPr lang="hi" altLang="en-US" sz="1600" b="1" kern="1200" dirty="0">
              <a:solidFill>
                <a:srgbClr val="58595B"/>
              </a:solidFill>
              <a:latin typeface="+mn-lt"/>
              <a:ea typeface="Times New Roman" panose="02020603050405020304" pitchFamily="18" charset="0"/>
              <a:cs typeface="+mn-cs"/>
            </a:endParaRPr>
          </a:p>
          <a:p>
            <a:pPr algn="l" rtl="0" eaLnBrk="0" fontAlgn="base" hangingPunct="0">
              <a:spcBef>
                <a:spcPct val="0"/>
              </a:spcBef>
              <a:spcAft>
                <a:spcPct val="0"/>
              </a:spcAft>
              <a:tabLst>
                <a:tab pos="107950" algn="l"/>
              </a:tabLst>
            </a:pPr>
            <a:r>
              <a:rPr lang="hi" sz="2000" b="1" i="0" u="none" baseline="0" dirty="0">
                <a:solidFill>
                  <a:srgbClr val="58595B"/>
                </a:solidFill>
                <a:latin typeface="Times New Roman" panose="02020603050405020304" pitchFamily="18" charset="0"/>
                <a:ea typeface="Times New Roman" panose="02020603050405020304" pitchFamily="18" charset="0"/>
                <a:cs typeface="Times New Roman" panose="02020603050405020304" pitchFamily="18" charset="0"/>
              </a:rPr>
              <a:t>कार्रवाइयाँ</a:t>
            </a:r>
            <a:endParaRPr lang="hi" altLang="en-US" sz="2000" b="1" dirty="0">
              <a:solidFill>
                <a:srgbClr val="58595B"/>
              </a:solidFill>
              <a:ea typeface="Times New Roman" panose="02020603050405020304" pitchFamily="18" charset="0"/>
            </a:endParaRPr>
          </a:p>
          <a:p>
            <a:pPr algn="l" rtl="0" eaLnBrk="0" fontAlgn="base" hangingPunct="0">
              <a:spcBef>
                <a:spcPct val="0"/>
              </a:spcBef>
              <a:spcAft>
                <a:spcPct val="0"/>
              </a:spcAft>
              <a:tabLst>
                <a:tab pos="107950" algn="l"/>
              </a:tabLst>
            </a:pPr>
            <a:r>
              <a:rPr lang="hi" sz="1600" b="0" i="0" u="none" baseline="0" dirty="0">
                <a:solidFill>
                  <a:srgbClr val="58595B"/>
                </a:solidFill>
                <a:latin typeface="Times New Roman" panose="02020603050405020304" pitchFamily="18" charset="0"/>
                <a:ea typeface="Times New Roman" panose="02020603050405020304" pitchFamily="18" charset="0"/>
                <a:cs typeface="Times New Roman" panose="02020603050405020304" pitchFamily="18" charset="0"/>
              </a:rPr>
              <a:t>यहाँ अनिवार्य कार्रवाइयों का वर्णन करें। अलर्ट जारी करने से पहले कार्रवाइयों पर व्यवसाय प्रमुखों के हस्ताक्षर होने चाहिए। कार्रवाइयों का वर्णन करते समय क्या, किसके द्वारा और कब पर ध्यान केंद्रित करें।</a:t>
            </a:r>
          </a:p>
          <a:p>
            <a:endParaRPr lang="hi" sz="1600" b="1" dirty="0"/>
          </a:p>
          <a:p>
            <a:pPr algn="l" rtl="0"/>
            <a:r>
              <a:rPr lang="hi" sz="1600" b="1" i="0" u="none" baseline="0" dirty="0"/>
              <a:t>कार्रवाई के बाद सत्यापनकर्ता </a:t>
            </a:r>
            <a:r>
              <a:rPr lang="hi" sz="1600" b="0" i="0" u="none" baseline="0" dirty="0"/>
              <a:t>यह आश्वासन देता है कि कार्रवाई पर ध्यान दिया गया है और सीखे गए सबक शामिल किए गए हैं। </a:t>
            </a:r>
          </a:p>
          <a:p>
            <a:pPr algn="l" rtl="0"/>
            <a:r>
              <a:rPr lang="hi" sz="1600" b="0" i="0" u="none" baseline="0" dirty="0"/>
              <a:t>(पाक्षिक रूप से </a:t>
            </a:r>
            <a:r>
              <a:rPr lang="hi-IN" sz="1200" b="0" i="0" kern="1200" dirty="0" smtClean="0">
                <a:solidFill>
                  <a:schemeClr val="tx1"/>
                </a:solidFill>
                <a:latin typeface="+mn-lt"/>
                <a:ea typeface="+mn-ea"/>
                <a:cs typeface="+mn-cs"/>
              </a:rPr>
              <a:t>उच्च जोखिम</a:t>
            </a:r>
            <a:r>
              <a:rPr lang="hi" sz="1600" b="0" i="0" u="none" baseline="0" dirty="0" smtClean="0"/>
              <a:t> </a:t>
            </a:r>
            <a:r>
              <a:rPr lang="hi" sz="1600" b="0" i="0" u="none" baseline="0" dirty="0"/>
              <a:t>की ओर से कार्रवाई की जाती है और </a:t>
            </a:r>
            <a:r>
              <a:rPr lang="hi-IN" sz="1200" b="0" i="0" kern="1200" dirty="0" smtClean="0">
                <a:solidFill>
                  <a:schemeClr val="tx1"/>
                </a:solidFill>
                <a:latin typeface="+mn-lt"/>
                <a:ea typeface="+mn-ea"/>
                <a:cs typeface="+mn-cs"/>
              </a:rPr>
              <a:t>प्रबंध निदेशक घटना समीक्षा समिति</a:t>
            </a:r>
            <a:r>
              <a:rPr lang="hi" sz="1600" b="0" i="0" u="none" baseline="0" dirty="0" smtClean="0"/>
              <a:t> </a:t>
            </a:r>
            <a:r>
              <a:rPr lang="hi" sz="1600" b="0" i="0" u="none" baseline="0" dirty="0"/>
              <a:t>और </a:t>
            </a:r>
            <a:r>
              <a:rPr lang="hi-IN" sz="1200" b="0" i="0" kern="1200" dirty="0" smtClean="0">
                <a:solidFill>
                  <a:schemeClr val="tx1"/>
                </a:solidFill>
                <a:latin typeface="+mn-lt"/>
                <a:ea typeface="+mn-ea"/>
                <a:cs typeface="+mn-cs"/>
              </a:rPr>
              <a:t>प्रबंध निदेशक समिति</a:t>
            </a:r>
            <a:r>
              <a:rPr lang="hi" sz="1600" b="0" i="0" u="none" baseline="0" dirty="0" smtClean="0"/>
              <a:t> </a:t>
            </a:r>
            <a:r>
              <a:rPr lang="hi" sz="1600" b="0" i="0" u="none" baseline="0" dirty="0"/>
              <a:t>को घटना की जानकारी दी जाती है)</a:t>
            </a:r>
            <a:endParaRPr lang="hi" sz="1600" dirty="0"/>
          </a:p>
          <a:p>
            <a:pPr lvl="0" algn="l" rtl="0" eaLnBrk="0" fontAlgn="base" hangingPunct="0">
              <a:spcBef>
                <a:spcPct val="0"/>
              </a:spcBef>
              <a:spcAft>
                <a:spcPct val="0"/>
              </a:spcAft>
              <a:tabLst>
                <a:tab pos="107950" algn="l"/>
              </a:tabLst>
            </a:pPr>
            <a:endParaRPr lang="hi" altLang="en-US" sz="1600" b="1" kern="1200" dirty="0">
              <a:solidFill>
                <a:srgbClr val="58595B"/>
              </a:solidFill>
              <a:latin typeface="+mn-lt"/>
              <a:ea typeface="Times New Roman" panose="02020603050405020304" pitchFamily="18" charset="0"/>
              <a:cs typeface="+mn-cs"/>
            </a:endParaRPr>
          </a:p>
          <a:p>
            <a:endParaRPr lang="hi"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906F0F-6AA3-414C-870B-3468ED710CFE}"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h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738224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pPr/>
              <a:t>4/29/2024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pPr/>
              <a:t>‹#›</a:t>
            </a:fld>
            <a:endParaRPr lang="en-US"/>
          </a:p>
        </p:txBody>
      </p:sp>
    </p:spTree>
    <p:extLst>
      <p:ext uri="{BB962C8B-B14F-4D97-AF65-F5344CB8AC3E}">
        <p14:creationId xmlns="" xmlns:p14="http://schemas.microsoft.com/office/powerpoint/2010/main" val="364982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pPr/>
              <a:t>4/29/2024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pPr/>
              <a:t>‹#›</a:t>
            </a:fld>
            <a:endParaRPr lang="en-US"/>
          </a:p>
        </p:txBody>
      </p:sp>
    </p:spTree>
    <p:extLst>
      <p:ext uri="{BB962C8B-B14F-4D97-AF65-F5344CB8AC3E}">
        <p14:creationId xmlns="" xmlns:p14="http://schemas.microsoft.com/office/powerpoint/2010/main" val="131271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pPr/>
              <a:t>4/29/2024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pPr/>
              <a:t>‹#›</a:t>
            </a:fld>
            <a:endParaRPr lang="en-US"/>
          </a:p>
        </p:txBody>
      </p:sp>
    </p:spTree>
    <p:extLst>
      <p:ext uri="{BB962C8B-B14F-4D97-AF65-F5344CB8AC3E}">
        <p14:creationId xmlns="" xmlns:p14="http://schemas.microsoft.com/office/powerpoint/2010/main" val="2157981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pPr/>
              <a:t>4/29/2024</a:t>
            </a:fld>
            <a:endParaRPr lang="en-US"/>
          </a:p>
        </p:txBody>
      </p:sp>
      <p:sp>
        <p:nvSpPr>
          <p:cNvPr id="5" name="Footer Placeholder 4"/>
          <p:cNvSpPr>
            <a:spLocks noGrp="1"/>
          </p:cNvSpPr>
          <p:nvPr>
            <p:ph type="ftr" sz="quarter" idx="11"/>
          </p:nvPr>
        </p:nvSpPr>
        <p:spPr/>
        <p:txBody>
          <a:bodyPr/>
          <a:lstStyle>
            <a:lvl1pPr>
              <a:defRPr/>
            </a:lvl1pPr>
          </a:lstStyle>
          <a:p>
            <a:r>
              <a:rPr lang="en-US" dirty="0"/>
              <a:t>LFI action V1</a:t>
            </a:r>
          </a:p>
        </p:txBody>
      </p:sp>
      <p:sp>
        <p:nvSpPr>
          <p:cNvPr id="6" name="Slide Number Placeholder 5"/>
          <p:cNvSpPr>
            <a:spLocks noGrp="1"/>
          </p:cNvSpPr>
          <p:nvPr>
            <p:ph type="sldNum" sz="quarter" idx="12"/>
          </p:nvPr>
        </p:nvSpPr>
        <p:spPr/>
        <p:txBody>
          <a:bodyPr/>
          <a:lstStyle/>
          <a:p>
            <a:fld id="{7A6F64E4-CF39-E842-A871-400C57C21E39}" type="slidenum">
              <a:rPr lang="en-US" smtClean="0"/>
              <a:pPr/>
              <a:t>‹#›</a:t>
            </a:fld>
            <a:endParaRPr lang="en-US"/>
          </a:p>
        </p:txBody>
      </p:sp>
    </p:spTree>
    <p:extLst>
      <p:ext uri="{BB962C8B-B14F-4D97-AF65-F5344CB8AC3E}">
        <p14:creationId xmlns="" xmlns:p14="http://schemas.microsoft.com/office/powerpoint/2010/main" val="4071334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pPr/>
              <a:t>4/29/2024</a:t>
            </a:fld>
            <a:endParaRPr lang="en-US"/>
          </a:p>
        </p:txBody>
      </p:sp>
      <p:sp>
        <p:nvSpPr>
          <p:cNvPr id="5" name="Footer Placeholder 4"/>
          <p:cNvSpPr>
            <a:spLocks noGrp="1"/>
          </p:cNvSpPr>
          <p:nvPr>
            <p:ph type="ftr" sz="quarter" idx="11"/>
          </p:nvPr>
        </p:nvSpPr>
        <p:spPr/>
        <p:txBody>
          <a:bodyPr/>
          <a:lstStyle/>
          <a:p>
            <a:r>
              <a:rPr lang="en-US" dirty="0"/>
              <a:t>LFI Action V1  (2020)</a:t>
            </a:r>
          </a:p>
        </p:txBody>
      </p:sp>
      <p:sp>
        <p:nvSpPr>
          <p:cNvPr id="6" name="Slide Number Placeholder 5"/>
          <p:cNvSpPr>
            <a:spLocks noGrp="1"/>
          </p:cNvSpPr>
          <p:nvPr>
            <p:ph type="sldNum" sz="quarter" idx="12"/>
          </p:nvPr>
        </p:nvSpPr>
        <p:spPr/>
        <p:txBody>
          <a:bodyPr/>
          <a:lstStyle/>
          <a:p>
            <a:fld id="{7A6F64E4-CF39-E842-A871-400C57C21E39}" type="slidenum">
              <a:rPr lang="en-US" smtClean="0"/>
              <a:pPr/>
              <a:t>‹#›</a:t>
            </a:fld>
            <a:endParaRPr lang="en-US"/>
          </a:p>
        </p:txBody>
      </p:sp>
    </p:spTree>
    <p:extLst>
      <p:ext uri="{BB962C8B-B14F-4D97-AF65-F5344CB8AC3E}">
        <p14:creationId xmlns="" xmlns:p14="http://schemas.microsoft.com/office/powerpoint/2010/main" val="1848001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pPr/>
              <a:t>4/29/2024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pPr/>
              <a:t>‹#›</a:t>
            </a:fld>
            <a:endParaRPr lang="en-US"/>
          </a:p>
        </p:txBody>
      </p:sp>
    </p:spTree>
    <p:extLst>
      <p:ext uri="{BB962C8B-B14F-4D97-AF65-F5344CB8AC3E}">
        <p14:creationId xmlns="" xmlns:p14="http://schemas.microsoft.com/office/powerpoint/2010/main" val="2493606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pPr/>
              <a:t>4/29/2024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pPr/>
              <a:t>‹#›</a:t>
            </a:fld>
            <a:endParaRPr lang="en-US"/>
          </a:p>
        </p:txBody>
      </p:sp>
    </p:spTree>
    <p:extLst>
      <p:ext uri="{BB962C8B-B14F-4D97-AF65-F5344CB8AC3E}">
        <p14:creationId xmlns="" xmlns:p14="http://schemas.microsoft.com/office/powerpoint/2010/main" val="2950446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pPr/>
              <a:t>4/29/2024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pPr/>
              <a:t>‹#›</a:t>
            </a:fld>
            <a:endParaRPr lang="en-US"/>
          </a:p>
        </p:txBody>
      </p:sp>
    </p:spTree>
    <p:extLst>
      <p:ext uri="{BB962C8B-B14F-4D97-AF65-F5344CB8AC3E}">
        <p14:creationId xmlns="" xmlns:p14="http://schemas.microsoft.com/office/powerpoint/2010/main" val="4071637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pPr/>
              <a:t>4/29/2024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pPr/>
              <a:t>‹#›</a:t>
            </a:fld>
            <a:endParaRPr lang="en-US"/>
          </a:p>
        </p:txBody>
      </p:sp>
    </p:spTree>
    <p:extLst>
      <p:ext uri="{BB962C8B-B14F-4D97-AF65-F5344CB8AC3E}">
        <p14:creationId xmlns="" xmlns:p14="http://schemas.microsoft.com/office/powerpoint/2010/main" val="554837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pPr/>
              <a:t>4/29/2024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pPr/>
              <a:t>‹#›</a:t>
            </a:fld>
            <a:endParaRPr lang="en-US"/>
          </a:p>
        </p:txBody>
      </p:sp>
    </p:spTree>
    <p:extLst>
      <p:ext uri="{BB962C8B-B14F-4D97-AF65-F5344CB8AC3E}">
        <p14:creationId xmlns="" xmlns:p14="http://schemas.microsoft.com/office/powerpoint/2010/main" val="1780447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pPr/>
              <a:t>4/29/2024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pPr/>
              <a:t>‹#›</a:t>
            </a:fld>
            <a:endParaRPr lang="en-US"/>
          </a:p>
        </p:txBody>
      </p:sp>
    </p:spTree>
    <p:extLst>
      <p:ext uri="{BB962C8B-B14F-4D97-AF65-F5344CB8AC3E}">
        <p14:creationId xmlns="" xmlns:p14="http://schemas.microsoft.com/office/powerpoint/2010/main" val="1493571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pPr/>
              <a:t>4/29/2024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pPr/>
              <a:t>‹#›</a:t>
            </a:fld>
            <a:endParaRPr lang="en-US"/>
          </a:p>
        </p:txBody>
      </p:sp>
      <p:pic>
        <p:nvPicPr>
          <p:cNvPr id="7" name="Picture 6">
            <a:extLst>
              <a:ext uri="{FF2B5EF4-FFF2-40B4-BE49-F238E27FC236}">
                <a16:creationId xmlns=""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 xmlns:a16="http://schemas.microsoft.com/office/drawing/2014/main" id="{95D186BF-73E8-40E9-BF74-18F83D802152}"/>
                </a:ext>
              </a:extLst>
            </p:cNvPr>
            <p:cNvPicPr>
              <a:picLocks noChangeAspect="1"/>
            </p:cNvPicPr>
            <p:nvPr/>
          </p:nvPicPr>
          <p:blipFill>
            <a:blip r:embed="rId14" cstate="email">
              <a:extLst>
                <a:ext uri="{28A0092B-C50C-407E-A947-70E740481C1C}">
                  <a14:useLocalDpi xmlns=""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 xmlns:p14="http://schemas.microsoft.com/office/powerpoint/2010/main" val="12478747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526BD35-747A-BC5F-1CC3-2CA58B7A9A2D}"/>
              </a:ext>
            </a:extLst>
          </p:cNvPr>
          <p:cNvPicPr>
            <a:picLocks noChangeAspect="1"/>
          </p:cNvPicPr>
          <p:nvPr/>
        </p:nvPicPr>
        <p:blipFill rotWithShape="1">
          <a:blip r:embed="rId3"/>
          <a:srcRect t="13190"/>
          <a:stretch/>
        </p:blipFill>
        <p:spPr>
          <a:xfrm>
            <a:off x="9131915" y="3838273"/>
            <a:ext cx="2859271" cy="2217410"/>
          </a:xfrm>
          <a:prstGeom prst="rect">
            <a:avLst/>
          </a:prstGeom>
        </p:spPr>
      </p:pic>
      <p:sp>
        <p:nvSpPr>
          <p:cNvPr id="4" name="Rectangle 3">
            <a:extLst>
              <a:ext uri="{FF2B5EF4-FFF2-40B4-BE49-F238E27FC236}">
                <a16:creationId xmlns="" xmlns:a16="http://schemas.microsoft.com/office/drawing/2014/main" id="{BACC920B-748D-FD7D-D8FC-CE28CA9161AA}"/>
              </a:ext>
            </a:extLst>
          </p:cNvPr>
          <p:cNvSpPr>
            <a:spLocks noChangeArrowheads="1"/>
          </p:cNvSpPr>
          <p:nvPr/>
        </p:nvSpPr>
        <p:spPr bwMode="auto">
          <a:xfrm>
            <a:off x="478595" y="2155200"/>
            <a:ext cx="8356653" cy="39395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7950" algn="l"/>
              </a:tabLst>
              <a:defRPr>
                <a:solidFill>
                  <a:schemeClr val="tx1"/>
                </a:solidFill>
                <a:latin typeface="Arial" panose="020B0604020202020204" pitchFamily="34" charset="0"/>
              </a:defRPr>
            </a:lvl1pPr>
            <a:lvl2pPr eaLnBrk="0" fontAlgn="base" hangingPunct="0">
              <a:spcBef>
                <a:spcPct val="0"/>
              </a:spcBef>
              <a:spcAft>
                <a:spcPct val="0"/>
              </a:spcAft>
              <a:tabLst>
                <a:tab pos="107950" algn="l"/>
              </a:tabLst>
              <a:defRPr>
                <a:solidFill>
                  <a:schemeClr val="tx1"/>
                </a:solidFill>
                <a:latin typeface="Arial" panose="020B0604020202020204" pitchFamily="34" charset="0"/>
              </a:defRPr>
            </a:lvl2pPr>
            <a:lvl3pPr eaLnBrk="0" fontAlgn="base" hangingPunct="0">
              <a:spcBef>
                <a:spcPct val="0"/>
              </a:spcBef>
              <a:spcAft>
                <a:spcPct val="0"/>
              </a:spcAft>
              <a:tabLst>
                <a:tab pos="107950" algn="l"/>
              </a:tabLst>
              <a:defRPr>
                <a:solidFill>
                  <a:schemeClr val="tx1"/>
                </a:solidFill>
                <a:latin typeface="Arial" panose="020B0604020202020204" pitchFamily="34" charset="0"/>
              </a:defRPr>
            </a:lvl3pPr>
            <a:lvl4pPr eaLnBrk="0" fontAlgn="base" hangingPunct="0">
              <a:spcBef>
                <a:spcPct val="0"/>
              </a:spcBef>
              <a:spcAft>
                <a:spcPct val="0"/>
              </a:spcAft>
              <a:tabLst>
                <a:tab pos="107950" algn="l"/>
              </a:tabLst>
              <a:defRPr>
                <a:solidFill>
                  <a:schemeClr val="tx1"/>
                </a:solidFill>
                <a:latin typeface="Arial" panose="020B0604020202020204" pitchFamily="34" charset="0"/>
              </a:defRPr>
            </a:lvl4pPr>
            <a:lvl5pPr eaLnBrk="0" fontAlgn="base" hangingPunct="0">
              <a:spcBef>
                <a:spcPct val="0"/>
              </a:spcBef>
              <a:spcAft>
                <a:spcPct val="0"/>
              </a:spcAft>
              <a:tabLst>
                <a:tab pos="107950" algn="l"/>
              </a:tabLst>
              <a:defRPr>
                <a:solidFill>
                  <a:schemeClr val="tx1"/>
                </a:solidFill>
                <a:latin typeface="Arial" panose="020B0604020202020204" pitchFamily="34" charset="0"/>
              </a:defRPr>
            </a:lvl5pPr>
            <a:lvl6pPr eaLnBrk="0" fontAlgn="base" hangingPunct="0">
              <a:spcBef>
                <a:spcPct val="0"/>
              </a:spcBef>
              <a:spcAft>
                <a:spcPct val="0"/>
              </a:spcAft>
              <a:tabLst>
                <a:tab pos="107950" algn="l"/>
              </a:tabLst>
              <a:defRPr>
                <a:solidFill>
                  <a:schemeClr val="tx1"/>
                </a:solidFill>
                <a:latin typeface="Arial" panose="020B0604020202020204" pitchFamily="34" charset="0"/>
              </a:defRPr>
            </a:lvl6pPr>
            <a:lvl7pPr eaLnBrk="0" fontAlgn="base" hangingPunct="0">
              <a:spcBef>
                <a:spcPct val="0"/>
              </a:spcBef>
              <a:spcAft>
                <a:spcPct val="0"/>
              </a:spcAft>
              <a:tabLst>
                <a:tab pos="107950" algn="l"/>
              </a:tabLst>
              <a:defRPr>
                <a:solidFill>
                  <a:schemeClr val="tx1"/>
                </a:solidFill>
                <a:latin typeface="Arial" panose="020B0604020202020204" pitchFamily="34" charset="0"/>
              </a:defRPr>
            </a:lvl7pPr>
            <a:lvl8pPr eaLnBrk="0" fontAlgn="base" hangingPunct="0">
              <a:spcBef>
                <a:spcPct val="0"/>
              </a:spcBef>
              <a:spcAft>
                <a:spcPct val="0"/>
              </a:spcAft>
              <a:tabLst>
                <a:tab pos="107950" algn="l"/>
              </a:tabLst>
              <a:defRPr>
                <a:solidFill>
                  <a:schemeClr val="tx1"/>
                </a:solidFill>
                <a:latin typeface="Arial" panose="020B0604020202020204" pitchFamily="34" charset="0"/>
              </a:defRPr>
            </a:lvl8pPr>
            <a:lvl9pPr eaLnBrk="0" fontAlgn="base" hangingPunct="0">
              <a:spcBef>
                <a:spcPct val="0"/>
              </a:spcBef>
              <a:spcAft>
                <a:spcPct val="0"/>
              </a:spcAft>
              <a:tabLst>
                <a:tab pos="10795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07950" algn="l"/>
              </a:tabLst>
              <a:defRPr/>
            </a:pPr>
            <a:r>
              <a:rPr kumimoji="0" lang="hi" sz="1800" b="0" i="0" u="none" strike="noStrike" kern="1200" cap="none" spc="0" normalizeH="0" baseline="0" dirty="0">
                <a:ln>
                  <a:noFill/>
                </a:ln>
                <a:solidFill>
                  <a:prstClr val="black"/>
                </a:solidFill>
                <a:effectLst/>
                <a:uLnTx/>
                <a:uFillTx/>
                <a:latin typeface="Calibri" panose="020F0502020204030204"/>
                <a:ea typeface="+mn-ea"/>
                <a:cs typeface="+mn-cs"/>
              </a:rPr>
              <a:t>	</a:t>
            </a:r>
            <a:r>
              <a:rPr kumimoji="0" lang="hi" sz="1800" b="1" i="0" u="none" strike="noStrike" kern="1200" cap="none" spc="0" normalizeH="0" baseline="0" dirty="0">
                <a:ln>
                  <a:noFill/>
                </a:ln>
                <a:solidFill>
                  <a:srgbClr val="FF0000"/>
                </a:solidFill>
                <a:effectLst/>
                <a:uLnTx/>
                <a:uFillTx/>
                <a:latin typeface="Calibri" panose="020F0502020204030204"/>
                <a:ea typeface="+mn-ea"/>
                <a:cs typeface="+mn-cs"/>
              </a:rPr>
              <a:t>डीज़ल टैंक को उतारना </a:t>
            </a: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hi" sz="1800" b="1" i="0" u="none" strike="noStrike" kern="1200" cap="none" spc="0" normalizeH="0" baseline="0" dirty="0">
                <a:ln>
                  <a:noFill/>
                </a:ln>
                <a:solidFill>
                  <a:prstClr val="black"/>
                </a:solidFill>
                <a:effectLst/>
                <a:uLnTx/>
                <a:uFillTx/>
                <a:latin typeface="Calibri" panose="020F0502020204030204"/>
                <a:ea typeface="+mn-ea"/>
                <a:cs typeface="+mn-cs"/>
              </a:rPr>
              <a:t>घटना का विवरण: </a:t>
            </a:r>
            <a:endParaRPr kumimoji="0" lang="hi" sz="16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hi"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tab pos="107950" algn="l"/>
              </a:tabLst>
              <a:defRPr/>
            </a:pPr>
            <a:r>
              <a:rPr kumimoji="0" lang="hi" sz="1400" b="0" i="0" u="none" strike="noStrike" kern="1200" cap="none" spc="0" normalizeH="0" baseline="0" dirty="0">
                <a:ln>
                  <a:noFill/>
                </a:ln>
                <a:solidFill>
                  <a:prstClr val="black"/>
                </a:solidFill>
                <a:effectLst/>
                <a:uLnTx/>
                <a:uFillTx/>
                <a:latin typeface="Calibri" panose="020F0502020204030204"/>
                <a:ea typeface="+mn-ea"/>
                <a:cs typeface="Times New Roman" panose="02020603050405020304" pitchFamily="18" charset="0"/>
              </a:rPr>
              <a:t>31 मार्च, 2024 को लगभग 18:50 बजे, एक रिग अपने अगले स्थान पर जाने की प्रक्रिया में था। नए स्थान पर डीज़ल टैंक को उतारने के लिए, एक रिग मूव हेल्पर ने प्राइम मूवर को अलग करने के लिए क्रेन से लटकने के लिए ट्रेलर लिफ्टिंग लग्स पर वायर-रोप स्लिंग्स लगाए।  पाँचवें पहिए का लॉक खोलने के बाद, हेल्पर ने प्राइम मूवर ड्राइवर को आगे बढ़ने का संकेत दिया। जब प्राइम मूवर चला, तो पाँचवें पहिए से लोड उतर गया, झटका लगा और जानलेवा तरीके से हेल्पर के सिर से जा टकराया।</a:t>
            </a:r>
          </a:p>
          <a:p>
            <a:pPr marL="0" marR="0" lvl="0" indent="0" algn="just" defTabSz="914400" rtl="0" eaLnBrk="0" fontAlgn="base" latinLnBrk="0" hangingPunct="0">
              <a:lnSpc>
                <a:spcPct val="100000"/>
              </a:lnSpc>
              <a:spcBef>
                <a:spcPct val="0"/>
              </a:spcBef>
              <a:spcAft>
                <a:spcPct val="0"/>
              </a:spcAft>
              <a:buClrTx/>
              <a:buSzTx/>
              <a:buFontTx/>
              <a:buNone/>
              <a:tabLst>
                <a:tab pos="107950" algn="l"/>
              </a:tabLst>
              <a:defRPr/>
            </a:pPr>
            <a:endParaRPr kumimoji="0" lang="hi" altLang="zh-CN" sz="18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tab pos="107950" algn="l"/>
              </a:tabLst>
              <a:defRPr/>
            </a:pPr>
            <a:endParaRPr kumimoji="0" lang="hi" altLang="zh-CN" sz="18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hi" sz="1800" b="1" i="0" u="none" strike="noStrike" kern="1200" cap="none" spc="0" normalizeH="0" baseline="0" dirty="0">
                <a:ln>
                  <a:noFill/>
                </a:ln>
                <a:solidFill>
                  <a:prstClr val="black"/>
                </a:solidFill>
                <a:effectLst/>
                <a:uLnTx/>
                <a:uFillTx/>
                <a:latin typeface="Calibri" panose="020F0502020204030204"/>
                <a:ea typeface="Times New Roman" panose="02020603050405020304" pitchFamily="18" charset="0"/>
                <a:cs typeface="+mn-cs"/>
              </a:rPr>
              <a:t>ऐसा क्यों हुआ/निष्कर्ष:</a:t>
            </a: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hi" altLang="zh-CN" sz="10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07950" algn="l"/>
              </a:tabLst>
              <a:defRPr/>
            </a:pPr>
            <a:r>
              <a:rPr kumimoji="0" lang="hi" sz="1400" b="0" i="0" u="none" strike="noStrike" kern="1200" cap="none" spc="0" normalizeH="0" baseline="0" dirty="0">
                <a:ln>
                  <a:noFill/>
                </a:ln>
                <a:solidFill>
                  <a:prstClr val="black"/>
                </a:solidFill>
                <a:effectLst/>
                <a:uLnTx/>
                <a:uFillTx/>
                <a:latin typeface="Calibri" panose="020F0502020204030204"/>
                <a:ea typeface="DengXian" panose="02010600030101010101" pitchFamily="2" charset="-122"/>
                <a:cs typeface="+mn-cs"/>
              </a:rPr>
              <a:t>पाँचवें पहिए की रिलीज़ आर्म को खींचते समय, लोड के नीचे जाने पर उसके शरीर की स्थिति ने उसे ‘सीधे खतरे में’ डाल दिया।</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07950" algn="l"/>
              </a:tabLst>
              <a:defRPr/>
            </a:pPr>
            <a:r>
              <a:rPr kumimoji="0" lang="hi" sz="1400" b="0" i="0" u="none" strike="noStrike" kern="1200" cap="none" spc="0" normalizeH="0" baseline="0" dirty="0">
                <a:ln>
                  <a:noFill/>
                </a:ln>
                <a:solidFill>
                  <a:prstClr val="black"/>
                </a:solidFill>
                <a:effectLst/>
                <a:uLnTx/>
                <a:uFillTx/>
                <a:latin typeface="Calibri" panose="020F0502020204030204"/>
                <a:ea typeface="DengXian" panose="02010600030101010101" pitchFamily="2" charset="-122"/>
                <a:cs typeface="+mn-cs"/>
              </a:rPr>
              <a:t>लोड की हाइड्रॉलिक जैक सपोर्ट्स का उपयोग करने के सही तरीके के बजाय डीज़ल टैंक लोड को लटकाने के लिए क्रेन का इस्तेमाल किया गया था, जिससे वह असुरक्षित भार बन गया।</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07950" algn="l"/>
              </a:tabLst>
              <a:defRPr/>
            </a:pPr>
            <a:r>
              <a:rPr kumimoji="0" lang="hi" sz="1400" b="0" i="0" u="none" strike="noStrike" kern="1200" cap="none" spc="0" normalizeH="0" baseline="0" dirty="0">
                <a:ln>
                  <a:noFill/>
                </a:ln>
                <a:solidFill>
                  <a:prstClr val="black"/>
                </a:solidFill>
                <a:effectLst/>
                <a:uLnTx/>
                <a:uFillTx/>
                <a:latin typeface="Calibri" panose="020F0502020204030204"/>
                <a:ea typeface="DengXian" panose="02010600030101010101" pitchFamily="2" charset="-122"/>
                <a:cs typeface="+mn-cs"/>
              </a:rPr>
              <a:t>हाइड्रॉलिक जैक सपोर्ट को सुरक्षित रूप से ऑपरेट करने के लिए प्रमुख कर्मचारी उस समय उपलब्ध नहीं थे।</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07950" algn="l"/>
              </a:tabLst>
              <a:defRPr/>
            </a:pPr>
            <a:r>
              <a:rPr kumimoji="0" lang="hi" sz="1400" b="0" i="0" u="none" strike="noStrike" kern="1200" cap="none" spc="0" normalizeH="0" baseline="0" dirty="0">
                <a:ln>
                  <a:noFill/>
                </a:ln>
                <a:solidFill>
                  <a:prstClr val="black"/>
                </a:solidFill>
                <a:effectLst/>
                <a:uLnTx/>
                <a:uFillTx/>
                <a:latin typeface="Calibri" panose="020F0502020204030204"/>
                <a:ea typeface="DengXian" panose="02010600030101010101" pitchFamily="2" charset="-122"/>
                <a:cs typeface="+mn-cs"/>
              </a:rPr>
              <a:t>कार्य योजनाओं में अप्रत्याशित बदलाव की वजह से घटना स्थल पर कोई पर्यवेक्षक नहीं था।</a:t>
            </a:r>
          </a:p>
        </p:txBody>
      </p:sp>
      <p:graphicFrame>
        <p:nvGraphicFramePr>
          <p:cNvPr id="5" name="Table 4">
            <a:extLst>
              <a:ext uri="{FF2B5EF4-FFF2-40B4-BE49-F238E27FC236}">
                <a16:creationId xmlns="" xmlns:a16="http://schemas.microsoft.com/office/drawing/2014/main" id="{E6F4B42B-B385-9C20-572A-E55FBC29E6CE}"/>
              </a:ext>
            </a:extLst>
          </p:cNvPr>
          <p:cNvGraphicFramePr>
            <a:graphicFrameLocks noGrp="1"/>
          </p:cNvGraphicFramePr>
          <p:nvPr>
            <p:extLst>
              <p:ext uri="{D42A27DB-BD31-4B8C-83A1-F6EECF244321}">
                <p14:modId xmlns="" xmlns:p14="http://schemas.microsoft.com/office/powerpoint/2010/main" val="2632296879"/>
              </p:ext>
            </p:extLst>
          </p:nvPr>
        </p:nvGraphicFramePr>
        <p:xfrm>
          <a:off x="520556" y="883980"/>
          <a:ext cx="11470631" cy="1119167"/>
        </p:xfrm>
        <a:graphic>
          <a:graphicData uri="http://schemas.openxmlformats.org/drawingml/2006/table">
            <a:tbl>
              <a:tblPr firstRow="1" bandRow="1">
                <a:tableStyleId>{5C22544A-7EE6-4342-B048-85BDC9FD1C3A}</a:tableStyleId>
              </a:tblPr>
              <a:tblGrid>
                <a:gridCol w="1378582">
                  <a:extLst>
                    <a:ext uri="{9D8B030D-6E8A-4147-A177-3AD203B41FA5}">
                      <a16:colId xmlns="" xmlns:a16="http://schemas.microsoft.com/office/drawing/2014/main" val="4136576419"/>
                    </a:ext>
                  </a:extLst>
                </a:gridCol>
                <a:gridCol w="3597422">
                  <a:extLst>
                    <a:ext uri="{9D8B030D-6E8A-4147-A177-3AD203B41FA5}">
                      <a16:colId xmlns="" xmlns:a16="http://schemas.microsoft.com/office/drawing/2014/main" val="425046032"/>
                    </a:ext>
                  </a:extLst>
                </a:gridCol>
                <a:gridCol w="1361440">
                  <a:extLst>
                    <a:ext uri="{9D8B030D-6E8A-4147-A177-3AD203B41FA5}">
                      <a16:colId xmlns="" xmlns:a16="http://schemas.microsoft.com/office/drawing/2014/main" val="4255786960"/>
                    </a:ext>
                  </a:extLst>
                </a:gridCol>
                <a:gridCol w="5133187">
                  <a:extLst>
                    <a:ext uri="{9D8B030D-6E8A-4147-A177-3AD203B41FA5}">
                      <a16:colId xmlns="" xmlns:a16="http://schemas.microsoft.com/office/drawing/2014/main" val="2009492886"/>
                    </a:ext>
                  </a:extLst>
                </a:gridCol>
              </a:tblGrid>
              <a:tr h="466800">
                <a:tc>
                  <a:txBody>
                    <a:bodyPr/>
                    <a:lstStyle/>
                    <a:p>
                      <a:pPr algn="l" rtl="0"/>
                      <a:r>
                        <a:rPr kumimoji="0" lang="hi" sz="1400" b="1" i="0" u="none" strike="noStrike" kern="1200" cap="none" normalizeH="0" baseline="0" dirty="0">
                          <a:ln>
                            <a:noFill/>
                          </a:ln>
                          <a:solidFill>
                            <a:srgbClr val="58595B"/>
                          </a:solidFill>
                          <a:effectLst/>
                          <a:latin typeface="+mj-lt"/>
                          <a:ea typeface="Times New Roman" panose="02020603050405020304" pitchFamily="18" charset="0"/>
                          <a:cs typeface="+mn-cs"/>
                        </a:rPr>
                        <a:t>अलर्ट नं.:</a:t>
                      </a:r>
                    </a:p>
                    <a:p>
                      <a:pPr algn="l" rtl="0"/>
                      <a:r>
                        <a:rPr kumimoji="0" lang="en-US" sz="1400" b="1" i="0" u="none" strike="noStrike" kern="1200" cap="none" normalizeH="0" baseline="0" dirty="0" smtClean="0">
                          <a:ln>
                            <a:noFill/>
                          </a:ln>
                          <a:solidFill>
                            <a:srgbClr val="58595B"/>
                          </a:solidFill>
                          <a:effectLst/>
                          <a:latin typeface="+mj-lt"/>
                          <a:ea typeface="Times New Roman" panose="02020603050405020304" pitchFamily="18" charset="0"/>
                          <a:cs typeface="+mn-cs"/>
                        </a:rPr>
                        <a:t>PDO </a:t>
                      </a:r>
                      <a:r>
                        <a:rPr kumimoji="0" lang="hi-IN" sz="1400" b="1" i="0" u="none" strike="noStrike" kern="1200" cap="none" normalizeH="0" baseline="0" dirty="0" smtClean="0">
                          <a:ln>
                            <a:noFill/>
                          </a:ln>
                          <a:solidFill>
                            <a:srgbClr val="58595B"/>
                          </a:solidFill>
                          <a:effectLst/>
                          <a:latin typeface="+mj-lt"/>
                          <a:ea typeface="Times New Roman" panose="02020603050405020304" pitchFamily="18" charset="0"/>
                          <a:cs typeface="+mn-cs"/>
                        </a:rPr>
                        <a:t>घटना का प्रबंधन (</a:t>
                      </a:r>
                      <a:r>
                        <a:rPr kumimoji="0" lang="en-US" sz="1400" b="1" i="0" u="none" strike="noStrike" kern="1200" cap="none" normalizeH="0" baseline="0" dirty="0" smtClean="0">
                          <a:ln>
                            <a:noFill/>
                          </a:ln>
                          <a:solidFill>
                            <a:srgbClr val="58595B"/>
                          </a:solidFill>
                          <a:effectLst/>
                          <a:latin typeface="+mj-lt"/>
                          <a:ea typeface="Times New Roman" panose="02020603050405020304" pitchFamily="18" charset="0"/>
                          <a:cs typeface="+mn-cs"/>
                        </a:rPr>
                        <a:t>PIM) #</a:t>
                      </a:r>
                      <a:endParaRPr kumimoji="0" lang="hi" sz="1400" b="1" i="0" u="none" strike="noStrike" kern="1200" cap="none" normalizeH="0" baseline="0" dirty="0">
                        <a:ln>
                          <a:noFill/>
                        </a:ln>
                        <a:solidFill>
                          <a:srgbClr val="58595B"/>
                        </a:solidFill>
                        <a:effectLst/>
                        <a:latin typeface="+mj-lt"/>
                        <a:ea typeface="Times New Roman" panose="02020603050405020304" pitchFamily="18" charset="0"/>
                        <a:cs typeface="+mn-cs"/>
                      </a:endParaRP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a:r>
                        <a:rPr kumimoji="0" lang="hi" sz="1400" b="1" i="0" u="none" strike="noStrike" kern="1200" cap="none" normalizeH="0" baseline="0" dirty="0">
                          <a:ln>
                            <a:noFill/>
                          </a:ln>
                          <a:solidFill>
                            <a:srgbClr val="58595B"/>
                          </a:solidFill>
                          <a:effectLst/>
                          <a:latin typeface="+mj-lt"/>
                          <a:ea typeface="+mn-ea"/>
                          <a:cs typeface="+mn-cs"/>
                        </a:rPr>
                        <a:t>मृत्यु #01</a:t>
                      </a:r>
                    </a:p>
                    <a:p>
                      <a:pPr algn="l" rtl="0"/>
                      <a:r>
                        <a:rPr kumimoji="0" lang="hi" sz="1400" b="1" i="0" u="none" strike="noStrike" kern="1200" cap="none" normalizeH="0" baseline="0" dirty="0">
                          <a:ln>
                            <a:noFill/>
                          </a:ln>
                          <a:solidFill>
                            <a:srgbClr val="58595B"/>
                          </a:solidFill>
                          <a:effectLst/>
                          <a:latin typeface="+mn-lt"/>
                          <a:ea typeface="+mn-ea"/>
                          <a:cs typeface="+mn-cs"/>
                        </a:rPr>
                        <a:t>1164473</a:t>
                      </a:r>
                      <a:endParaRPr kumimoji="0" lang="hi" sz="1400" b="1" i="0" u="none" strike="noStrike" kern="1200" cap="none" normalizeH="0" baseline="0" dirty="0">
                        <a:ln>
                          <a:noFill/>
                        </a:ln>
                        <a:solidFill>
                          <a:srgbClr val="58595B"/>
                        </a:solidFill>
                        <a:effectLst/>
                        <a:latin typeface="+mj-lt"/>
                        <a:ea typeface="+mn-ea"/>
                        <a:cs typeface="+mn-cs"/>
                      </a:endParaRP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a:r>
                        <a:rPr kumimoji="0" lang="hi" sz="1400" b="1" i="0" u="none" strike="noStrike" kern="1200" cap="none" normalizeH="0" baseline="0">
                          <a:ln>
                            <a:noFill/>
                          </a:ln>
                          <a:solidFill>
                            <a:srgbClr val="58595B"/>
                          </a:solidFill>
                          <a:effectLst/>
                          <a:latin typeface="+mj-lt"/>
                          <a:ea typeface="Times New Roman" panose="02020603050405020304" pitchFamily="18" charset="0"/>
                          <a:cs typeface="+mn-cs"/>
                        </a:rPr>
                        <a:t>पैटर्न:</a:t>
                      </a: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0" lang="hi" sz="1400" b="1" i="0" u="none" strike="noStrike" kern="1200" cap="none" normalizeH="0" baseline="0">
                          <a:ln>
                            <a:noFill/>
                          </a:ln>
                          <a:solidFill>
                            <a:srgbClr val="58595B"/>
                          </a:solidFill>
                          <a:effectLst/>
                          <a:latin typeface="+mj-lt"/>
                          <a:ea typeface="+mn-ea"/>
                          <a:cs typeface="+mn-cs"/>
                        </a:rPr>
                        <a:t>इससे क्षतिग्रस्त</a:t>
                      </a:r>
                      <a:endParaRPr kumimoji="0" lang="hi" sz="1400" b="1" i="0" u="none" strike="noStrike" kern="1200" cap="none" normalizeH="0" baseline="0" dirty="0">
                        <a:ln>
                          <a:noFill/>
                        </a:ln>
                        <a:solidFill>
                          <a:srgbClr val="58595B"/>
                        </a:solidFill>
                        <a:effectLst/>
                        <a:latin typeface="+mj-lt"/>
                        <a:ea typeface="+mn-ea"/>
                        <a:cs typeface="+mn-cs"/>
                      </a:endParaRP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806748105"/>
                  </a:ext>
                </a:extLst>
              </a:tr>
              <a:tr h="410507">
                <a:tc>
                  <a:txBody>
                    <a:bodyPr/>
                    <a:lstStyle/>
                    <a:p>
                      <a:pPr algn="l" rtl="0"/>
                      <a:r>
                        <a:rPr kumimoji="0" lang="hi" sz="1400" b="1" i="0" u="none" strike="noStrike" kern="1200" cap="none" normalizeH="0" baseline="0" dirty="0">
                          <a:ln>
                            <a:noFill/>
                          </a:ln>
                          <a:solidFill>
                            <a:srgbClr val="58595B"/>
                          </a:solidFill>
                          <a:effectLst/>
                          <a:latin typeface="+mj-lt"/>
                          <a:ea typeface="Times New Roman" panose="02020603050405020304" pitchFamily="18" charset="0"/>
                          <a:cs typeface="+mn-cs"/>
                        </a:rPr>
                        <a:t>घटना की तारीख़:</a:t>
                      </a: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400" b="1" i="0" u="none" strike="noStrike" kern="1200" cap="none" normalizeH="0" baseline="0">
                          <a:ln>
                            <a:noFill/>
                          </a:ln>
                          <a:solidFill>
                            <a:srgbClr val="58595B"/>
                          </a:solidFill>
                          <a:effectLst/>
                          <a:latin typeface="+mj-lt"/>
                          <a:ea typeface="+mn-ea"/>
                          <a:cs typeface="+mn-cs"/>
                        </a:rPr>
                        <a:t>31/03/2024</a:t>
                      </a:r>
                      <a:r>
                        <a:rPr lang="hi" sz="1400" b="1" i="0" u="none" baseline="0">
                          <a:solidFill>
                            <a:srgbClr val="4472C4"/>
                          </a:solidFill>
                          <a:latin typeface="Tahoma" pitchFamily="34" charset="0"/>
                          <a:ea typeface="Tahoma" pitchFamily="34" charset="0"/>
                          <a:cs typeface="Tahoma" pitchFamily="34" charset="0"/>
                        </a:rPr>
                        <a:t> </a:t>
                      </a:r>
                      <a:endParaRPr kumimoji="0" lang="hi" sz="1400" b="1" i="0" u="none" strike="noStrike" kern="1200" cap="none" normalizeH="0" baseline="0" dirty="0">
                        <a:ln>
                          <a:noFill/>
                        </a:ln>
                        <a:solidFill>
                          <a:srgbClr val="58595B"/>
                        </a:solidFill>
                        <a:effectLst/>
                        <a:latin typeface="+mj-lt"/>
                        <a:ea typeface="Times New Roman" panose="02020603050405020304" pitchFamily="18" charset="0"/>
                        <a:cs typeface="+mn-cs"/>
                      </a:endParaRP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a:r>
                        <a:rPr kumimoji="0" lang="hi" sz="1400" b="1" i="0" u="none" strike="noStrike" kern="1200" cap="none" normalizeH="0" baseline="0">
                          <a:ln>
                            <a:noFill/>
                          </a:ln>
                          <a:solidFill>
                            <a:srgbClr val="58595B"/>
                          </a:solidFill>
                          <a:effectLst/>
                          <a:latin typeface="+mj-lt"/>
                          <a:ea typeface="Times New Roman" panose="02020603050405020304" pitchFamily="18" charset="0"/>
                          <a:cs typeface="+mn-cs"/>
                        </a:rPr>
                        <a:t>लक्षित व्यक्ति:</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0" lang="hi" sz="1400" b="1" i="0" u="none" strike="noStrike" kern="1200" cap="none" normalizeH="0" baseline="0" dirty="0">
                          <a:ln>
                            <a:noFill/>
                          </a:ln>
                          <a:solidFill>
                            <a:srgbClr val="58595B"/>
                          </a:solidFill>
                          <a:effectLst/>
                          <a:latin typeface="+mj-lt"/>
                          <a:ea typeface="+mn-ea"/>
                          <a:cs typeface="+mn-cs"/>
                        </a:rPr>
                        <a:t>वेल इंजीनियरिंग, बुनियादी ढांचा, प्रोजेक्ट डिलिवरी और वित्त निदेशालय</a:t>
                      </a:r>
                      <a:endParaRPr kumimoji="0" lang="hi" sz="1400" b="1" i="0" u="none" strike="noStrike" kern="1200" cap="none" normalizeH="0" baseline="0" dirty="0">
                        <a:ln>
                          <a:noFill/>
                        </a:ln>
                        <a:solidFill>
                          <a:srgbClr val="58595B"/>
                        </a:solidFill>
                        <a:effectLst/>
                        <a:latin typeface="+mj-lt"/>
                        <a:ea typeface="Times New Roman" panose="02020603050405020304" pitchFamily="18" charset="0"/>
                        <a:cs typeface="+mn-cs"/>
                      </a:endParaRP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836305567"/>
                  </a:ext>
                </a:extLst>
              </a:tr>
            </a:tbl>
          </a:graphicData>
        </a:graphic>
      </p:graphicFrame>
      <p:pic>
        <p:nvPicPr>
          <p:cNvPr id="9" name="Picture 8">
            <a:extLst>
              <a:ext uri="{FF2B5EF4-FFF2-40B4-BE49-F238E27FC236}">
                <a16:creationId xmlns="" xmlns:a16="http://schemas.microsoft.com/office/drawing/2014/main" id="{8C764FC1-8B53-B0AA-3C1F-0BB52C720E67}"/>
              </a:ext>
            </a:extLst>
          </p:cNvPr>
          <p:cNvPicPr>
            <a:picLocks noChangeAspect="1"/>
          </p:cNvPicPr>
          <p:nvPr/>
        </p:nvPicPr>
        <p:blipFill>
          <a:blip r:embed="rId4"/>
          <a:stretch>
            <a:fillRect/>
          </a:stretch>
        </p:blipFill>
        <p:spPr>
          <a:xfrm>
            <a:off x="9131915" y="1917956"/>
            <a:ext cx="2859272" cy="1896020"/>
          </a:xfrm>
          <a:prstGeom prst="rect">
            <a:avLst/>
          </a:prstGeom>
        </p:spPr>
      </p:pic>
      <p:pic>
        <p:nvPicPr>
          <p:cNvPr id="12" name="Picture 11">
            <a:extLst>
              <a:ext uri="{FF2B5EF4-FFF2-40B4-BE49-F238E27FC236}">
                <a16:creationId xmlns="" xmlns:a16="http://schemas.microsoft.com/office/drawing/2014/main" id="{EE592260-9DE5-D5AE-5B32-A741A69DBD3A}"/>
              </a:ext>
            </a:extLst>
          </p:cNvPr>
          <p:cNvPicPr>
            <a:picLocks noChangeAspect="1"/>
          </p:cNvPicPr>
          <p:nvPr/>
        </p:nvPicPr>
        <p:blipFill>
          <a:blip r:embed="rId5"/>
          <a:stretch>
            <a:fillRect/>
          </a:stretch>
        </p:blipFill>
        <p:spPr>
          <a:xfrm>
            <a:off x="11180971" y="5171008"/>
            <a:ext cx="573074" cy="585267"/>
          </a:xfrm>
          <a:prstGeom prst="rect">
            <a:avLst/>
          </a:prstGeom>
        </p:spPr>
      </p:pic>
      <p:pic>
        <p:nvPicPr>
          <p:cNvPr id="13" name="Picture 2">
            <a:extLst>
              <a:ext uri="{FF2B5EF4-FFF2-40B4-BE49-F238E27FC236}">
                <a16:creationId xmlns="" xmlns:a16="http://schemas.microsoft.com/office/drawing/2014/main" id="{2FDC243F-1B5A-CE37-7A2B-29779D177780}"/>
              </a:ext>
            </a:extLst>
          </p:cNvPr>
          <p:cNvPicPr>
            <a:picLocks noChangeAspect="1"/>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11240495" y="3074988"/>
            <a:ext cx="454025" cy="481012"/>
          </a:xfrm>
          <a:prstGeom prst="rect">
            <a:avLst/>
          </a:prstGeom>
          <a:noFill/>
          <a:ln w="9525">
            <a:noFill/>
            <a:miter lim="800000"/>
            <a:headEnd/>
            <a:tailEnd/>
          </a:ln>
        </p:spPr>
      </p:pic>
      <p:sp>
        <p:nvSpPr>
          <p:cNvPr id="17" name="Arrow: Right 16">
            <a:extLst>
              <a:ext uri="{FF2B5EF4-FFF2-40B4-BE49-F238E27FC236}">
                <a16:creationId xmlns="" xmlns:a16="http://schemas.microsoft.com/office/drawing/2014/main" id="{2959544B-C37B-DA8B-4248-A8B5F6E84610}"/>
              </a:ext>
            </a:extLst>
          </p:cNvPr>
          <p:cNvSpPr/>
          <p:nvPr/>
        </p:nvSpPr>
        <p:spPr>
          <a:xfrm>
            <a:off x="9817100" y="2074333"/>
            <a:ext cx="508000" cy="211667"/>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row: Right 17">
            <a:extLst>
              <a:ext uri="{FF2B5EF4-FFF2-40B4-BE49-F238E27FC236}">
                <a16:creationId xmlns="" xmlns:a16="http://schemas.microsoft.com/office/drawing/2014/main" id="{12E4D704-2EC0-942F-3842-0FC3E560F4CC}"/>
              </a:ext>
            </a:extLst>
          </p:cNvPr>
          <p:cNvSpPr/>
          <p:nvPr/>
        </p:nvSpPr>
        <p:spPr>
          <a:xfrm>
            <a:off x="9309100" y="5065174"/>
            <a:ext cx="508000" cy="211667"/>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2">
            <a:extLst>
              <a:ext uri="{FF2B5EF4-FFF2-40B4-BE49-F238E27FC236}">
                <a16:creationId xmlns="" xmlns:a16="http://schemas.microsoft.com/office/drawing/2014/main" id="{F31EBC98-927F-2C14-E099-5060CF8866E6}"/>
              </a:ext>
            </a:extLst>
          </p:cNvPr>
          <p:cNvSpPr txBox="1">
            <a:spLocks/>
          </p:cNvSpPr>
          <p:nvPr/>
        </p:nvSpPr>
        <p:spPr>
          <a:xfrm>
            <a:off x="365458" y="0"/>
            <a:ext cx="11826541" cy="801238"/>
          </a:xfrm>
          <a:prstGeom prst="rect">
            <a:avLst/>
          </a:prstGeom>
          <a:solidFill>
            <a:srgbClr val="FFC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algn="ctr" rtl="0"/>
            <a:r>
              <a:rPr lang="hi" sz="2800" b="1" i="0" u="none" baseline="0">
                <a:solidFill>
                  <a:srgbClr val="00B050"/>
                </a:solidFill>
              </a:rPr>
              <a:t>घटना से सबक </a:t>
            </a:r>
            <a:r>
              <a:rPr lang="hi" sz="2800"/>
              <a:t/>
            </a:r>
            <a:br>
              <a:rPr lang="hi" sz="2800"/>
            </a:br>
            <a:r>
              <a:rPr lang="hi" sz="2800" b="1" i="0" u="none" baseline="0"/>
              <a:t>जागरूकता के लिए अलर्ट </a:t>
            </a:r>
            <a:endParaRPr lang="hi" sz="2800" b="1" dirty="0"/>
          </a:p>
        </p:txBody>
      </p:sp>
      <p:sp>
        <p:nvSpPr>
          <p:cNvPr id="6" name="TextBox 5">
            <a:extLst>
              <a:ext uri="{FF2B5EF4-FFF2-40B4-BE49-F238E27FC236}">
                <a16:creationId xmlns="" xmlns:a16="http://schemas.microsoft.com/office/drawing/2014/main" id="{D684B821-A43A-DD71-6581-05ADEFB9D3D2}"/>
              </a:ext>
            </a:extLst>
          </p:cNvPr>
          <p:cNvSpPr txBox="1"/>
          <p:nvPr/>
        </p:nvSpPr>
        <p:spPr>
          <a:xfrm>
            <a:off x="3467100" y="6375359"/>
            <a:ext cx="416306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hi" sz="1800" b="1" i="0" u="none" strike="noStrike" kern="1200" cap="none" spc="0" normalizeH="0" baseline="0">
                <a:ln>
                  <a:noFill/>
                </a:ln>
                <a:solidFill>
                  <a:srgbClr val="002060"/>
                </a:solidFill>
                <a:effectLst/>
                <a:uLnTx/>
                <a:uFillTx/>
                <a:latin typeface="Calibri" panose="020F0502020204030204"/>
                <a:ea typeface="+mn-ea"/>
                <a:cs typeface="+mn-cs"/>
              </a:rPr>
              <a:t>जाँच जारी है </a:t>
            </a:r>
          </a:p>
        </p:txBody>
      </p:sp>
    </p:spTree>
    <p:extLst>
      <p:ext uri="{BB962C8B-B14F-4D97-AF65-F5344CB8AC3E}">
        <p14:creationId xmlns="" xmlns:p14="http://schemas.microsoft.com/office/powerpoint/2010/main" val="3725890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4ABCDB11-E4D5-4C0E-1F0D-7699B43FC36D}"/>
              </a:ext>
            </a:extLst>
          </p:cNvPr>
          <p:cNvSpPr/>
          <p:nvPr/>
        </p:nvSpPr>
        <p:spPr>
          <a:xfrm>
            <a:off x="596901" y="833659"/>
            <a:ext cx="11334308" cy="587853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hi" sz="1800" b="1" i="0" u="none" strike="noStrike" kern="1200" cap="none" spc="0" normalizeH="0" baseline="0" dirty="0">
                <a:ln>
                  <a:noFill/>
                </a:ln>
                <a:solidFill>
                  <a:prstClr val="black"/>
                </a:solidFill>
                <a:effectLst/>
                <a:uLnTx/>
                <a:uFillTx/>
                <a:latin typeface="Calibri" panose="020F0502020204030204"/>
                <a:ea typeface="+mn-ea"/>
                <a:cs typeface="+mn-cs"/>
              </a:rPr>
              <a:t>प्रबंधन के चिंतनशील प्रश्न</a:t>
            </a:r>
            <a:endParaRPr kumimoji="0" lang="hi" alt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hi" alt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hi" sz="1600" b="0" i="0" u="none" strike="noStrike" kern="1200" cap="none" spc="0" normalizeH="0" baseline="0" dirty="0">
                <a:ln>
                  <a:noFill/>
                </a:ln>
                <a:solidFill>
                  <a:prstClr val="black"/>
                </a:solidFill>
                <a:effectLst/>
                <a:uLnTx/>
                <a:uFillTx/>
                <a:latin typeface="Calibri" panose="020F0502020204030204"/>
                <a:ea typeface="+mn-ea"/>
                <a:cs typeface="+mn-cs"/>
                <a:sym typeface="Wingdings" pitchFamily="2" charset="2"/>
              </a:rPr>
              <a:t>जब कार्य गतिविधियों में गतिशील अनियोजित परिवर्तन होते हैं, तो आप यह कैसे सुनिश्चित करते हैं कि ये परिवर्तन कर्मीदल को कैसे बताए जाते हैं और उनके द्वारा समझे जाते हैं?</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hi" sz="1600" b="0" i="0" u="none" strike="noStrike" kern="1200" cap="none" spc="0" normalizeH="0" baseline="0" dirty="0">
                <a:ln>
                  <a:noFill/>
                </a:ln>
                <a:solidFill>
                  <a:prstClr val="black"/>
                </a:solidFill>
                <a:effectLst/>
                <a:uLnTx/>
                <a:uFillTx/>
                <a:latin typeface="Calibri" panose="020F0502020204030204"/>
                <a:ea typeface="+mn-ea"/>
                <a:cs typeface="+mn-cs"/>
                <a:sym typeface="Wingdings" pitchFamily="2" charset="2"/>
              </a:rPr>
              <a:t>जब आपके कर्मीदल अलग-अलग कार्य स्थलों पर होते हैं, तो आप यह कैसे सुनिश्चित करते हैं कि सुरक्षित रूप से काम करने के लिए पर्यवेक्षण का पर्याप्त स्तर मौजूद है?</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hi-IN" sz="1600" dirty="0">
                <a:solidFill>
                  <a:prstClr val="black"/>
                </a:solidFill>
                <a:latin typeface="Calibri" panose="020F0502020204030204"/>
              </a:rPr>
              <a:t>क्या आप यह सुनिश्चित करते हैं कि आपके पास प्रासंगिक लिफ्टिंग गतिविधियों के लिए ख़ास लिफ्टिंग योजनाएं और परमिट टू वर्क (</a:t>
            </a:r>
            <a:r>
              <a:rPr lang="en-US" sz="1600" dirty="0">
                <a:solidFill>
                  <a:prstClr val="black"/>
                </a:solidFill>
                <a:latin typeface="Calibri" panose="020F0502020204030204"/>
              </a:rPr>
              <a:t>PTW) </a:t>
            </a:r>
            <a:r>
              <a:rPr lang="hi-IN" sz="1600" dirty="0">
                <a:solidFill>
                  <a:prstClr val="black"/>
                </a:solidFill>
                <a:latin typeface="Calibri" panose="020F0502020204030204"/>
              </a:rPr>
              <a:t>हैं?</a:t>
            </a:r>
            <a:r>
              <a:rPr lang="hi-IN" sz="1600" dirty="0"/>
              <a:t/>
            </a:r>
            <a:br>
              <a:rPr lang="hi-IN" sz="1600" dirty="0"/>
            </a:br>
            <a:endParaRPr kumimoji="0" lang="hi" sz="1800" b="1" i="0" u="none" strike="noStrike" kern="1200" cap="none" spc="0" normalizeH="0" baseline="0" noProof="0" dirty="0">
              <a:ln>
                <a:noFill/>
              </a:ln>
              <a:solidFill>
                <a:srgbClr val="58595B"/>
              </a:solidFill>
              <a:effectLst/>
              <a:uLnTx/>
              <a:uFillTx/>
              <a:latin typeface="Calibri Light" panose="020F03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hi" sz="1800" b="1" i="0" u="none" strike="noStrike" kern="1200" cap="none" spc="0" normalizeH="0" baseline="0" dirty="0">
                <a:ln>
                  <a:noFill/>
                </a:ln>
                <a:solidFill>
                  <a:prstClr val="black"/>
                </a:solidFill>
                <a:effectLst/>
                <a:uLnTx/>
                <a:uFillTx/>
                <a:latin typeface="Calibri" panose="020F0502020204030204"/>
                <a:ea typeface="+mn-ea"/>
                <a:cs typeface="+mn-cs"/>
              </a:rPr>
              <a:t>आगे की कार्रवाई:</a:t>
            </a:r>
            <a:endParaRPr kumimoji="0" lang="hi"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hi"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hi" sz="1600" b="0" i="0" u="none" strike="noStrike" kern="1200" cap="none" spc="0" normalizeH="0" baseline="0" dirty="0">
                <a:ln>
                  <a:noFill/>
                </a:ln>
                <a:solidFill>
                  <a:prstClr val="black"/>
                </a:solidFill>
                <a:effectLst/>
                <a:uLnTx/>
                <a:uFillTx/>
                <a:latin typeface="Calibri" panose="020F0502020204030204"/>
                <a:ea typeface="+mn-ea"/>
                <a:cs typeface="+mn-cs"/>
                <a:sym typeface="Wingdings" pitchFamily="2" charset="2"/>
              </a:rPr>
              <a:t>ठेकेदार/उप-ठेकेदार प्रबंधन: यह सुनिश्चित करने के लिए सभी लिफ्टिंग योजनाओं की समीक्षा करें कि वे कर्मचारियों के लिए उपलब्ध, उद्देश्य के अनुसार और आधुनिक हैं।</a:t>
            </a:r>
          </a:p>
          <a:p>
            <a:pPr marL="342900" indent="-342900" algn="l" rtl="0">
              <a:buFont typeface="+mj-lt"/>
              <a:buAutoNum type="arabicPeriod"/>
              <a:defRPr/>
            </a:pPr>
            <a:r>
              <a:rPr kumimoji="0" lang="hi" sz="1600" b="0" i="0" u="none" strike="noStrike" kern="1200" cap="none" spc="0" normalizeH="0" baseline="0" dirty="0">
                <a:ln>
                  <a:noFill/>
                </a:ln>
                <a:solidFill>
                  <a:prstClr val="black"/>
                </a:solidFill>
                <a:effectLst/>
                <a:uLnTx/>
                <a:uFillTx/>
                <a:latin typeface="Calibri" panose="020F0502020204030204"/>
                <a:ea typeface="+mn-ea"/>
                <a:cs typeface="+mn-cs"/>
                <a:sym typeface="Wingdings" pitchFamily="2" charset="2"/>
              </a:rPr>
              <a:t>ठेकेदार/उप-ठेकेदार प्रबंधन: यह सुनिश्चित करें कि जैक्स उपलब्ध न होने पर ट्रेलर्स को अलग करने के लिए एक मंज़ूर किया गया वैकल्पिक तरीका मौजूद है।</a:t>
            </a:r>
          </a:p>
          <a:p>
            <a:pPr marL="342900" indent="-342900" algn="l" rtl="0">
              <a:buFont typeface="+mj-lt"/>
              <a:buAutoNum type="arabicPeriod"/>
              <a:defRPr/>
            </a:pPr>
            <a:r>
              <a:rPr kumimoji="0" lang="hi" sz="1600" b="0" i="0" u="none" strike="noStrike" kern="1200" cap="none" spc="0" normalizeH="0" baseline="0" dirty="0">
                <a:ln>
                  <a:noFill/>
                </a:ln>
                <a:solidFill>
                  <a:prstClr val="black"/>
                </a:solidFill>
                <a:effectLst/>
                <a:uLnTx/>
                <a:uFillTx/>
                <a:latin typeface="Calibri" panose="020F0502020204030204"/>
                <a:ea typeface="+mn-ea"/>
                <a:cs typeface="+mn-cs"/>
                <a:sym typeface="Wingdings" pitchFamily="2" charset="2"/>
              </a:rPr>
              <a:t>ठेकेदार/उप-ठेकेदार प्रबंधन: पर्याप्त कार्य संसाधनों, स्पष्ट संचार और जोखिम के आकलन के माध्यम से प्रभावी कार्य योजना सुनिश्चित करें।</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hi" sz="1600" b="0" i="0" u="none" strike="noStrike" kern="1200" cap="none" spc="0" normalizeH="0" baseline="0" dirty="0">
                <a:ln>
                  <a:noFill/>
                </a:ln>
                <a:solidFill>
                  <a:prstClr val="black"/>
                </a:solidFill>
                <a:effectLst/>
                <a:uLnTx/>
                <a:uFillTx/>
                <a:latin typeface="Calibri" panose="020F0502020204030204"/>
                <a:ea typeface="+mn-ea"/>
                <a:cs typeface="+mn-cs"/>
                <a:sym typeface="Wingdings" pitchFamily="2" charset="2"/>
              </a:rPr>
              <a:t>पर्यवेक्षक: यह सुनिश्चित करें कि 5</a:t>
            </a:r>
            <a:r>
              <a:rPr kumimoji="0" lang="hi" sz="1600" b="0" i="0" u="none" strike="noStrike" kern="1200" cap="none" spc="0" normalizeH="0" baseline="30000" dirty="0">
                <a:ln>
                  <a:noFill/>
                </a:ln>
                <a:solidFill>
                  <a:prstClr val="black"/>
                </a:solidFill>
                <a:effectLst/>
                <a:uLnTx/>
                <a:uFillTx/>
                <a:latin typeface="Calibri" panose="020F0502020204030204"/>
                <a:ea typeface="+mn-ea"/>
                <a:cs typeface="+mn-cs"/>
                <a:sym typeface="Wingdings" pitchFamily="2" charset="2"/>
              </a:rPr>
              <a:t>वें</a:t>
            </a:r>
            <a:r>
              <a:rPr kumimoji="0" lang="hi" sz="1600" b="0" i="0" u="none" strike="noStrike" kern="1200" cap="none" spc="0" normalizeH="0" baseline="0" dirty="0">
                <a:ln>
                  <a:noFill/>
                </a:ln>
                <a:solidFill>
                  <a:prstClr val="black"/>
                </a:solidFill>
                <a:effectLst/>
                <a:uLnTx/>
                <a:uFillTx/>
                <a:latin typeface="Calibri" panose="020F0502020204030204"/>
                <a:ea typeface="+mn-ea"/>
                <a:cs typeface="+mn-cs"/>
                <a:sym typeface="Wingdings" pitchFamily="2" charset="2"/>
              </a:rPr>
              <a:t> पहिए के हैंडल्स को ऑपरेट करने के लिए एक्सटेंशन आर्म्स उपलब्ध हैं, जिससे सीधे खतरे में पड़ने के जोखिम कम होते हैं।</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hi" sz="1600" b="0" i="0" u="none" baseline="0" dirty="0">
                <a:solidFill>
                  <a:prstClr val="black"/>
                </a:solidFill>
                <a:latin typeface="Calibri" panose="020F0502020204030204"/>
                <a:ea typeface="Calibri" panose="020F0502020204030204"/>
                <a:cs typeface="Calibri" panose="020F0502020204030204"/>
                <a:sym typeface="Wingdings" pitchFamily="2" charset="2"/>
              </a:rPr>
              <a:t>पर्यवेक्षक: यह सुनिश्चित करें कि कार्य योजनाओं में बदलाव होने पर कर्मीदल के सभी सदस्यों के साथ स्पष्ट संचार किया जाता है।</a:t>
            </a:r>
            <a:endParaRPr kumimoji="0" lang="hi"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hi" sz="1600" b="0" i="0" u="none" strike="noStrike" kern="1200" cap="none" spc="0" normalizeH="0" baseline="0" dirty="0">
                <a:ln>
                  <a:noFill/>
                </a:ln>
                <a:solidFill>
                  <a:prstClr val="black"/>
                </a:solidFill>
                <a:effectLst/>
                <a:uLnTx/>
                <a:uFillTx/>
                <a:latin typeface="Calibri" panose="020F0502020204030204"/>
                <a:ea typeface="+mn-ea"/>
                <a:cs typeface="+mn-cs"/>
                <a:sym typeface="Wingdings" pitchFamily="2" charset="2"/>
              </a:rPr>
              <a:t>भारी वाहन चालक: यह सुनिश्चित करें कि लोड से अलग होने से पहले सभी कर्मचारी सीधे खतरे से बाहर हों।</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hi" sz="1600" b="0" i="0" u="none" strike="noStrike" kern="1200" cap="none" spc="0" normalizeH="0" baseline="0" dirty="0">
                <a:ln>
                  <a:noFill/>
                </a:ln>
                <a:solidFill>
                  <a:prstClr val="black"/>
                </a:solidFill>
                <a:effectLst/>
                <a:uLnTx/>
                <a:uFillTx/>
                <a:latin typeface="Calibri" panose="020F0502020204030204"/>
                <a:ea typeface="+mn-ea"/>
                <a:cs typeface="+mn-cs"/>
                <a:sym typeface="Wingdings" pitchFamily="2" charset="2"/>
              </a:rPr>
              <a:t>सभी कर्मचारी: प्राधिकरण प्राप्त किए बिना मंज़ूर किए गए लिफ्टिंग के तरीके से विचलित न हों।</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hi"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4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mn-cs"/>
              <a:sym typeface="Wingdings" pitchFamily="2" charset="2"/>
            </a:endParaRPr>
          </a:p>
        </p:txBody>
      </p:sp>
      <p:sp>
        <p:nvSpPr>
          <p:cNvPr id="3" name="Title 2">
            <a:extLst>
              <a:ext uri="{FF2B5EF4-FFF2-40B4-BE49-F238E27FC236}">
                <a16:creationId xmlns="" xmlns:a16="http://schemas.microsoft.com/office/drawing/2014/main" id="{D76147F4-8E70-D021-1B23-42FA2B265906}"/>
              </a:ext>
            </a:extLst>
          </p:cNvPr>
          <p:cNvSpPr txBox="1">
            <a:spLocks/>
          </p:cNvSpPr>
          <p:nvPr/>
        </p:nvSpPr>
        <p:spPr>
          <a:xfrm>
            <a:off x="365459" y="0"/>
            <a:ext cx="11826541" cy="801238"/>
          </a:xfrm>
          <a:prstGeom prst="rect">
            <a:avLst/>
          </a:prstGeom>
          <a:solidFill>
            <a:srgbClr val="FFC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algn="ctr" rtl="0"/>
            <a:r>
              <a:rPr lang="hi" sz="2800" b="1" i="0" u="none" baseline="0">
                <a:solidFill>
                  <a:srgbClr val="00B050"/>
                </a:solidFill>
              </a:rPr>
              <a:t>घटना से सबक </a:t>
            </a:r>
            <a:r>
              <a:rPr lang="hi" sz="2800"/>
              <a:t/>
            </a:r>
            <a:br>
              <a:rPr lang="hi" sz="2800"/>
            </a:br>
            <a:r>
              <a:rPr lang="hi" sz="2800" b="1" i="0" u="none" baseline="0"/>
              <a:t>जागरूकता के लिए अलर्ट </a:t>
            </a:r>
            <a:endParaRPr lang="hi" sz="2800" b="1" dirty="0"/>
          </a:p>
        </p:txBody>
      </p:sp>
      <p:sp>
        <p:nvSpPr>
          <p:cNvPr id="5" name="TextBox 4">
            <a:extLst>
              <a:ext uri="{FF2B5EF4-FFF2-40B4-BE49-F238E27FC236}">
                <a16:creationId xmlns="" xmlns:a16="http://schemas.microsoft.com/office/drawing/2014/main" id="{DCE94DD8-E5CC-EC20-6146-A576ADDC1FD9}"/>
              </a:ext>
            </a:extLst>
          </p:cNvPr>
          <p:cNvSpPr txBox="1"/>
          <p:nvPr/>
        </p:nvSpPr>
        <p:spPr>
          <a:xfrm>
            <a:off x="4605020" y="6235915"/>
            <a:ext cx="416306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hi" sz="1800" b="1" i="0" u="none" strike="noStrike" kern="1200" cap="none" spc="0" normalizeH="0" baseline="0">
                <a:ln>
                  <a:noFill/>
                </a:ln>
                <a:solidFill>
                  <a:srgbClr val="002060"/>
                </a:solidFill>
                <a:effectLst/>
                <a:uLnTx/>
                <a:uFillTx/>
                <a:latin typeface="Calibri" panose="020F0502020204030204"/>
                <a:ea typeface="+mn-ea"/>
                <a:cs typeface="+mn-cs"/>
              </a:rPr>
              <a:t>जाँच जारी है </a:t>
            </a:r>
          </a:p>
        </p:txBody>
      </p:sp>
    </p:spTree>
    <p:extLst>
      <p:ext uri="{BB962C8B-B14F-4D97-AF65-F5344CB8AC3E}">
        <p14:creationId xmlns="" xmlns:p14="http://schemas.microsoft.com/office/powerpoint/2010/main" val="939802813"/>
      </p:ext>
    </p:extLst>
  </p:cSld>
  <p:clrMapOvr>
    <a:masterClrMapping/>
  </p:clrMapOvr>
</p:sld>
</file>

<file path=ppt/theme/theme1.xml><?xml version="1.0" encoding="utf-8"?>
<a:theme xmlns:a="http://schemas.openxmlformats.org/drawingml/2006/main" name="2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Hindi</Language>
    <DocId xmlns="4880e4f8-4b7d-4bdd-91e3-e10d47036eca">92864</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4A9EACDD-C776-40C3-9AE9-03B13CA58903}"/>
</file>

<file path=customXml/itemProps2.xml><?xml version="1.0" encoding="utf-8"?>
<ds:datastoreItem xmlns:ds="http://schemas.openxmlformats.org/officeDocument/2006/customXml" ds:itemID="{7088DD5E-E7F8-47C3-BB73-7540F0F96DF9}"/>
</file>

<file path=customXml/itemProps3.xml><?xml version="1.0" encoding="utf-8"?>
<ds:datastoreItem xmlns:ds="http://schemas.openxmlformats.org/officeDocument/2006/customXml" ds:itemID="{34B5E013-0C0E-4050-9436-BEBAC83FFC1E}"/>
</file>

<file path=docProps/app.xml><?xml version="1.0" encoding="utf-8"?>
<Properties xmlns="http://schemas.openxmlformats.org/officeDocument/2006/extended-properties" xmlns:vt="http://schemas.openxmlformats.org/officeDocument/2006/docPropsVTypes">
  <TotalTime>478</TotalTime>
  <Words>540</Words>
  <Application>Microsoft Office PowerPoint</Application>
  <PresentationFormat>Custom</PresentationFormat>
  <Paragraphs>70</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2_Office Theme</vt:lpstr>
      <vt:lpstr>Slide 1</vt:lpstr>
      <vt:lpstr>Slide 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Fatality #01 _Learning From Incident _Awarness Alert_hi </dc:title>
  <dc:creator>Rawahi, Ahmed MSE34</dc:creator>
  <cp:lastModifiedBy>ABC</cp:lastModifiedBy>
  <cp:revision>10</cp:revision>
  <dcterms:created xsi:type="dcterms:W3CDTF">2024-04-15T05:03:17Z</dcterms:created>
  <dcterms:modified xsi:type="dcterms:W3CDTF">2024-04-29T06:33:05Z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