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8"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77069-5F0A-4F31-A051-EA01F359510C}" type="datetimeFigureOut">
              <a:rPr lang="en-US" smtClean="0"/>
              <a:t>18/04/2024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808FF-433A-4D72-A5E3-3F76829BDED8}" type="slidenum">
              <a:rPr lang="en-US" smtClean="0"/>
              <a:t>‹#›</a:t>
            </a:fld>
            <a:endParaRPr lang="en-US"/>
          </a:p>
        </p:txBody>
      </p:sp>
    </p:spTree>
    <p:extLst>
      <p:ext uri="{BB962C8B-B14F-4D97-AF65-F5344CB8AC3E}">
        <p14:creationId xmlns:p14="http://schemas.microsoft.com/office/powerpoint/2010/main" val="353529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lvl="0"/>
            <a:r>
              <a:rPr lang="en-GB" altLang="zh-CN" sz="1200" b="1" kern="1200" dirty="0">
                <a:solidFill>
                  <a:srgbClr val="58595B"/>
                </a:solidFill>
                <a:latin typeface="+mn-lt"/>
                <a:ea typeface="+mn-ea"/>
                <a:cs typeface="+mn-cs"/>
              </a:rPr>
              <a:t> </a:t>
            </a:r>
          </a:p>
          <a:p>
            <a:pPr lvl="0"/>
            <a:r>
              <a:rPr lang="en-US" sz="1200" b="1" kern="1200" dirty="0">
                <a:solidFill>
                  <a:srgbClr val="58595B"/>
                </a:solidFill>
                <a:latin typeface="+mn-lt"/>
                <a:ea typeface="Times New Roman" panose="02020603050405020304" pitchFamily="18" charset="0"/>
                <a:cs typeface="+mn-cs"/>
              </a:rPr>
              <a:t>Description of the incident: </a:t>
            </a:r>
          </a:p>
          <a:p>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 </a:t>
            </a: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p>
          <a:p>
            <a:endParaRPr lang="en-US" baseline="0" dirty="0"/>
          </a:p>
          <a:p>
            <a:pPr>
              <a:spcBef>
                <a:spcPct val="50000"/>
              </a:spcBef>
            </a:pP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83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0" dirty="0"/>
          </a:p>
          <a:p>
            <a:pPr lvl="0" eaLnBrk="0" fontAlgn="base" hangingPunct="0">
              <a:spcBef>
                <a:spcPct val="0"/>
              </a:spcBef>
              <a:spcAft>
                <a:spcPct val="0"/>
              </a:spcAft>
              <a:tabLst>
                <a:tab pos="107950" algn="l"/>
              </a:tabLst>
            </a:pPr>
            <a:r>
              <a:rPr lang="en-GB" altLang="zh-CN" sz="2000" b="1" kern="1200" dirty="0">
                <a:solidFill>
                  <a:srgbClr val="58595B"/>
                </a:solidFill>
                <a:latin typeface="+mn-lt"/>
                <a:ea typeface="Times New Roman" panose="02020603050405020304" pitchFamily="18" charset="0"/>
                <a:cs typeface="+mn-cs"/>
              </a:rPr>
              <a:t>Why it happened</a:t>
            </a:r>
            <a:endParaRPr lang="en-US" altLang="zh-CN" sz="20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100" kern="1200" dirty="0">
                <a:solidFill>
                  <a:srgbClr val="58595B"/>
                </a:solidFill>
                <a:latin typeface="+mn-lt"/>
                <a:ea typeface="Times New Roman" panose="02020603050405020304" pitchFamily="18" charset="0"/>
                <a:cs typeface="+mn-cs"/>
              </a:rPr>
              <a:t>Describe here the:</a:t>
            </a:r>
            <a:endParaRPr lang="en-US" altLang="zh-CN" sz="11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100" kern="1200" dirty="0">
                <a:solidFill>
                  <a:srgbClr val="58595B"/>
                </a:solidFill>
                <a:latin typeface="+mn-lt"/>
                <a:ea typeface="Times New Roman" panose="02020603050405020304" pitchFamily="18" charset="0"/>
                <a:cs typeface="+mn-cs"/>
              </a:rPr>
              <a:t>Immediate causes of the incident; and</a:t>
            </a:r>
            <a:endParaRPr lang="en-US" altLang="zh-CN" sz="11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1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a:t>Lessons Learned: </a:t>
            </a:r>
            <a:r>
              <a:rPr lang="en-US" sz="1600" baseline="0" dirty="0"/>
              <a:t>Four to five bullet points highlighting the main findings from the investigation.  Remember the target audience is the front line staff so this should be written in simple terms in a way that everyone can understand.</a:t>
            </a:r>
          </a:p>
          <a:p>
            <a:endParaRPr lang="en-US" sz="1600" dirty="0"/>
          </a:p>
          <a:p>
            <a:r>
              <a:rPr lang="en-US" sz="1600" b="1" dirty="0"/>
              <a:t>Contract managers: </a:t>
            </a:r>
            <a:r>
              <a:rPr lang="en-US" sz="1600" dirty="0"/>
              <a:t>Must review their risk assessment for this task capturing all points raised as a minimum and provide assurance to Contract</a:t>
            </a:r>
            <a:r>
              <a:rPr lang="en-US" sz="1600" baseline="0" dirty="0"/>
              <a:t> Holders</a:t>
            </a:r>
            <a:endParaRPr lang="en-US" sz="1600" dirty="0"/>
          </a:p>
          <a:p>
            <a:pPr lvl="0" eaLnBrk="0" fontAlgn="base" hangingPunct="0">
              <a:spcBef>
                <a:spcPct val="0"/>
              </a:spcBef>
              <a:spcAft>
                <a:spcPct val="0"/>
              </a:spcAft>
              <a:buFontTx/>
              <a:buNone/>
              <a:tabLst>
                <a:tab pos="107950" algn="l"/>
              </a:tabLst>
            </a:pPr>
            <a:endParaRPr lang="en-GB" altLang="en-US" sz="1600" b="1" kern="1200" dirty="0">
              <a:solidFill>
                <a:srgbClr val="58595B"/>
              </a:solidFill>
              <a:latin typeface="+mn-lt"/>
              <a:ea typeface="Times New Roman" panose="02020603050405020304" pitchFamily="18" charset="0"/>
              <a:cs typeface="+mn-cs"/>
            </a:endParaRPr>
          </a:p>
          <a:p>
            <a:pPr eaLnBrk="0" fontAlgn="base" hangingPunct="0">
              <a:spcBef>
                <a:spcPct val="0"/>
              </a:spcBef>
              <a:spcAft>
                <a:spcPct val="0"/>
              </a:spcAft>
              <a:tabLst>
                <a:tab pos="107950" algn="l"/>
              </a:tabLst>
            </a:pPr>
            <a:r>
              <a:rPr lang="en-GB" altLang="en-US" sz="2000" b="1" dirty="0">
                <a:solidFill>
                  <a:srgbClr val="58595B"/>
                </a:solidFill>
                <a:ea typeface="Times New Roman" panose="02020603050405020304" pitchFamily="18" charset="0"/>
              </a:rPr>
              <a:t>Actions</a:t>
            </a:r>
            <a:endParaRPr lang="en-US" altLang="en-US" sz="2000" b="1" dirty="0">
              <a:solidFill>
                <a:srgbClr val="58595B"/>
              </a:solidFill>
              <a:ea typeface="Times New Roman" panose="02020603050405020304" pitchFamily="18" charset="0"/>
            </a:endParaRPr>
          </a:p>
          <a:p>
            <a:pPr eaLnBrk="0" fontAlgn="base" hangingPunct="0">
              <a:spcBef>
                <a:spcPct val="0"/>
              </a:spcBef>
              <a:spcAft>
                <a:spcPct val="0"/>
              </a:spcAft>
              <a:tabLst>
                <a:tab pos="107950" algn="l"/>
              </a:tabLst>
            </a:pPr>
            <a:r>
              <a:rPr lang="en-GB" altLang="en-US" sz="1600" dirty="0">
                <a:solidFill>
                  <a:srgbClr val="58595B"/>
                </a:solidFill>
                <a:ea typeface="Times New Roman" panose="02020603050405020304" pitchFamily="18" charset="0"/>
              </a:rPr>
              <a:t>Describe mandatory actions here. Actions must be signed off by Business Leaders before the Alert is issued. When describing actions focus on what, by whom and by when.</a:t>
            </a:r>
          </a:p>
          <a:p>
            <a:endParaRPr lang="en-US" sz="1600" b="1" dirty="0"/>
          </a:p>
          <a:p>
            <a:r>
              <a:rPr lang="en-US" sz="1600" b="1" dirty="0"/>
              <a:t>Post action verifier </a:t>
            </a:r>
            <a:r>
              <a:rPr lang="en-US" sz="1600" dirty="0"/>
              <a:t>is</a:t>
            </a:r>
            <a:r>
              <a:rPr lang="en-US" sz="1600" baseline="0" dirty="0"/>
              <a:t> giving the assurance that the action has been addressed and learnings imbedded. </a:t>
            </a:r>
          </a:p>
          <a:p>
            <a:r>
              <a:rPr lang="en-US" sz="1600" baseline="0" dirty="0"/>
              <a:t>(actions from RAM4 plus incident reported to MDIRC and MDC fortnightly)</a:t>
            </a:r>
            <a:endParaRPr lang="en-US" sz="1600" dirty="0"/>
          </a:p>
          <a:p>
            <a:pPr lvl="0" eaLnBrk="0" fontAlgn="base" hangingPunct="0">
              <a:spcBef>
                <a:spcPct val="0"/>
              </a:spcBef>
              <a:spcAft>
                <a:spcPct val="0"/>
              </a:spcAft>
              <a:tabLst>
                <a:tab pos="107950" algn="l"/>
              </a:tabLst>
            </a:pPr>
            <a:endParaRPr lang="en-GB" altLang="en-US" sz="1600" b="1" kern="1200" dirty="0">
              <a:solidFill>
                <a:srgbClr val="58595B"/>
              </a:solidFill>
              <a:latin typeface="+mn-lt"/>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22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18/04/2024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6498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18/04/2024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7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18/04/2024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5798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18/04/2024</a:t>
            </a:fld>
            <a:endParaRPr lang="en-US"/>
          </a:p>
        </p:txBody>
      </p:sp>
      <p:sp>
        <p:nvSpPr>
          <p:cNvPr id="5" name="Footer Placeholder 4"/>
          <p:cNvSpPr>
            <a:spLocks noGrp="1"/>
          </p:cNvSpPr>
          <p:nvPr>
            <p:ph type="ftr" sz="quarter" idx="11"/>
          </p:nvPr>
        </p:nvSpPr>
        <p:spPr/>
        <p:txBody>
          <a:bodyPr/>
          <a:lstStyle>
            <a:lvl1pPr>
              <a:defRPr/>
            </a:lvl1pPr>
          </a:lstStyle>
          <a:p>
            <a:r>
              <a:rPr lang="en-US" dirty="0"/>
              <a:t>LFI action V1</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7133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18/04/2024</a:t>
            </a:fld>
            <a:endParaRPr lang="en-US"/>
          </a:p>
        </p:txBody>
      </p:sp>
      <p:sp>
        <p:nvSpPr>
          <p:cNvPr id="5" name="Footer Placeholder 4"/>
          <p:cNvSpPr>
            <a:spLocks noGrp="1"/>
          </p:cNvSpPr>
          <p:nvPr>
            <p:ph type="ftr" sz="quarter" idx="11"/>
          </p:nvPr>
        </p:nvSpPr>
        <p:spPr/>
        <p:txBody>
          <a:bodyPr/>
          <a:lstStyle/>
          <a:p>
            <a:r>
              <a:rPr lang="en-US" dirty="0"/>
              <a:t>LFI Action V1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4800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18/04/2024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936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18/04/2024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5044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18/04/2024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716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18/04/2024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55483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18/04/2024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8044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18/04/2024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357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18/04/2024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247874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26BD35-747A-BC5F-1CC3-2CA58B7A9A2D}"/>
              </a:ext>
            </a:extLst>
          </p:cNvPr>
          <p:cNvPicPr>
            <a:picLocks noChangeAspect="1"/>
          </p:cNvPicPr>
          <p:nvPr/>
        </p:nvPicPr>
        <p:blipFill rotWithShape="1">
          <a:blip r:embed="rId3"/>
          <a:srcRect t="13190"/>
          <a:stretch/>
        </p:blipFill>
        <p:spPr>
          <a:xfrm>
            <a:off x="9131915" y="3838273"/>
            <a:ext cx="2859271" cy="2217410"/>
          </a:xfrm>
          <a:prstGeom prst="rect">
            <a:avLst/>
          </a:prstGeom>
        </p:spPr>
      </p:pic>
      <p:sp>
        <p:nvSpPr>
          <p:cNvPr id="4" name="Rectangle 3">
            <a:extLst>
              <a:ext uri="{FF2B5EF4-FFF2-40B4-BE49-F238E27FC236}">
                <a16:creationId xmlns:a16="http://schemas.microsoft.com/office/drawing/2014/main" id="{BACC920B-748D-FD7D-D8FC-CE28CA9161AA}"/>
              </a:ext>
            </a:extLst>
          </p:cNvPr>
          <p:cNvSpPr>
            <a:spLocks noChangeArrowheads="1"/>
          </p:cNvSpPr>
          <p:nvPr/>
        </p:nvSpPr>
        <p:spPr bwMode="auto">
          <a:xfrm>
            <a:off x="478595" y="2047478"/>
            <a:ext cx="835665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Offloading of Diesel Tank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Description of the incident: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approximately  18:50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hrs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on 31st of March 2024, a Rig was in the process of moving to its next location. In order to offload the diesel tank at the new location, a Rig Move Helper attached wire-rope slings on the trailer lifting lugs to suspend from the crane for uncoupling the Prime Mover.  After the Helper disengaged the lock of the fifth wheel, he gave a signal to the Prime Mover driver to move forward. When the Prime Mover moved, the load came off the fifth wheel, jerked and fatally struck the Helper’s head.</a:t>
            </a: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Why it Happened/Finding:</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0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His body position reaching under the load, when pulling the fifth wheel release arm, placed him in the ‘line of fire’.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A crane was used to suspend the diesel tank load instead of using the correct method of utilising the load’s hydraulic jack supports, creating an unsecured load.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Key personnel required to safely operate the hydraulic jack support were not available at the time.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7950" algn="l"/>
              </a:tabLst>
              <a:defRPr/>
            </a:pPr>
            <a:r>
              <a:rPr kumimoji="0" lang="en-GB" altLang="zh-CN" sz="1400" b="0" i="0" u="none" strike="noStrike" kern="1200" cap="none" spc="0" normalizeH="0" baseline="0" noProof="0" dirty="0">
                <a:ln>
                  <a:noFill/>
                </a:ln>
                <a:solidFill>
                  <a:prstClr val="black"/>
                </a:solidFill>
                <a:effectLst/>
                <a:uLnTx/>
                <a:uFillTx/>
                <a:latin typeface="Calibri" panose="020F0502020204030204"/>
                <a:ea typeface="DengXian" panose="02010600030101010101" pitchFamily="2" charset="-122"/>
                <a:cs typeface="+mn-cs"/>
              </a:rPr>
              <a:t>There was no Supervisor at the incident location due to an unforeseen change in work plans.</a:t>
            </a:r>
          </a:p>
        </p:txBody>
      </p:sp>
      <p:graphicFrame>
        <p:nvGraphicFramePr>
          <p:cNvPr id="5" name="Table 4">
            <a:extLst>
              <a:ext uri="{FF2B5EF4-FFF2-40B4-BE49-F238E27FC236}">
                <a16:creationId xmlns:a16="http://schemas.microsoft.com/office/drawing/2014/main" id="{E6F4B42B-B385-9C20-572A-E55FBC29E6CE}"/>
              </a:ext>
            </a:extLst>
          </p:cNvPr>
          <p:cNvGraphicFramePr>
            <a:graphicFrameLocks noGrp="1"/>
          </p:cNvGraphicFramePr>
          <p:nvPr/>
        </p:nvGraphicFramePr>
        <p:xfrm>
          <a:off x="520556" y="883980"/>
          <a:ext cx="11470631" cy="990600"/>
        </p:xfrm>
        <a:graphic>
          <a:graphicData uri="http://schemas.openxmlformats.org/drawingml/2006/table">
            <a:tbl>
              <a:tblPr firstRow="1" bandRow="1">
                <a:tableStyleId>{5C22544A-7EE6-4342-B048-85BDC9FD1C3A}</a:tableStyleId>
              </a:tblPr>
              <a:tblGrid>
                <a:gridCol w="1226964">
                  <a:extLst>
                    <a:ext uri="{9D8B030D-6E8A-4147-A177-3AD203B41FA5}">
                      <a16:colId xmlns:a16="http://schemas.microsoft.com/office/drawing/2014/main" val="4136576419"/>
                    </a:ext>
                  </a:extLst>
                </a:gridCol>
                <a:gridCol w="3749040">
                  <a:extLst>
                    <a:ext uri="{9D8B030D-6E8A-4147-A177-3AD203B41FA5}">
                      <a16:colId xmlns:a16="http://schemas.microsoft.com/office/drawing/2014/main" val="425046032"/>
                    </a:ext>
                  </a:extLst>
                </a:gridCol>
                <a:gridCol w="1361440">
                  <a:extLst>
                    <a:ext uri="{9D8B030D-6E8A-4147-A177-3AD203B41FA5}">
                      <a16:colId xmlns:a16="http://schemas.microsoft.com/office/drawing/2014/main" val="4255786960"/>
                    </a:ext>
                  </a:extLst>
                </a:gridCol>
                <a:gridCol w="5133187">
                  <a:extLst>
                    <a:ext uri="{9D8B030D-6E8A-4147-A177-3AD203B41FA5}">
                      <a16:colId xmlns:a16="http://schemas.microsoft.com/office/drawing/2014/main" val="2009492886"/>
                    </a:ext>
                  </a:extLst>
                </a:gridCol>
              </a:tblGrid>
              <a:tr h="466800">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Alert NO:</a:t>
                      </a:r>
                    </a:p>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PIM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mn-ea"/>
                          <a:cs typeface="+mn-cs"/>
                        </a:rPr>
                        <a:t>FATALITY #01</a:t>
                      </a:r>
                    </a:p>
                    <a:p>
                      <a:r>
                        <a:rPr kumimoji="0" lang="en-US" sz="1400" b="1" i="0" u="none" strike="noStrike" kern="1200" cap="none" normalizeH="0" baseline="0" dirty="0">
                          <a:ln>
                            <a:noFill/>
                          </a:ln>
                          <a:solidFill>
                            <a:srgbClr val="58595B"/>
                          </a:solidFill>
                          <a:effectLst/>
                          <a:latin typeface="+mn-lt"/>
                          <a:ea typeface="+mn-ea"/>
                          <a:cs typeface="+mn-cs"/>
                        </a:rPr>
                        <a:t>1164473</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Pattern:</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noProof="0" dirty="0">
                          <a:ln>
                            <a:noFill/>
                          </a:ln>
                          <a:solidFill>
                            <a:srgbClr val="58595B"/>
                          </a:solidFill>
                          <a:effectLst/>
                          <a:latin typeface="+mj-lt"/>
                          <a:ea typeface="+mn-ea"/>
                          <a:cs typeface="+mn-cs"/>
                        </a:rPr>
                        <a:t>STRUCK BY</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748105"/>
                  </a:ext>
                </a:extLst>
              </a:tr>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Incident Date:</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normalizeH="0" baseline="0" dirty="0">
                          <a:ln>
                            <a:noFill/>
                          </a:ln>
                          <a:solidFill>
                            <a:srgbClr val="58595B"/>
                          </a:solidFill>
                          <a:effectLst/>
                          <a:latin typeface="+mj-lt"/>
                          <a:ea typeface="+mn-ea"/>
                          <a:cs typeface="+mn-cs"/>
                        </a:rPr>
                        <a:t>31/03/2024</a:t>
                      </a:r>
                      <a:r>
                        <a:rPr lang="en-US" sz="1400" b="1" dirty="0">
                          <a:solidFill>
                            <a:srgbClr val="4472C4"/>
                          </a:solidFill>
                          <a:latin typeface="Tahoma" pitchFamily="34" charset="0"/>
                        </a:rPr>
                        <a:t> </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Target Audience: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j-lt"/>
                          <a:ea typeface="+mn-ea"/>
                          <a:cs typeface="+mn-cs"/>
                        </a:rPr>
                        <a:t>Well Engineering, Infrastructure, Project Delivery &amp; Finance Directorates</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305567"/>
                  </a:ext>
                </a:extLst>
              </a:tr>
            </a:tbl>
          </a:graphicData>
        </a:graphic>
      </p:graphicFrame>
      <p:pic>
        <p:nvPicPr>
          <p:cNvPr id="9" name="Picture 8">
            <a:extLst>
              <a:ext uri="{FF2B5EF4-FFF2-40B4-BE49-F238E27FC236}">
                <a16:creationId xmlns:a16="http://schemas.microsoft.com/office/drawing/2014/main" id="{8C764FC1-8B53-B0AA-3C1F-0BB52C720E67}"/>
              </a:ext>
            </a:extLst>
          </p:cNvPr>
          <p:cNvPicPr>
            <a:picLocks noChangeAspect="1"/>
          </p:cNvPicPr>
          <p:nvPr/>
        </p:nvPicPr>
        <p:blipFill>
          <a:blip r:embed="rId4"/>
          <a:stretch>
            <a:fillRect/>
          </a:stretch>
        </p:blipFill>
        <p:spPr>
          <a:xfrm>
            <a:off x="9131915" y="1917956"/>
            <a:ext cx="2859272" cy="1896020"/>
          </a:xfrm>
          <a:prstGeom prst="rect">
            <a:avLst/>
          </a:prstGeom>
        </p:spPr>
      </p:pic>
      <p:pic>
        <p:nvPicPr>
          <p:cNvPr id="12" name="Picture 11">
            <a:extLst>
              <a:ext uri="{FF2B5EF4-FFF2-40B4-BE49-F238E27FC236}">
                <a16:creationId xmlns:a16="http://schemas.microsoft.com/office/drawing/2014/main" id="{EE592260-9DE5-D5AE-5B32-A741A69DBD3A}"/>
              </a:ext>
            </a:extLst>
          </p:cNvPr>
          <p:cNvPicPr>
            <a:picLocks noChangeAspect="1"/>
          </p:cNvPicPr>
          <p:nvPr/>
        </p:nvPicPr>
        <p:blipFill>
          <a:blip r:embed="rId5"/>
          <a:stretch>
            <a:fillRect/>
          </a:stretch>
        </p:blipFill>
        <p:spPr>
          <a:xfrm>
            <a:off x="11180971" y="5171008"/>
            <a:ext cx="573074" cy="585267"/>
          </a:xfrm>
          <a:prstGeom prst="rect">
            <a:avLst/>
          </a:prstGeom>
        </p:spPr>
      </p:pic>
      <p:pic>
        <p:nvPicPr>
          <p:cNvPr id="13" name="Picture 2">
            <a:extLst>
              <a:ext uri="{FF2B5EF4-FFF2-40B4-BE49-F238E27FC236}">
                <a16:creationId xmlns:a16="http://schemas.microsoft.com/office/drawing/2014/main" id="{2FDC243F-1B5A-CE37-7A2B-29779D1777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240495" y="3074988"/>
            <a:ext cx="454025" cy="481012"/>
          </a:xfrm>
          <a:prstGeom prst="rect">
            <a:avLst/>
          </a:prstGeom>
          <a:noFill/>
          <a:ln w="9525">
            <a:noFill/>
            <a:miter lim="800000"/>
            <a:headEnd/>
            <a:tailEnd/>
          </a:ln>
        </p:spPr>
      </p:pic>
      <p:sp>
        <p:nvSpPr>
          <p:cNvPr id="17" name="Arrow: Right 16">
            <a:extLst>
              <a:ext uri="{FF2B5EF4-FFF2-40B4-BE49-F238E27FC236}">
                <a16:creationId xmlns:a16="http://schemas.microsoft.com/office/drawing/2014/main" id="{2959544B-C37B-DA8B-4248-A8B5F6E84610}"/>
              </a:ext>
            </a:extLst>
          </p:cNvPr>
          <p:cNvSpPr/>
          <p:nvPr/>
        </p:nvSpPr>
        <p:spPr>
          <a:xfrm>
            <a:off x="9817100" y="2074333"/>
            <a:ext cx="508000" cy="21166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12E4D704-2EC0-942F-3842-0FC3E560F4CC}"/>
              </a:ext>
            </a:extLst>
          </p:cNvPr>
          <p:cNvSpPr/>
          <p:nvPr/>
        </p:nvSpPr>
        <p:spPr>
          <a:xfrm>
            <a:off x="9309100" y="5065174"/>
            <a:ext cx="508000" cy="21166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2">
            <a:extLst>
              <a:ext uri="{FF2B5EF4-FFF2-40B4-BE49-F238E27FC236}">
                <a16:creationId xmlns:a16="http://schemas.microsoft.com/office/drawing/2014/main" id="{F31EBC98-927F-2C14-E099-5060CF8866E6}"/>
              </a:ext>
            </a:extLst>
          </p:cNvPr>
          <p:cNvSpPr txBox="1">
            <a:spLocks/>
          </p:cNvSpPr>
          <p:nvPr/>
        </p:nvSpPr>
        <p:spPr>
          <a:xfrm>
            <a:off x="365458"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r>
              <a:rPr lang="en-GB" sz="2800" b="1">
                <a:solidFill>
                  <a:srgbClr val="00B050"/>
                </a:solidFill>
              </a:rPr>
              <a:t>Learning From Incident  </a:t>
            </a:r>
            <a:br>
              <a:rPr lang="en-GB" sz="2800"/>
            </a:br>
            <a:r>
              <a:rPr lang="en-GB" sz="2800" b="1"/>
              <a:t>Awareness Alert </a:t>
            </a:r>
            <a:endParaRPr lang="en-GB" sz="2800" b="1" dirty="0"/>
          </a:p>
        </p:txBody>
      </p:sp>
      <p:sp>
        <p:nvSpPr>
          <p:cNvPr id="6" name="TextBox 5">
            <a:extLst>
              <a:ext uri="{FF2B5EF4-FFF2-40B4-BE49-F238E27FC236}">
                <a16:creationId xmlns:a16="http://schemas.microsoft.com/office/drawing/2014/main" id="{D684B821-A43A-DD71-6581-05ADEFB9D3D2}"/>
              </a:ext>
            </a:extLst>
          </p:cNvPr>
          <p:cNvSpPr txBox="1"/>
          <p:nvPr/>
        </p:nvSpPr>
        <p:spPr>
          <a:xfrm>
            <a:off x="3467100" y="6375359"/>
            <a:ext cx="4163060" cy="369332"/>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Investigation is In progress </a:t>
            </a:r>
          </a:p>
        </p:txBody>
      </p:sp>
    </p:spTree>
    <p:extLst>
      <p:ext uri="{BB962C8B-B14F-4D97-AF65-F5344CB8AC3E}">
        <p14:creationId xmlns:p14="http://schemas.microsoft.com/office/powerpoint/2010/main" val="372589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BCDB11-E4D5-4C0E-1F0D-7699B43FC36D}"/>
              </a:ext>
            </a:extLst>
          </p:cNvPr>
          <p:cNvSpPr/>
          <p:nvPr/>
        </p:nvSpPr>
        <p:spPr>
          <a:xfrm>
            <a:off x="596901" y="833659"/>
            <a:ext cx="11334308" cy="53860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Management </a:t>
            </a:r>
            <a:r>
              <a:rPr kumimoji="0" lang="en-GB" altLang="en-US" sz="1800" b="1" i="0" u="none" strike="noStrike" kern="1200" cap="none" spc="0" normalizeH="0" baseline="0" noProof="0" dirty="0">
                <a:ln>
                  <a:noFill/>
                </a:ln>
                <a:solidFill>
                  <a:prstClr val="black"/>
                </a:solidFill>
                <a:effectLst/>
                <a:uLnTx/>
                <a:uFillTx/>
                <a:latin typeface="Calibri" panose="020F0502020204030204"/>
                <a:ea typeface="+mn-ea"/>
                <a:cs typeface="+mn-cs"/>
              </a:rPr>
              <a:t>Reflective Questions</a:t>
            </a:r>
            <a:endParaRPr kumimoji="0" lang="en-US" alt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When there are dynamic unplanned changes to work activities, how do you ensure these changes are communicated and understood by the work crew?</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When your work crew are at different work locations, how do you ensure there is adequate levels of supervision to ensure work is executed safely?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Do you ensure you have specific lifting plans and PTWs for relevant lifting activities?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Actions Going Forward:</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Contractor/Sub-contractor Management: Review ALL lifting plans to ensure they are available to personnel, fit-for-purpose and up-to-date.</a:t>
            </a:r>
          </a:p>
          <a:p>
            <a:pPr marL="342900" indent="-342900">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Contractor/Sub-contractor Management: Ensure there is an approved alternative method for de-coupling trailers when Jacks are unavailable.</a:t>
            </a:r>
          </a:p>
          <a:p>
            <a:pPr marL="342900" indent="-342900">
              <a:buFont typeface="+mj-lt"/>
              <a:buAutoNum type="arabicPeriod"/>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Contractor/Sub-contractor Management: Ensure effective work planning via adequate work resources, clear communication and risk assessment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Supervisors: Ensure there are extension arms available for operating the 5</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sym typeface="Wingdings" pitchFamily="2" charset="2"/>
              </a:rPr>
              <a:t>th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wheel handles, minimizing line of fire risks.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solidFill>
                <a:latin typeface="Calibri" panose="020F0502020204030204"/>
                <a:sym typeface="Wingdings" pitchFamily="2" charset="2"/>
              </a:rPr>
              <a:t>Supervisors: Ensure there is clear communication to all crew members when there are any changes to work plans.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Heavy Vehicle Drivers: Ensure all personnel are outside the line of fire before decoupling from load.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All Personnel: Do not deviate from the approved lifting method without obtaining authorization.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sym typeface="Wingdings" pitchFamily="2" charset="2"/>
            </a:endParaRPr>
          </a:p>
        </p:txBody>
      </p:sp>
      <p:sp>
        <p:nvSpPr>
          <p:cNvPr id="3" name="Title 2">
            <a:extLst>
              <a:ext uri="{FF2B5EF4-FFF2-40B4-BE49-F238E27FC236}">
                <a16:creationId xmlns:a16="http://schemas.microsoft.com/office/drawing/2014/main" id="{D76147F4-8E70-D021-1B23-42FA2B265906}"/>
              </a:ext>
            </a:extLst>
          </p:cNvPr>
          <p:cNvSpPr txBox="1">
            <a:spLocks/>
          </p:cNvSpPr>
          <p:nvPr/>
        </p:nvSpPr>
        <p:spPr>
          <a:xfrm>
            <a:off x="365459" y="0"/>
            <a:ext cx="11826541" cy="801238"/>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r>
              <a:rPr lang="en-GB" sz="2800" b="1">
                <a:solidFill>
                  <a:srgbClr val="00B050"/>
                </a:solidFill>
              </a:rPr>
              <a:t>Learning From Incident  </a:t>
            </a:r>
            <a:br>
              <a:rPr lang="en-GB" sz="2800"/>
            </a:br>
            <a:r>
              <a:rPr lang="en-GB" sz="2800" b="1"/>
              <a:t>Awareness Alert </a:t>
            </a:r>
            <a:endParaRPr lang="en-GB" sz="2800" b="1" dirty="0"/>
          </a:p>
        </p:txBody>
      </p:sp>
      <p:sp>
        <p:nvSpPr>
          <p:cNvPr id="5" name="TextBox 4">
            <a:extLst>
              <a:ext uri="{FF2B5EF4-FFF2-40B4-BE49-F238E27FC236}">
                <a16:creationId xmlns:a16="http://schemas.microsoft.com/office/drawing/2014/main" id="{DCE94DD8-E5CC-EC20-6146-A576ADDC1FD9}"/>
              </a:ext>
            </a:extLst>
          </p:cNvPr>
          <p:cNvSpPr txBox="1"/>
          <p:nvPr/>
        </p:nvSpPr>
        <p:spPr>
          <a:xfrm>
            <a:off x="4605020" y="6235915"/>
            <a:ext cx="4163060" cy="369332"/>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tab pos="107950"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Investigation is In progress </a:t>
            </a:r>
          </a:p>
        </p:txBody>
      </p:sp>
    </p:spTree>
    <p:extLst>
      <p:ext uri="{BB962C8B-B14F-4D97-AF65-F5344CB8AC3E}">
        <p14:creationId xmlns:p14="http://schemas.microsoft.com/office/powerpoint/2010/main" val="939802813"/>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92864</DocId>
    <ImageCreateDate xmlns="4880E4F8-4B7D-4BDD-91E3-E10D47036ECA" xsi:nil="true"/>
    <wic_System_Copyright xmlns="http://schemas.microsoft.com/sharepoint/v3/fields" xsi:nil="true"/>
    <SharedWithUsers xmlns="9d51eac6-a7d5-47f5-a119-63d146adb134">
      <UserInfo>
        <DisplayName>Suleimany, Zahir DSS</DisplayName>
        <AccountId>1071</AccountId>
        <AccountType/>
      </UserInfo>
    </SharedWithUsers>
  </documentManagement>
</p:properties>
</file>

<file path=customXml/itemProps1.xml><?xml version="1.0" encoding="utf-8"?>
<ds:datastoreItem xmlns:ds="http://schemas.openxmlformats.org/officeDocument/2006/customXml" ds:itemID="{602B82FA-A777-4ED5-B060-CC1A68549466}"/>
</file>

<file path=customXml/itemProps2.xml><?xml version="1.0" encoding="utf-8"?>
<ds:datastoreItem xmlns:ds="http://schemas.openxmlformats.org/officeDocument/2006/customXml" ds:itemID="{02CC01BA-8C56-431C-B494-F2140AFFF148}"/>
</file>

<file path=customXml/itemProps3.xml><?xml version="1.0" encoding="utf-8"?>
<ds:datastoreItem xmlns:ds="http://schemas.openxmlformats.org/officeDocument/2006/customXml" ds:itemID="{DC00FBC9-906C-496B-8186-A991F4F3B9EA}"/>
</file>

<file path=docProps/app.xml><?xml version="1.0" encoding="utf-8"?>
<Properties xmlns="http://schemas.openxmlformats.org/officeDocument/2006/extended-properties" xmlns:vt="http://schemas.openxmlformats.org/officeDocument/2006/docPropsVTypes">
  <TotalTime>437</TotalTime>
  <Words>818</Words>
  <Application>Microsoft Office PowerPoint</Application>
  <PresentationFormat>Widescreen</PresentationFormat>
  <Paragraphs>71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Gill Sans</vt:lpstr>
      <vt:lpstr>Gill Sans Light</vt:lpstr>
      <vt:lpstr>Tahoma</vt:lpstr>
      <vt:lpstr>2_Office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Fatality #01_LTI#06 _Awarness Alert_Offloading of Diesel Tank _31032024</dc:title>
  <dc:creator>Rawahi, Ahmed MSE34</dc:creator>
  <cp:lastModifiedBy>Rawahi, Ahmed MSE34</cp:lastModifiedBy>
  <cp:revision>5</cp:revision>
  <dcterms:created xsi:type="dcterms:W3CDTF">2024-04-15T05:03:17Z</dcterms:created>
  <dcterms:modified xsi:type="dcterms:W3CDTF">2024-04-18T08:37:14Z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