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F0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77069-5F0A-4F31-A051-EA01F359510C}" type="datetimeFigureOut">
              <a:rPr lang="en-US" smtClean="0"/>
              <a:t>06/11/2024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808FF-433A-4D72-A5E3-3F76829BDED8}" type="slidenum">
              <a:rPr lang="en-US" smtClean="0"/>
              <a:t>‹#›</a:t>
            </a:fld>
            <a:endParaRPr lang="en-US"/>
          </a:p>
        </p:txBody>
      </p:sp>
    </p:spTree>
    <p:extLst>
      <p:ext uri="{BB962C8B-B14F-4D97-AF65-F5344CB8AC3E}">
        <p14:creationId xmlns:p14="http://schemas.microsoft.com/office/powerpoint/2010/main" val="35352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lvl="0"/>
            <a:r>
              <a:rPr lang="en-GB" altLang="zh-CN" sz="1200" b="1" kern="1200" dirty="0">
                <a:solidFill>
                  <a:srgbClr val="58595B"/>
                </a:solidFill>
                <a:latin typeface="+mn-lt"/>
                <a:ea typeface="+mn-ea"/>
                <a:cs typeface="+mn-cs"/>
              </a:rPr>
              <a:t> </a:t>
            </a:r>
          </a:p>
          <a:p>
            <a:pPr lvl="0"/>
            <a:r>
              <a:rPr lang="en-US" sz="1200" b="1" kern="1200" dirty="0">
                <a:solidFill>
                  <a:srgbClr val="58595B"/>
                </a:solidFill>
                <a:latin typeface="+mn-lt"/>
                <a:ea typeface="Times New Roman" panose="02020603050405020304" pitchFamily="18" charset="0"/>
                <a:cs typeface="+mn-cs"/>
              </a:rPr>
              <a:t>Description of the incident: </a:t>
            </a:r>
          </a:p>
          <a:p>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 </a:t>
            </a: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p>
          <a:p>
            <a:endParaRPr lang="en-US" baseline="0" dirty="0"/>
          </a:p>
          <a:p>
            <a:pPr>
              <a:spcBef>
                <a:spcPct val="50000"/>
              </a:spcBef>
            </a:pP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83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lvl="0" eaLnBrk="0" fontAlgn="base" hangingPunct="0">
              <a:spcBef>
                <a:spcPct val="0"/>
              </a:spcBef>
              <a:spcAft>
                <a:spcPct val="0"/>
              </a:spcAft>
              <a:tabLst>
                <a:tab pos="107950" algn="l"/>
              </a:tabLst>
            </a:pPr>
            <a:r>
              <a:rPr lang="en-GB" altLang="zh-CN" sz="2000" b="1" kern="1200" dirty="0">
                <a:solidFill>
                  <a:srgbClr val="58595B"/>
                </a:solidFill>
                <a:latin typeface="+mn-lt"/>
                <a:ea typeface="Times New Roman" panose="02020603050405020304" pitchFamily="18" charset="0"/>
                <a:cs typeface="+mn-cs"/>
              </a:rPr>
              <a:t>Why it happened</a:t>
            </a:r>
            <a:endParaRPr lang="en-US" altLang="zh-CN" sz="20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100" kern="1200" dirty="0">
                <a:solidFill>
                  <a:srgbClr val="58595B"/>
                </a:solidFill>
                <a:latin typeface="+mn-lt"/>
                <a:ea typeface="Times New Roman" panose="02020603050405020304" pitchFamily="18" charset="0"/>
                <a:cs typeface="+mn-cs"/>
              </a:rPr>
              <a:t>Describe here the:</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Immediate causes of the incident; and</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t>Lessons Learned: </a:t>
            </a:r>
            <a:r>
              <a:rPr lang="en-US" sz="1600" baseline="0" dirty="0"/>
              <a:t>Four to five bullet points highlighting the main findings from the investigation.  Remember the target audience is the front line staff so this should be written in simple terms in a way that everyone can understand.</a:t>
            </a:r>
          </a:p>
          <a:p>
            <a:endParaRPr lang="en-US" sz="1600" dirty="0"/>
          </a:p>
          <a:p>
            <a:r>
              <a:rPr lang="en-US" sz="1600" b="1" dirty="0"/>
              <a:t>Contract managers: </a:t>
            </a:r>
            <a:r>
              <a:rPr lang="en-US" sz="1600" dirty="0"/>
              <a:t>Must review their risk assessment for this task capturing all points raised as a minimum and provide assurance to Contract</a:t>
            </a:r>
            <a:r>
              <a:rPr lang="en-US" sz="1600" baseline="0" dirty="0"/>
              <a:t> Holders</a:t>
            </a:r>
            <a:endParaRPr lang="en-US" sz="1600" dirty="0"/>
          </a:p>
          <a:p>
            <a:pPr lvl="0" eaLnBrk="0" fontAlgn="base" hangingPunct="0">
              <a:spcBef>
                <a:spcPct val="0"/>
              </a:spcBef>
              <a:spcAft>
                <a:spcPct val="0"/>
              </a:spcAft>
              <a:buFontTx/>
              <a:buNone/>
              <a:tabLst>
                <a:tab pos="107950" algn="l"/>
              </a:tabLst>
            </a:pPr>
            <a:endParaRPr lang="en-GB" altLang="en-US" sz="1600" b="1" kern="1200" dirty="0">
              <a:solidFill>
                <a:srgbClr val="58595B"/>
              </a:solidFill>
              <a:latin typeface="+mn-lt"/>
              <a:ea typeface="Times New Roman" panose="02020603050405020304" pitchFamily="18" charset="0"/>
              <a:cs typeface="+mn-cs"/>
            </a:endParaRPr>
          </a:p>
          <a:p>
            <a:pPr eaLnBrk="0" fontAlgn="base" hangingPunct="0">
              <a:spcBef>
                <a:spcPct val="0"/>
              </a:spcBef>
              <a:spcAft>
                <a:spcPct val="0"/>
              </a:spcAft>
              <a:tabLst>
                <a:tab pos="107950" algn="l"/>
              </a:tabLst>
            </a:pPr>
            <a:r>
              <a:rPr lang="en-GB" altLang="en-US" sz="2000" b="1" dirty="0">
                <a:solidFill>
                  <a:srgbClr val="58595B"/>
                </a:solidFill>
                <a:ea typeface="Times New Roman" panose="02020603050405020304" pitchFamily="18" charset="0"/>
              </a:rPr>
              <a:t>Actions</a:t>
            </a:r>
            <a:endParaRPr lang="en-US" altLang="en-US" sz="2000" b="1" dirty="0">
              <a:solidFill>
                <a:srgbClr val="58595B"/>
              </a:solidFill>
              <a:ea typeface="Times New Roman" panose="02020603050405020304" pitchFamily="18" charset="0"/>
            </a:endParaRPr>
          </a:p>
          <a:p>
            <a:pPr eaLnBrk="0" fontAlgn="base" hangingPunct="0">
              <a:spcBef>
                <a:spcPct val="0"/>
              </a:spcBef>
              <a:spcAft>
                <a:spcPct val="0"/>
              </a:spcAft>
              <a:tabLst>
                <a:tab pos="107950" algn="l"/>
              </a:tabLst>
            </a:pPr>
            <a:r>
              <a:rPr lang="en-GB" altLang="en-US" sz="1600" dirty="0">
                <a:solidFill>
                  <a:srgbClr val="58595B"/>
                </a:solidFill>
                <a:ea typeface="Times New Roman" panose="02020603050405020304" pitchFamily="18" charset="0"/>
              </a:rPr>
              <a:t>Describe mandatory actions here. Actions must be signed off by Business Leaders before the Alert is issued. When describing actions focus on what, by whom and by when.</a:t>
            </a:r>
          </a:p>
          <a:p>
            <a:endParaRPr lang="en-US" sz="1600" b="1" dirty="0"/>
          </a:p>
          <a:p>
            <a:r>
              <a:rPr lang="en-US" sz="1600" b="1" dirty="0"/>
              <a:t>Post action verifier </a:t>
            </a:r>
            <a:r>
              <a:rPr lang="en-US" sz="1600" dirty="0"/>
              <a:t>is</a:t>
            </a:r>
            <a:r>
              <a:rPr lang="en-US" sz="1600" baseline="0" dirty="0"/>
              <a:t> giving the assurance that the action has been addressed and learnings imbedded. </a:t>
            </a:r>
          </a:p>
          <a:p>
            <a:r>
              <a:rPr lang="en-US" sz="1600" baseline="0" dirty="0"/>
              <a:t>(actions from RAM4 plus incident reported to MDIRC and MDC fortnightly)</a:t>
            </a:r>
            <a:endParaRPr lang="en-US" sz="1600" dirty="0"/>
          </a:p>
          <a:p>
            <a:pPr lvl="0" eaLnBrk="0" fontAlgn="base" hangingPunct="0">
              <a:spcBef>
                <a:spcPct val="0"/>
              </a:spcBef>
              <a:spcAft>
                <a:spcPct val="0"/>
              </a:spcAft>
              <a:tabLst>
                <a:tab pos="107950" algn="l"/>
              </a:tabLst>
            </a:pPr>
            <a:endParaRPr lang="en-GB" altLang="en-US" sz="1600" b="1" kern="1200" dirty="0">
              <a:solidFill>
                <a:srgbClr val="58595B"/>
              </a:solidFill>
              <a:latin typeface="+mn-lt"/>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22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06/11/2024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6498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06/11/2024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7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06/11/2024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579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06/11/2024</a:t>
            </a:fld>
            <a:endParaRPr lang="en-US"/>
          </a:p>
        </p:txBody>
      </p:sp>
      <p:sp>
        <p:nvSpPr>
          <p:cNvPr id="5" name="Footer Placeholder 4"/>
          <p:cNvSpPr>
            <a:spLocks noGrp="1"/>
          </p:cNvSpPr>
          <p:nvPr>
            <p:ph type="ftr" sz="quarter" idx="11"/>
          </p:nvPr>
        </p:nvSpPr>
        <p:spPr/>
        <p:txBody>
          <a:bodyPr/>
          <a:lstStyle>
            <a:lvl1pPr>
              <a:defRPr/>
            </a:lvl1pPr>
          </a:lstStyle>
          <a:p>
            <a:r>
              <a:rPr lang="en-US" dirty="0"/>
              <a:t>LFI action V1</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33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06/11/2024</a:t>
            </a:fld>
            <a:endParaRPr lang="en-US"/>
          </a:p>
        </p:txBody>
      </p:sp>
      <p:sp>
        <p:nvSpPr>
          <p:cNvPr id="5" name="Footer Placeholder 4"/>
          <p:cNvSpPr>
            <a:spLocks noGrp="1"/>
          </p:cNvSpPr>
          <p:nvPr>
            <p:ph type="ftr" sz="quarter" idx="11"/>
          </p:nvPr>
        </p:nvSpPr>
        <p:spPr/>
        <p:txBody>
          <a:bodyPr/>
          <a:lstStyle/>
          <a:p>
            <a:r>
              <a:rPr lang="en-US" dirty="0"/>
              <a:t>LFI Action V1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480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06/11/2024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936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06/11/2024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5044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06/11/2024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06/11/2024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5483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06/11/2024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804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06/11/2024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35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06/11/2024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247874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58E5E6-40BE-DB0F-B305-C6CBB68D056A}"/>
              </a:ext>
            </a:extLst>
          </p:cNvPr>
          <p:cNvPicPr>
            <a:picLocks noChangeAspect="1"/>
          </p:cNvPicPr>
          <p:nvPr/>
        </p:nvPicPr>
        <p:blipFill rotWithShape="1">
          <a:blip r:embed="rId3">
            <a:extLst>
              <a:ext uri="{28A0092B-C50C-407E-A947-70E740481C1C}">
                <a14:useLocalDpi xmlns:a14="http://schemas.microsoft.com/office/drawing/2010/main" val="0"/>
              </a:ext>
            </a:extLst>
          </a:blip>
          <a:srcRect t="13221" b="6719"/>
          <a:stretch/>
        </p:blipFill>
        <p:spPr bwMode="auto">
          <a:xfrm>
            <a:off x="9357359" y="3803256"/>
            <a:ext cx="2585292" cy="2237450"/>
          </a:xfrm>
          <a:prstGeom prst="rect">
            <a:avLst/>
          </a:prstGeom>
          <a:noFill/>
          <a:ln>
            <a:noFill/>
          </a:ln>
        </p:spPr>
      </p:pic>
      <p:pic>
        <p:nvPicPr>
          <p:cNvPr id="8" name="Picture 7">
            <a:extLst>
              <a:ext uri="{FF2B5EF4-FFF2-40B4-BE49-F238E27FC236}">
                <a16:creationId xmlns:a16="http://schemas.microsoft.com/office/drawing/2014/main" id="{B188AB4B-7A73-5C4C-42FC-A963584CFA68}"/>
              </a:ext>
            </a:extLst>
          </p:cNvPr>
          <p:cNvPicPr>
            <a:picLocks noChangeAspect="1"/>
          </p:cNvPicPr>
          <p:nvPr/>
        </p:nvPicPr>
        <p:blipFill>
          <a:blip r:embed="rId4"/>
          <a:stretch>
            <a:fillRect/>
          </a:stretch>
        </p:blipFill>
        <p:spPr>
          <a:xfrm>
            <a:off x="9357360" y="1808394"/>
            <a:ext cx="2585291" cy="1938969"/>
          </a:xfrm>
          <a:prstGeom prst="rect">
            <a:avLst/>
          </a:prstGeom>
        </p:spPr>
      </p:pic>
      <p:sp>
        <p:nvSpPr>
          <p:cNvPr id="4" name="Rectangle 3">
            <a:extLst>
              <a:ext uri="{FF2B5EF4-FFF2-40B4-BE49-F238E27FC236}">
                <a16:creationId xmlns:a16="http://schemas.microsoft.com/office/drawing/2014/main" id="{BACC920B-748D-FD7D-D8FC-CE28CA9161AA}"/>
              </a:ext>
            </a:extLst>
          </p:cNvPr>
          <p:cNvSpPr>
            <a:spLocks noChangeArrowheads="1"/>
          </p:cNvSpPr>
          <p:nvPr/>
        </p:nvSpPr>
        <p:spPr bwMode="auto">
          <a:xfrm>
            <a:off x="558442" y="1994132"/>
            <a:ext cx="8524598"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Transporting chemical</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Description of the incident: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ju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On 21</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Times New Roman" panose="02020603050405020304" pitchFamily="18" charset="0"/>
              </a:rPr>
              <a:t>st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October 2024 at around 17:07, a Heavy Goods Vehicle (HGV) and trailer enroute to Harweel from Muscat, carrying a loaded ISO tank with 20,000 liters of non-hazardous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Triethylene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Glycol (TEG) veered off the main black</a:t>
            </a:r>
            <a:r>
              <a:rPr lang="en-US" sz="1400" dirty="0">
                <a:solidFill>
                  <a:prstClr val="black"/>
                </a:solidFill>
                <a:latin typeface="Calibri" panose="020F0502020204030204"/>
                <a:cs typeface="Times New Roman" panose="02020603050405020304" pitchFamily="18" charset="0"/>
              </a:rPr>
              <a:t>top dual carriageway around </a:t>
            </a:r>
            <a:r>
              <a:rPr lang="en-GB" altLang="zh-CN" sz="1400" dirty="0">
                <a:solidFill>
                  <a:prstClr val="black"/>
                </a:solidFill>
                <a:latin typeface="Calibri" panose="020F0502020204030204"/>
              </a:rPr>
              <a:t>60 kms south of Adam. The HGV driver attempted to rejoin the blacktop road but lost control and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rolled over</a:t>
            </a:r>
            <a:r>
              <a:rPr lang="en-GB" altLang="zh-CN" sz="1400" dirty="0">
                <a:solidFill>
                  <a:prstClr val="black"/>
                </a:solidFill>
                <a:latin typeface="Calibri" panose="020F0502020204030204"/>
              </a:rPr>
              <a:t>, resulting in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both the driver and an unauthorized passenger sustaining fatal injuries.</a:t>
            </a: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Why it Happened/Finding:</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tab pos="107950" algn="l"/>
              </a:tabLst>
              <a:defRPr/>
            </a:pPr>
            <a:r>
              <a:rPr lang="en-US" sz="1400" dirty="0">
                <a:solidFill>
                  <a:prstClr val="black"/>
                </a:solidFill>
                <a:latin typeface="Calibri" panose="020F0502020204030204"/>
                <a:ea typeface="DengXian" panose="02010600030101010101" pitchFamily="2" charset="-122"/>
              </a:rPr>
              <a:t>The driver failed to maintain control of the vehicle, it veered off the road and onto an embankment.</a:t>
            </a:r>
            <a:endParaRPr lang="en-GB" altLang="zh-CN" sz="1400" dirty="0">
              <a:solidFill>
                <a:prstClr val="black"/>
              </a:solidFill>
              <a:latin typeface="Calibri" panose="020F0502020204030204"/>
              <a:ea typeface="DengXian" panose="02010600030101010101" pitchFamily="2" charset="-122"/>
            </a:endParaRP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Both deceased (driver and passenger) were found ejected outside the vehicle due to not wearing seat belts.</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tab pos="107950" algn="l"/>
              </a:tabLst>
              <a:defRPr/>
            </a:pPr>
            <a:r>
              <a:rPr kumimoji="0" lang="en-US"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Driver Fatigue Management System (DFMS) was tampered with/covered. </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tab pos="107950" algn="l"/>
              </a:tabLst>
              <a:defRPr/>
            </a:pPr>
            <a:r>
              <a:rPr kumimoji="0" lang="en-US" altLang="zh-CN" sz="1400" b="0" i="0" u="none" strike="noStrike" kern="1200" cap="none" spc="0" normalizeH="0" baseline="0" noProof="0" dirty="0">
                <a:ln>
                  <a:noFill/>
                </a:ln>
                <a:solidFill>
                  <a:prstClr val="black"/>
                </a:solidFill>
                <a:uLnTx/>
                <a:uFillTx/>
                <a:latin typeface="Calibri" panose="020F0502020204030204" pitchFamily="34" charset="0"/>
                <a:ea typeface="DengXian" panose="02010600030101010101" pitchFamily="2" charset="-122"/>
                <a:cs typeface="+mn-cs"/>
              </a:rPr>
              <a:t>The vehicle was carrying liquid load </a:t>
            </a:r>
            <a:r>
              <a:rPr kumimoji="0" lang="en-US" altLang="zh-CN" sz="1400" b="0" i="0" u="none" strike="noStrike" kern="1200" cap="none" spc="0" normalizeH="0" baseline="0" noProof="0" dirty="0">
                <a:ln>
                  <a:noFill/>
                </a:ln>
                <a:uLnTx/>
                <a:uFillTx/>
                <a:latin typeface="Calibri" panose="020F0502020204030204" pitchFamily="34" charset="0"/>
                <a:ea typeface="DengXian" panose="02010600030101010101" pitchFamily="2" charset="-122"/>
                <a:cs typeface="+mn-cs"/>
              </a:rPr>
              <a:t>in a skid tank and has high center of gravity.</a:t>
            </a:r>
          </a:p>
          <a:p>
            <a:pPr marL="285750" marR="0" lvl="0" indent="-285750" algn="l" defTabSz="914400" rtl="0" eaLnBrk="0" fontAlgn="base" latinLnBrk="0" hangingPunct="0">
              <a:lnSpc>
                <a:spcPct val="100000"/>
              </a:lnSpc>
              <a:spcBef>
                <a:spcPct val="0"/>
              </a:spcBef>
              <a:spcAft>
                <a:spcPts val="300"/>
              </a:spcAft>
              <a:buClrTx/>
              <a:buSzTx/>
              <a:buFont typeface="Arial" panose="020B0604020202020204" pitchFamily="34" charset="0"/>
              <a:buChar char="•"/>
              <a:tabLst>
                <a:tab pos="107950" algn="l"/>
              </a:tabLst>
              <a:defRPr/>
            </a:pPr>
            <a:r>
              <a:rPr lang="en-US" altLang="zh-CN" sz="1400" dirty="0">
                <a:solidFill>
                  <a:prstClr val="black"/>
                </a:solidFill>
                <a:latin typeface="Calibri" panose="020F0502020204030204" pitchFamily="34" charset="0"/>
                <a:ea typeface="DengXian" panose="02010600030101010101" pitchFamily="2" charset="-122"/>
              </a:rPr>
              <a:t>The driver has carried similar load multiple times before this event.</a:t>
            </a:r>
            <a:endParaRPr kumimoji="0" lang="en-US" altLang="zh-CN" sz="1400" b="0" i="0" u="none" strike="noStrike" kern="1200" cap="none" spc="0" normalizeH="0" baseline="0" noProof="0" dirty="0">
              <a:ln>
                <a:noFill/>
              </a:ln>
              <a:solidFill>
                <a:prstClr val="black"/>
              </a:solidFill>
              <a:uLnTx/>
              <a:uFillTx/>
              <a:latin typeface="Calibri" panose="020F0502020204030204" pitchFamily="34" charset="0"/>
              <a:ea typeface="DengXian" panose="02010600030101010101" pitchFamily="2" charset="-122"/>
              <a:cs typeface="+mn-cs"/>
            </a:endParaRPr>
          </a:p>
          <a:p>
            <a:pPr marL="285750" indent="-285750">
              <a:spcAft>
                <a:spcPts val="300"/>
              </a:spcAft>
              <a:buFont typeface="Arial" panose="020B0604020202020204" pitchFamily="34" charset="0"/>
              <a:buChar char="•"/>
              <a:defRPr/>
            </a:pPr>
            <a:r>
              <a:rPr lang="en-US" sz="1400" dirty="0">
                <a:solidFill>
                  <a:prstClr val="black"/>
                </a:solidFill>
                <a:latin typeface="Calibri" panose="020F0502020204030204" pitchFamily="34" charset="0"/>
                <a:ea typeface="DengXian" panose="02010600030101010101" pitchFamily="2" charset="-122"/>
              </a:rPr>
              <a:t>The driver deviated from the journey  plan and carried an unauthorized passenger.</a:t>
            </a:r>
            <a:endParaRPr lang="en-US" altLang="zh-CN" sz="1400" dirty="0">
              <a:solidFill>
                <a:prstClr val="black"/>
              </a:solidFill>
              <a:latin typeface="Calibri" panose="020F0502020204030204" pitchFamily="34" charset="0"/>
              <a:ea typeface="DengXian" panose="02010600030101010101" pitchFamily="2" charset="-122"/>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endPar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endParaRPr>
          </a:p>
        </p:txBody>
      </p:sp>
      <p:graphicFrame>
        <p:nvGraphicFramePr>
          <p:cNvPr id="5" name="Table 4">
            <a:extLst>
              <a:ext uri="{FF2B5EF4-FFF2-40B4-BE49-F238E27FC236}">
                <a16:creationId xmlns:a16="http://schemas.microsoft.com/office/drawing/2014/main" id="{E6F4B42B-B385-9C20-572A-E55FBC29E6CE}"/>
              </a:ext>
            </a:extLst>
          </p:cNvPr>
          <p:cNvGraphicFramePr>
            <a:graphicFrameLocks noGrp="1"/>
          </p:cNvGraphicFramePr>
          <p:nvPr>
            <p:extLst>
              <p:ext uri="{D42A27DB-BD31-4B8C-83A1-F6EECF244321}">
                <p14:modId xmlns:p14="http://schemas.microsoft.com/office/powerpoint/2010/main" val="4097339122"/>
              </p:ext>
            </p:extLst>
          </p:nvPr>
        </p:nvGraphicFramePr>
        <p:xfrm>
          <a:off x="520555" y="883981"/>
          <a:ext cx="11554176" cy="868520"/>
        </p:xfrm>
        <a:graphic>
          <a:graphicData uri="http://schemas.openxmlformats.org/drawingml/2006/table">
            <a:tbl>
              <a:tblPr firstRow="1" bandRow="1">
                <a:tableStyleId>{5C22544A-7EE6-4342-B048-85BDC9FD1C3A}</a:tableStyleId>
              </a:tblPr>
              <a:tblGrid>
                <a:gridCol w="1235900">
                  <a:extLst>
                    <a:ext uri="{9D8B030D-6E8A-4147-A177-3AD203B41FA5}">
                      <a16:colId xmlns:a16="http://schemas.microsoft.com/office/drawing/2014/main" val="4136576419"/>
                    </a:ext>
                  </a:extLst>
                </a:gridCol>
                <a:gridCol w="3776346">
                  <a:extLst>
                    <a:ext uri="{9D8B030D-6E8A-4147-A177-3AD203B41FA5}">
                      <a16:colId xmlns:a16="http://schemas.microsoft.com/office/drawing/2014/main" val="425046032"/>
                    </a:ext>
                  </a:extLst>
                </a:gridCol>
                <a:gridCol w="1371356">
                  <a:extLst>
                    <a:ext uri="{9D8B030D-6E8A-4147-A177-3AD203B41FA5}">
                      <a16:colId xmlns:a16="http://schemas.microsoft.com/office/drawing/2014/main" val="4255786960"/>
                    </a:ext>
                  </a:extLst>
                </a:gridCol>
                <a:gridCol w="5170574">
                  <a:extLst>
                    <a:ext uri="{9D8B030D-6E8A-4147-A177-3AD203B41FA5}">
                      <a16:colId xmlns:a16="http://schemas.microsoft.com/office/drawing/2014/main" val="2009492886"/>
                    </a:ext>
                  </a:extLst>
                </a:gridCol>
              </a:tblGrid>
              <a:tr h="450312">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PIM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mn-ea"/>
                          <a:cs typeface="+mn-cs"/>
                        </a:rPr>
                        <a:t>FATALITY #02 (LTI#20)</a:t>
                      </a:r>
                    </a:p>
                    <a:p>
                      <a:r>
                        <a:rPr kumimoji="0" lang="en-US" sz="1400" b="1" i="0" u="none" strike="noStrike" kern="1200" cap="none" normalizeH="0" baseline="0" dirty="0">
                          <a:ln>
                            <a:noFill/>
                          </a:ln>
                          <a:solidFill>
                            <a:srgbClr val="58595B"/>
                          </a:solidFill>
                          <a:effectLst/>
                          <a:latin typeface="+mn-lt"/>
                          <a:ea typeface="+mn-ea"/>
                          <a:cs typeface="+mn-cs"/>
                        </a:rPr>
                        <a:t>1171734</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noProof="0" dirty="0">
                          <a:ln>
                            <a:noFill/>
                          </a:ln>
                          <a:solidFill>
                            <a:srgbClr val="58595B"/>
                          </a:solidFill>
                          <a:effectLst/>
                          <a:latin typeface="+mj-lt"/>
                          <a:ea typeface="+mn-ea"/>
                          <a:cs typeface="+mn-cs"/>
                        </a:rPr>
                        <a:t>MVI RO</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373220">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Incident Date:</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normalizeH="0" baseline="0" dirty="0">
                          <a:ln>
                            <a:noFill/>
                          </a:ln>
                          <a:solidFill>
                            <a:srgbClr val="58595B"/>
                          </a:solidFill>
                          <a:effectLst/>
                          <a:latin typeface="+mj-lt"/>
                          <a:ea typeface="+mn-ea"/>
                          <a:cs typeface="+mn-cs"/>
                        </a:rPr>
                        <a:t>21/10/2024</a:t>
                      </a:r>
                      <a:r>
                        <a:rPr lang="en-US" sz="1400" b="1" dirty="0">
                          <a:solidFill>
                            <a:srgbClr val="4472C4"/>
                          </a:solidFill>
                          <a:latin typeface="Tahoma" pitchFamily="34" charset="0"/>
                        </a:rPr>
                        <a:t>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Target Audience: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j-lt"/>
                          <a:ea typeface="+mn-ea"/>
                          <a:cs typeface="+mn-cs"/>
                        </a:rPr>
                        <a:t>All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pic>
        <p:nvPicPr>
          <p:cNvPr id="13" name="Picture 2">
            <a:extLst>
              <a:ext uri="{FF2B5EF4-FFF2-40B4-BE49-F238E27FC236}">
                <a16:creationId xmlns:a16="http://schemas.microsoft.com/office/drawing/2014/main" id="{2FDC243F-1B5A-CE37-7A2B-29779D17778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61338" y="3188494"/>
            <a:ext cx="454025" cy="481012"/>
          </a:xfrm>
          <a:prstGeom prst="rect">
            <a:avLst/>
          </a:prstGeom>
          <a:noFill/>
          <a:ln w="9525">
            <a:noFill/>
            <a:miter lim="800000"/>
            <a:headEnd/>
            <a:tailEnd/>
          </a:ln>
        </p:spPr>
      </p:pic>
      <p:sp>
        <p:nvSpPr>
          <p:cNvPr id="7" name="Title 2">
            <a:extLst>
              <a:ext uri="{FF2B5EF4-FFF2-40B4-BE49-F238E27FC236}">
                <a16:creationId xmlns:a16="http://schemas.microsoft.com/office/drawing/2014/main" id="{F31EBC98-927F-2C14-E099-5060CF8866E6}"/>
              </a:ext>
            </a:extLst>
          </p:cNvPr>
          <p:cNvSpPr txBox="1">
            <a:spLocks/>
          </p:cNvSpPr>
          <p:nvPr/>
        </p:nvSpPr>
        <p:spPr>
          <a:xfrm>
            <a:off x="365458"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r>
              <a:rPr lang="en-GB" sz="2800" b="1" dirty="0">
                <a:solidFill>
                  <a:srgbClr val="00B050"/>
                </a:solidFill>
              </a:rPr>
              <a:t>Learning From Incident  </a:t>
            </a:r>
            <a:br>
              <a:rPr lang="en-GB" sz="2800" dirty="0"/>
            </a:br>
            <a:r>
              <a:rPr lang="en-GB" sz="2800" b="1" dirty="0"/>
              <a:t>Awareness Alert </a:t>
            </a:r>
          </a:p>
        </p:txBody>
      </p:sp>
      <p:sp>
        <p:nvSpPr>
          <p:cNvPr id="6" name="TextBox 5">
            <a:extLst>
              <a:ext uri="{FF2B5EF4-FFF2-40B4-BE49-F238E27FC236}">
                <a16:creationId xmlns:a16="http://schemas.microsoft.com/office/drawing/2014/main" id="{D684B821-A43A-DD71-6581-05ADEFB9D3D2}"/>
              </a:ext>
            </a:extLst>
          </p:cNvPr>
          <p:cNvSpPr txBox="1"/>
          <p:nvPr/>
        </p:nvSpPr>
        <p:spPr>
          <a:xfrm>
            <a:off x="3467100" y="6375359"/>
            <a:ext cx="4163060"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Investigation is In progress </a:t>
            </a:r>
          </a:p>
        </p:txBody>
      </p:sp>
      <p:pic>
        <p:nvPicPr>
          <p:cNvPr id="2" name="Picture 1">
            <a:extLst>
              <a:ext uri="{FF2B5EF4-FFF2-40B4-BE49-F238E27FC236}">
                <a16:creationId xmlns:a16="http://schemas.microsoft.com/office/drawing/2014/main" id="{9A612A60-711A-722C-CB92-3DD500DBE13C}"/>
              </a:ext>
            </a:extLst>
          </p:cNvPr>
          <p:cNvPicPr>
            <a:picLocks noChangeAspect="1"/>
          </p:cNvPicPr>
          <p:nvPr/>
        </p:nvPicPr>
        <p:blipFill>
          <a:blip r:embed="rId6"/>
          <a:stretch>
            <a:fillRect/>
          </a:stretch>
        </p:blipFill>
        <p:spPr>
          <a:xfrm>
            <a:off x="11568388" y="5196334"/>
            <a:ext cx="573074" cy="585267"/>
          </a:xfrm>
          <a:prstGeom prst="rect">
            <a:avLst/>
          </a:prstGeom>
        </p:spPr>
      </p:pic>
    </p:spTree>
    <p:extLst>
      <p:ext uri="{BB962C8B-B14F-4D97-AF65-F5344CB8AC3E}">
        <p14:creationId xmlns:p14="http://schemas.microsoft.com/office/powerpoint/2010/main" val="110632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BCDB11-E4D5-4C0E-1F0D-7699B43FC36D}"/>
              </a:ext>
            </a:extLst>
          </p:cNvPr>
          <p:cNvSpPr/>
          <p:nvPr/>
        </p:nvSpPr>
        <p:spPr>
          <a:xfrm>
            <a:off x="596901" y="1084484"/>
            <a:ext cx="11334308" cy="489364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effectLst/>
                <a:uLnTx/>
                <a:uFillTx/>
                <a:latin typeface="Calibri" panose="020F0502020204030204"/>
                <a:ea typeface="+mn-ea"/>
                <a:cs typeface="+mn-cs"/>
              </a:rPr>
              <a:t>Management </a:t>
            </a:r>
            <a:r>
              <a:rPr kumimoji="0" lang="en-GB" altLang="en-US" sz="1800" b="1" i="0" u="none" strike="noStrike" kern="1200" cap="none" spc="0" normalizeH="0" baseline="0" noProof="0" dirty="0">
                <a:ln>
                  <a:noFill/>
                </a:ln>
                <a:effectLst/>
                <a:uLnTx/>
                <a:uFillTx/>
                <a:latin typeface="Calibri" panose="020F0502020204030204"/>
                <a:ea typeface="+mn-ea"/>
                <a:cs typeface="+mn-cs"/>
              </a:rPr>
              <a:t>Reflective Questions</a:t>
            </a:r>
            <a:endParaRPr kumimoji="0" lang="en-US" altLang="en-US" sz="18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000" b="1"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rPr>
              <a:t>Do you ensure your drivers understand the importance of wearing seat belts?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rPr>
              <a:t>Do you ensure the DFMS is in good working condition and checked prior journey?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rPr>
              <a:t>Do you have a process in place to prevent unauthorized passengers in your journeys ? </a:t>
            </a:r>
          </a:p>
          <a:p>
            <a:pPr marL="342900" indent="-342900">
              <a:buFont typeface="+mj-lt"/>
              <a:buAutoNum type="arabicPeriod"/>
              <a:defRPr/>
            </a:pPr>
            <a:r>
              <a:rPr lang="en-US" sz="1600" dirty="0">
                <a:sym typeface="Wingdings" pitchFamily="2" charset="2"/>
              </a:rPr>
              <a:t>Do you ensure your drivers are regularly briefed on following defensive driving techniques specifically for liquid loads?</a:t>
            </a: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sym typeface="Wingdings" pitchFamily="2" charset="2"/>
              </a:rPr>
              <a:t>Do you ensure empowerment to stop system in place when it feels unsafe?</a:t>
            </a:r>
          </a:p>
          <a:p>
            <a:pPr marL="342900" indent="-342900">
              <a:buFont typeface="+mj-lt"/>
              <a:buAutoNum type="arabicPeriod"/>
              <a:defRPr/>
            </a:pPr>
            <a:r>
              <a:rPr lang="en-US" sz="1600" dirty="0">
                <a:sym typeface="Wingdings" pitchFamily="2" charset="2"/>
              </a:rPr>
              <a:t>Do you ensure all employees are involved in TBT’s/safety briefings?</a:t>
            </a:r>
          </a:p>
          <a:p>
            <a:pPr marL="342900" indent="-342900">
              <a:buFont typeface="+mj-lt"/>
              <a:buAutoNum type="arabicPeriod"/>
              <a:defRPr/>
            </a:pPr>
            <a:r>
              <a:rPr lang="en-US" sz="1600" dirty="0">
                <a:sym typeface="Wingdings" pitchFamily="2" charset="2"/>
              </a:rPr>
              <a:t>Do you ensure your journey managers are proactively analyzing IVMS, DFMS and TPMS data to identify driver’s behaviors?</a:t>
            </a:r>
            <a:endPar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effectLst/>
                <a:uLnTx/>
                <a:uFillTx/>
                <a:latin typeface="Calibri" panose="020F0502020204030204"/>
                <a:ea typeface="+mn-ea"/>
                <a:cs typeface="+mn-cs"/>
              </a:rPr>
              <a:t>Actions Going Forward:</a:t>
            </a:r>
            <a:endParaRPr kumimoji="0" lang="en-GB" sz="18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000" b="0"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ym typeface="Wingdings" pitchFamily="2" charset="2"/>
              </a:rPr>
              <a:t>Vehicle condition: Review vehicles are fit-for-purpose and up-to-date in compliance to SP-2000 latest version.</a:t>
            </a:r>
          </a:p>
          <a:p>
            <a:pPr marL="342900" indent="-342900">
              <a:buFont typeface="+mj-lt"/>
              <a:buAutoNum type="arabicPeriod"/>
              <a:defRPr/>
            </a:pPr>
            <a:r>
              <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rPr>
              <a:t>Contractor/Sub-contractor Management: Ensure effective work planning via adequate work resources, clear communication and risk assessment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latin typeface="Calibri" panose="020F0502020204030204"/>
                <a:sym typeface="Wingdings" pitchFamily="2" charset="2"/>
              </a:rPr>
              <a:t>Safe journey managers: Ensure to escalate when the need arises </a:t>
            </a:r>
            <a:endPar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rPr>
              <a:t>Heavy Vehicle Drivers: Ensure to take rest and avoid distraction during your journey.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rPr>
              <a:t>All Personnel: Do not deviate from the approved safe journey plan.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ea typeface="+mn-ea"/>
              <a:cs typeface="+mn-cs"/>
              <a:sym typeface="Wingdings" pitchFamily="2" charset="2"/>
            </a:endParaRPr>
          </a:p>
        </p:txBody>
      </p:sp>
      <p:sp>
        <p:nvSpPr>
          <p:cNvPr id="3" name="Title 2">
            <a:extLst>
              <a:ext uri="{FF2B5EF4-FFF2-40B4-BE49-F238E27FC236}">
                <a16:creationId xmlns:a16="http://schemas.microsoft.com/office/drawing/2014/main" id="{D76147F4-8E70-D021-1B23-42FA2B265906}"/>
              </a:ext>
            </a:extLst>
          </p:cNvPr>
          <p:cNvSpPr txBox="1">
            <a:spLocks/>
          </p:cNvSpPr>
          <p:nvPr/>
        </p:nvSpPr>
        <p:spPr>
          <a:xfrm>
            <a:off x="365459"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r>
              <a:rPr lang="en-GB" sz="2800" b="1">
                <a:solidFill>
                  <a:srgbClr val="00B050"/>
                </a:solidFill>
              </a:rPr>
              <a:t>Learning From Incident  </a:t>
            </a:r>
            <a:br>
              <a:rPr lang="en-GB" sz="2800"/>
            </a:br>
            <a:r>
              <a:rPr lang="en-GB" sz="2800" b="1"/>
              <a:t>Awareness Alert </a:t>
            </a:r>
            <a:endParaRPr lang="en-GB" sz="2800" b="1" dirty="0"/>
          </a:p>
        </p:txBody>
      </p:sp>
      <p:sp>
        <p:nvSpPr>
          <p:cNvPr id="5" name="TextBox 4">
            <a:extLst>
              <a:ext uri="{FF2B5EF4-FFF2-40B4-BE49-F238E27FC236}">
                <a16:creationId xmlns:a16="http://schemas.microsoft.com/office/drawing/2014/main" id="{DCE94DD8-E5CC-EC20-6146-A576ADDC1FD9}"/>
              </a:ext>
            </a:extLst>
          </p:cNvPr>
          <p:cNvSpPr txBox="1"/>
          <p:nvPr/>
        </p:nvSpPr>
        <p:spPr>
          <a:xfrm>
            <a:off x="4605020" y="6235915"/>
            <a:ext cx="4163060"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Investigation is In progress </a:t>
            </a:r>
          </a:p>
        </p:txBody>
      </p:sp>
    </p:spTree>
    <p:extLst>
      <p:ext uri="{BB962C8B-B14F-4D97-AF65-F5344CB8AC3E}">
        <p14:creationId xmlns:p14="http://schemas.microsoft.com/office/powerpoint/2010/main" val="1277866987"/>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92889</DocId>
    <ImageCreateDate xmlns="4880E4F8-4B7D-4BDD-91E3-E10D47036ECA" xsi:nil="true"/>
    <wic_System_Copyright xmlns="http://schemas.microsoft.com/sharepoint/v3/fields" xsi:nil="true"/>
    <SharedWithUsers xmlns="9d51eac6-a7d5-47f5-a119-63d146adb134">
      <UserInfo>
        <DisplayName>Suleimany, Zahir DSS</DisplayName>
        <AccountId>1071</AccountId>
        <AccountType/>
      </UserInfo>
    </SharedWithUsers>
  </documentManagement>
</p:properties>
</file>

<file path=customXml/itemProps1.xml><?xml version="1.0" encoding="utf-8"?>
<ds:datastoreItem xmlns:ds="http://schemas.openxmlformats.org/officeDocument/2006/customXml" ds:itemID="{02CC01BA-8C56-431C-B494-F2140AFFF148}">
  <ds:schemaRefs>
    <ds:schemaRef ds:uri="http://schemas.microsoft.com/sharepoint/v3/contenttype/forms"/>
  </ds:schemaRefs>
</ds:datastoreItem>
</file>

<file path=customXml/itemProps2.xml><?xml version="1.0" encoding="utf-8"?>
<ds:datastoreItem xmlns:ds="http://schemas.openxmlformats.org/officeDocument/2006/customXml" ds:itemID="{9CB818AC-2D49-4AEF-8C64-6C8800DBA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00FBC9-906C-496B-8186-A991F4F3B9EA}">
  <ds:schemaRefs>
    <ds:schemaRef ds:uri="9d51eac6-a7d5-47f5-a119-63d146adb134"/>
    <ds:schemaRef ds:uri="4880E4F8-4B7D-4BDD-91E3-E10D47036ECA"/>
    <ds:schemaRef ds:uri="http://schemas.microsoft.com/office/2006/metadata/properties"/>
    <ds:schemaRef ds:uri="http://schemas.microsoft.com/sharepoint/v3/field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4880e4f8-4b7d-4bdd-91e3-e10d47036eca"/>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691</TotalTime>
  <Words>777</Words>
  <Application>Microsoft Office PowerPoint</Application>
  <PresentationFormat>Widescreen</PresentationFormat>
  <Paragraphs>74</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Times New Roman</vt:lpstr>
      <vt:lpstr>Wingdings</vt:lpstr>
      <vt:lpstr>2_Office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 -02_LTI-20 _Awarness Alert_MVI RO _21102024-EN</dc:title>
  <dc:creator>Rawahi, Ahmed MSE34</dc:creator>
  <cp:lastModifiedBy>Masroori, Ahmed MSE31</cp:lastModifiedBy>
  <cp:revision>17</cp:revision>
  <dcterms:created xsi:type="dcterms:W3CDTF">2024-04-15T05:03:17Z</dcterms:created>
  <dcterms:modified xsi:type="dcterms:W3CDTF">2024-11-06T03:56:34Z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