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72" r:id="rId5"/>
    <p:sldId id="350" r:id="rId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orrow, Fulton UIL65" initials="MFU" lastIdx="2" clrIdx="1">
    <p:extLst>
      <p:ext uri="{19B8F6BF-5375-455C-9EA6-DF929625EA0E}">
        <p15:presenceInfo xmlns:p15="http://schemas.microsoft.com/office/powerpoint/2012/main" userId="S::Fulton.FM.Morrow@pdo.co.om::762b87f7-294e-43d9-b010-4ff454107d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24A316"/>
    <a:srgbClr val="F2F3D7"/>
    <a:srgbClr val="00B050"/>
    <a:srgbClr val="FFFC00"/>
    <a:srgbClr val="FDD600"/>
    <a:srgbClr val="FFC91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5" autoAdjust="0"/>
    <p:restoredTop sz="87780" autoAdjust="0"/>
  </p:normalViewPr>
  <p:slideViewPr>
    <p:cSldViewPr snapToGrid="0" snapToObjects="1">
      <p:cViewPr varScale="1">
        <p:scale>
          <a:sx n="100" d="100"/>
          <a:sy n="100" d="100"/>
        </p:scale>
        <p:origin x="426" y="9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4" y="1"/>
            <a:ext cx="2945659" cy="498135"/>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pPr/>
              <a:t>26/02/2024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1" y="9430091"/>
            <a:ext cx="2945659" cy="498134"/>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4" y="9430091"/>
            <a:ext cx="2945659" cy="498134"/>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26/02/2024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0"/>
            <a:ext cx="4841550" cy="498134"/>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To be signed prior to MSE IRC</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Here the CEO or senior manager agrees their commitment in writing in front of the PDO Director or MD stating that they will ensure all actions are implemented, contract holder informed for PIM closeout and that they will show adequate leadership to improve safety and prevent a re-occurrence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They also agree to pass on the learning's to their workforce and sub-contractors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1</a:t>
            </a:fld>
            <a:endParaRPr lang="en-US" dirty="0"/>
          </a:p>
        </p:txBody>
      </p:sp>
    </p:spTree>
    <p:extLst>
      <p:ext uri="{BB962C8B-B14F-4D97-AF65-F5344CB8AC3E}">
        <p14:creationId xmlns:p14="http://schemas.microsoft.com/office/powerpoint/2010/main" val="217053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558721"/>
            <a:ext cx="5590517" cy="377985"/>
          </a:xfrm>
          <a:prstGeom prst="rect">
            <a:avLst/>
          </a:prstGeom>
        </p:spPr>
      </p:pic>
      <p:sp>
        <p:nvSpPr>
          <p:cNvPr id="7" name="Rectangle 6">
            <a:extLst>
              <a:ext uri="{FF2B5EF4-FFF2-40B4-BE49-F238E27FC236}">
                <a16:creationId xmlns:a16="http://schemas.microsoft.com/office/drawing/2014/main" id="{DD07A2DB-D537-4846-7F12-C4FC8A02EA62}"/>
              </a:ext>
            </a:extLst>
          </p:cNvPr>
          <p:cNvSpPr>
            <a:spLocks noChangeArrowheads="1"/>
          </p:cNvSpPr>
          <p:nvPr/>
        </p:nvSpPr>
        <p:spPr bwMode="auto">
          <a:xfrm>
            <a:off x="380606" y="453582"/>
            <a:ext cx="11626955"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0000FF"/>
                </a:solidFill>
                <a:latin typeface="Tahoma" pitchFamily="34" charset="0"/>
              </a:rPr>
              <a:t>HiPo#11</a:t>
            </a:r>
            <a:r>
              <a:rPr kumimoji="0" lang="en-US" sz="1200" b="1" i="0" u="none" strike="noStrike" kern="1200" cap="none" spc="0" normalizeH="0" baseline="0" noProof="0" dirty="0">
                <a:ln>
                  <a:noFill/>
                </a:ln>
                <a:solidFill>
                  <a:srgbClr val="0000FF"/>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FF0000"/>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Asset Damage</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0000FF"/>
                </a:solidFill>
                <a:latin typeface="Tahoma" pitchFamily="34" charset="0"/>
              </a:rPr>
              <a:t>D</a:t>
            </a:r>
            <a:r>
              <a:rPr kumimoji="0" lang="en-US" sz="1200" b="1" i="0" u="none" strike="noStrike" kern="1200" cap="none" spc="0" normalizeH="0" baseline="0" noProof="0" dirty="0">
                <a:ln>
                  <a:noFill/>
                </a:ln>
                <a:solidFill>
                  <a:srgbClr val="0000FF"/>
                </a:solidFill>
                <a:effectLst/>
                <a:uLnTx/>
                <a:uFillTx/>
                <a:latin typeface="Tahoma" pitchFamily="34" charset="0"/>
                <a:ea typeface="+mn-ea"/>
                <a:cs typeface="+mn-cs"/>
              </a:rPr>
              <a:t>4E</a:t>
            </a:r>
            <a:endParaRPr kumimoji="0" lang="en-US" sz="1600" b="1" i="0" u="none" strike="noStrike" kern="1200" cap="none" spc="0" normalizeH="0" baseline="0" noProof="0" dirty="0">
              <a:ln>
                <a:noFill/>
              </a:ln>
              <a:solidFill>
                <a:srgbClr val="0000FF"/>
              </a:solidFill>
              <a:effectLst/>
              <a:uLnTx/>
              <a:uFillTx/>
              <a:latin typeface="Tahoma" pitchFamily="34" charset="0"/>
              <a:ea typeface="+mn-ea"/>
              <a:cs typeface="+mn-cs"/>
            </a:endParaRPr>
          </a:p>
        </p:txBody>
      </p:sp>
      <p:sp>
        <p:nvSpPr>
          <p:cNvPr id="8" name="Rectangle 7">
            <a:extLst>
              <a:ext uri="{FF2B5EF4-FFF2-40B4-BE49-F238E27FC236}">
                <a16:creationId xmlns:a16="http://schemas.microsoft.com/office/drawing/2014/main" id="{CFD1D7D9-D93D-BACF-14B4-CB0D2861593E}"/>
              </a:ext>
            </a:extLst>
          </p:cNvPr>
          <p:cNvSpPr/>
          <p:nvPr/>
        </p:nvSpPr>
        <p:spPr>
          <a:xfrm>
            <a:off x="380606" y="792136"/>
            <a:ext cx="6814756" cy="400110"/>
          </a:xfrm>
          <a:prstGeom prst="rect">
            <a:avLst/>
          </a:prstGeom>
          <a:solidFill>
            <a:srgbClr val="FFC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Logistics and transportation</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1" name="Text Box 2">
            <a:extLst>
              <a:ext uri="{FF2B5EF4-FFF2-40B4-BE49-F238E27FC236}">
                <a16:creationId xmlns:a16="http://schemas.microsoft.com/office/drawing/2014/main" id="{F3C1CB11-245D-5464-17C8-C33BC7DBEAFC}"/>
              </a:ext>
            </a:extLst>
          </p:cNvPr>
          <p:cNvSpPr txBox="1">
            <a:spLocks noChangeArrowheads="1"/>
          </p:cNvSpPr>
          <p:nvPr/>
        </p:nvSpPr>
        <p:spPr bwMode="auto">
          <a:xfrm>
            <a:off x="337420" y="1198262"/>
            <a:ext cx="8337528" cy="4085734"/>
          </a:xfrm>
          <a:prstGeom prst="rect">
            <a:avLst/>
          </a:prstGeom>
          <a:noFill/>
          <a:ln w="19050">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400" dirty="0">
                <a:solidFill>
                  <a:srgbClr val="000000"/>
                </a:solidFill>
                <a:latin typeface="Arial" panose="020B0604020202020204" pitchFamily="34" charset="0"/>
                <a:cs typeface="Arial" panose="020B0604020202020204" pitchFamily="34" charset="0"/>
              </a:rPr>
              <a:t>An asset damage occurred on the 03.03.2023 during the office move convoy, when one of the fleets moved without getting any signal from the supervisor in charge and the side of the load collided with the flowline pipe valves, damaging it. No injuries / spillage were sustained. </a:t>
            </a:r>
          </a:p>
          <a:p>
            <a:pPr lvl="0">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latin typeface="Arial" panose="020B0604020202020204" pitchFamily="34" charset="0"/>
                <a:cs typeface="Arial" panose="020B0604020202020204" pitchFamily="34" charset="0"/>
              </a:rPr>
              <a:t>The driver maneuvered his vehicle without getting the signal from the supervisor.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prstClr val="black"/>
                </a:solidFill>
                <a:latin typeface="Arial" panose="020B0604020202020204" pitchFamily="34" charset="0"/>
                <a:cs typeface="Arial" panose="020B0604020202020204" pitchFamily="34" charset="0"/>
              </a:rPr>
              <a:t>The driver normalized the risk involved during the maneuvering of wide load through flowline areas.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a:solidFill>
                  <a:prstClr val="black"/>
                </a:solidFill>
                <a:latin typeface="Arial" panose="020B0604020202020204" pitchFamily="34" charset="0"/>
                <a:cs typeface="Arial" panose="020B0604020202020204" pitchFamily="34" charset="0"/>
              </a:rPr>
              <a:t>The driver had no view on the sides of the load and forgot about that the steps in the sides.</a:t>
            </a: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285750" lvl="0" indent="-285750">
              <a:buFont typeface="Wingdings" panose="05000000000000000000" pitchFamily="2" charset="2"/>
              <a:buChar char="q"/>
              <a:defRPr/>
            </a:pPr>
            <a:r>
              <a:rPr lang="en-US" sz="1400" dirty="0">
                <a:latin typeface="Arial" panose="020B0604020202020204" pitchFamily="34" charset="0"/>
                <a:cs typeface="Arial" panose="020B0604020202020204" pitchFamily="34" charset="0"/>
              </a:rPr>
              <a:t>Always ensure that you follow the rig convoy procedures and come to a stop before areas where obstructions like flowlines and wellheads are present.</a:t>
            </a:r>
          </a:p>
          <a:p>
            <a:pPr marL="285750" lvl="0" indent="-285750">
              <a:buFont typeface="Wingdings" panose="05000000000000000000" pitchFamily="2" charset="2"/>
              <a:buChar char="q"/>
              <a:defRPr/>
            </a:pPr>
            <a:r>
              <a:rPr lang="en-US" sz="1400" dirty="0">
                <a:latin typeface="Arial" panose="020B0604020202020204" pitchFamily="34" charset="0"/>
                <a:cs typeface="Arial" panose="020B0604020202020204" pitchFamily="34" charset="0"/>
              </a:rPr>
              <a:t>Always ensure that you receive signals from the supervisor or banksman to maneuver when your mirror view of the loads is obstructed.</a:t>
            </a:r>
          </a:p>
          <a:p>
            <a:pPr marL="285750" lvl="0" indent="-285750">
              <a:buFont typeface="Wingdings" panose="05000000000000000000" pitchFamily="2" charset="2"/>
              <a:buChar char="q"/>
              <a:defRPr/>
            </a:pPr>
            <a:r>
              <a:rPr lang="en-US" sz="1400" dirty="0">
                <a:latin typeface="Arial" panose="020B0604020202020204" pitchFamily="34" charset="0"/>
                <a:cs typeface="Arial" panose="020B0604020202020204" pitchFamily="34" charset="0"/>
              </a:rPr>
              <a:t>Always ensure that the supervisor in charge of convoy give instructions on how to maneuver through narrow sections before start of convoy. </a:t>
            </a:r>
          </a:p>
          <a:p>
            <a:pPr marL="285750" lvl="0" indent="-285750">
              <a:buFont typeface="Wingdings" panose="05000000000000000000" pitchFamily="2" charset="2"/>
              <a:buChar char="q"/>
              <a:defRPr/>
            </a:pPr>
            <a:r>
              <a:rPr lang="en-US" sz="1400" dirty="0">
                <a:latin typeface="Arial" panose="020B0604020202020204" pitchFamily="34" charset="0"/>
                <a:cs typeface="Arial" panose="020B0604020202020204" pitchFamily="34" charset="0"/>
              </a:rPr>
              <a:t>Always ensure to mark the nearby flowline pipes in the convoy route in the route survey.</a:t>
            </a:r>
          </a:p>
        </p:txBody>
      </p:sp>
      <p:sp>
        <p:nvSpPr>
          <p:cNvPr id="10" name="TextBox 9">
            <a:extLst>
              <a:ext uri="{FF2B5EF4-FFF2-40B4-BE49-F238E27FC236}">
                <a16:creationId xmlns:a16="http://schemas.microsoft.com/office/drawing/2014/main" id="{5B409F6D-1EA6-495E-99E3-22EBA1263234}"/>
              </a:ext>
            </a:extLst>
          </p:cNvPr>
          <p:cNvSpPr txBox="1"/>
          <p:nvPr/>
        </p:nvSpPr>
        <p:spPr>
          <a:xfrm>
            <a:off x="506977" y="6097996"/>
            <a:ext cx="7512141" cy="338554"/>
          </a:xfrm>
          <a:prstGeom prst="rect">
            <a:avLst/>
          </a:prstGeom>
          <a:solidFill>
            <a:srgbClr val="4472C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00"/>
                </a:solidFill>
                <a:effectLst/>
                <a:uLnTx/>
                <a:uFillTx/>
                <a:latin typeface="Tahoma" pitchFamily="34" charset="0"/>
                <a:ea typeface="MS PGothic" pitchFamily="34" charset="-128"/>
              </a:rPr>
              <a:t>Drivers stop and wait to be called forward</a:t>
            </a:r>
          </a:p>
        </p:txBody>
      </p:sp>
      <p:sp>
        <p:nvSpPr>
          <p:cNvPr id="12" name="Title 4">
            <a:extLst>
              <a:ext uri="{FF2B5EF4-FFF2-40B4-BE49-F238E27FC236}">
                <a16:creationId xmlns:a16="http://schemas.microsoft.com/office/drawing/2014/main" id="{74DD7EA6-4CA2-4E07-B476-4DA39D671765}"/>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3100" b="1" dirty="0">
                <a:solidFill>
                  <a:srgbClr val="00B050"/>
                </a:solidFill>
                <a:ea typeface="MS PGothic" pitchFamily="34" charset="-128"/>
              </a:rPr>
              <a:t>PDO Second </a:t>
            </a:r>
            <a:r>
              <a:rPr lang="en-GB" sz="3600" b="1" dirty="0">
                <a:solidFill>
                  <a:srgbClr val="00B050"/>
                </a:solidFill>
                <a:ea typeface="MS PGothic" pitchFamily="34" charset="-128"/>
              </a:rPr>
              <a:t>Alert</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3" name="Picture 2">
            <a:extLst>
              <a:ext uri="{FF2B5EF4-FFF2-40B4-BE49-F238E27FC236}">
                <a16:creationId xmlns:a16="http://schemas.microsoft.com/office/drawing/2014/main" id="{53E7BD9A-F28B-FFF8-CD0F-F5991A157CF5}"/>
              </a:ext>
            </a:extLst>
          </p:cNvPr>
          <p:cNvPicPr>
            <a:picLocks noChangeAspect="1"/>
          </p:cNvPicPr>
          <p:nvPr/>
        </p:nvPicPr>
        <p:blipFill rotWithShape="1">
          <a:blip r:embed="rId4"/>
          <a:srcRect l="7292" t="17685" r="55052" b="45926"/>
          <a:stretch/>
        </p:blipFill>
        <p:spPr bwMode="auto">
          <a:xfrm>
            <a:off x="8593100" y="1634834"/>
            <a:ext cx="3496310" cy="1794166"/>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E075D783-AEB5-7879-3A8D-8769689808DB}"/>
              </a:ext>
            </a:extLst>
          </p:cNvPr>
          <p:cNvPicPr>
            <a:picLocks noChangeAspect="1"/>
          </p:cNvPicPr>
          <p:nvPr/>
        </p:nvPicPr>
        <p:blipFill rotWithShape="1">
          <a:blip r:embed="rId4"/>
          <a:srcRect l="6614" t="54445" r="55052" b="9074"/>
          <a:stretch/>
        </p:blipFill>
        <p:spPr bwMode="auto">
          <a:xfrm>
            <a:off x="8593100" y="3594209"/>
            <a:ext cx="3496310" cy="20458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465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70263"/>
          </a:xfrm>
          <a:prstGeom prst="rect">
            <a:avLst/>
          </a:prstGeom>
        </p:spPr>
        <p:txBody>
          <a:bodyPr wrap="square">
            <a:spAutoFit/>
          </a:bodyPr>
          <a:lstStyle/>
          <a:p>
            <a:pPr algn="l" rtl="0" fontAlgn="base"/>
            <a:r>
              <a:rPr lang="en-US" b="1" i="0" u="none" strike="noStrike" dirty="0">
                <a:solidFill>
                  <a:srgbClr val="000000"/>
                </a:solidFill>
                <a:effectLst/>
                <a:latin typeface="Tahoma" panose="020B0604030504040204" pitchFamily="34" charset="0"/>
              </a:rPr>
              <a:t>Confirm the following:</a:t>
            </a:r>
            <a:r>
              <a:rPr lang="en-US" b="0" i="0" dirty="0">
                <a:solidFill>
                  <a:srgbClr val="000000"/>
                </a:solidFill>
                <a:effectLst/>
                <a:latin typeface="Tahoma" panose="020B0604030504040204" pitchFamily="34" charset="0"/>
              </a:rPr>
              <a:t>​</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342900" indent="-342900">
              <a:buFont typeface="+mj-lt"/>
              <a:buAutoNum type="arabicPeriod"/>
              <a:defRPr/>
            </a:pPr>
            <a:r>
              <a:rPr lang="en-US" sz="1600" dirty="0">
                <a:solidFill>
                  <a:srgbClr val="0000FF"/>
                </a:solidFill>
                <a:sym typeface="Wingdings" pitchFamily="2" charset="2"/>
              </a:rPr>
              <a:t>Do you ensure all activities performed are included in HEMP and SOP ? </a:t>
            </a:r>
          </a:p>
          <a:p>
            <a:pPr marL="342900" indent="-342900">
              <a:buFont typeface="+mj-lt"/>
              <a:buAutoNum type="arabicPeriod"/>
              <a:defRPr/>
            </a:pPr>
            <a:r>
              <a:rPr lang="en-US" sz="1600" dirty="0">
                <a:solidFill>
                  <a:srgbClr val="0000FF"/>
                </a:solidFill>
                <a:sym typeface="Wingdings" pitchFamily="2" charset="2"/>
              </a:rPr>
              <a:t>Do you ensure RMS identified all hazards before starting a task?</a:t>
            </a:r>
          </a:p>
          <a:p>
            <a:pPr marL="342900" indent="-342900">
              <a:buFont typeface="+mj-lt"/>
              <a:buAutoNum type="arabicPeriod"/>
              <a:defRPr/>
            </a:pPr>
            <a:r>
              <a:rPr lang="en-US" sz="1600" dirty="0">
                <a:solidFill>
                  <a:srgbClr val="0000FF"/>
                </a:solidFill>
                <a:sym typeface="Wingdings" pitchFamily="2" charset="2"/>
              </a:rPr>
              <a:t>Do you ensure the training given to your workforce is effective?</a:t>
            </a:r>
          </a:p>
          <a:p>
            <a:pPr marL="342900" indent="-342900">
              <a:buFont typeface="+mj-lt"/>
              <a:buAutoNum type="arabicPeriod"/>
              <a:defRPr/>
            </a:pPr>
            <a:r>
              <a:rPr lang="en-US" sz="1600" dirty="0">
                <a:solidFill>
                  <a:srgbClr val="0000FF"/>
                </a:solidFill>
                <a:sym typeface="Wingdings" pitchFamily="2" charset="2"/>
              </a:rPr>
              <a:t>Do you ensure the competency of the personnels involved?</a:t>
            </a:r>
          </a:p>
          <a:p>
            <a:pPr marL="342900" indent="-342900">
              <a:buFont typeface="+mj-lt"/>
              <a:buAutoNum type="arabicPeriod"/>
              <a:defRPr/>
            </a:pPr>
            <a:r>
              <a:rPr lang="en-US" sz="1600" dirty="0">
                <a:solidFill>
                  <a:srgbClr val="0000FF"/>
                </a:solidFill>
                <a:sym typeface="Wingdings" pitchFamily="2" charset="2"/>
              </a:rPr>
              <a:t>Do you ensure that the scheduling of the work is carried out efficiently?</a:t>
            </a:r>
          </a:p>
          <a:p>
            <a:pPr marL="342900" indent="-342900">
              <a:buFont typeface="+mj-lt"/>
              <a:buAutoNum type="arabicPeriod"/>
              <a:defRPr/>
            </a:pPr>
            <a:r>
              <a:rPr lang="en-US" sz="1600" dirty="0">
                <a:solidFill>
                  <a:srgbClr val="0000FF"/>
                </a:solidFill>
                <a:sym typeface="Wingdings" pitchFamily="2" charset="2"/>
              </a:rPr>
              <a:t>Do you ensure all possible hazards are identified in the route survey?</a:t>
            </a:r>
          </a:p>
          <a:p>
            <a:pPr marL="342900" indent="-342900">
              <a:buFont typeface="+mj-lt"/>
              <a:buAutoNum type="arabicPeriod"/>
              <a:defRPr/>
            </a:pPr>
            <a:endParaRPr lang="en-US" sz="1600" dirty="0">
              <a:solidFill>
                <a:srgbClr val="0000FF"/>
              </a:solidFill>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7">
            <a:extLst>
              <a:ext uri="{FF2B5EF4-FFF2-40B4-BE49-F238E27FC236}">
                <a16:creationId xmlns:a16="http://schemas.microsoft.com/office/drawing/2014/main" id="{D8E778A8-8229-4581-BC4D-5F88A677BE7E}"/>
              </a:ext>
            </a:extLst>
          </p:cNvPr>
          <p:cNvSpPr>
            <a:spLocks noChangeArrowheads="1"/>
          </p:cNvSpPr>
          <p:nvPr/>
        </p:nvSpPr>
        <p:spPr bwMode="auto">
          <a:xfrm>
            <a:off x="380606" y="453582"/>
            <a:ext cx="11626955" cy="338554"/>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0000FF"/>
                </a:solidFill>
                <a:latin typeface="Tahoma" pitchFamily="34" charset="0"/>
              </a:rPr>
              <a:t>HiPo#11</a:t>
            </a:r>
            <a:r>
              <a:rPr kumimoji="0" lang="en-US" sz="1200" b="1" i="0" u="none" strike="noStrike" kern="1200" cap="none" spc="0" normalizeH="0" baseline="0" noProof="0" dirty="0">
                <a:ln>
                  <a:noFill/>
                </a:ln>
                <a:solidFill>
                  <a:srgbClr val="0000FF"/>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FF0000"/>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Asset Damage</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0000FF"/>
                </a:solidFill>
                <a:latin typeface="Tahoma" pitchFamily="34" charset="0"/>
              </a:rPr>
              <a:t>D4E</a:t>
            </a:r>
            <a:endParaRPr kumimoji="0" lang="en-US" sz="1600" b="1" i="0" u="none" strike="noStrike" kern="1200" cap="none" spc="0" normalizeH="0" baseline="0" noProof="0" dirty="0">
              <a:ln>
                <a:noFill/>
              </a:ln>
              <a:solidFill>
                <a:srgbClr val="0000FF"/>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DC800E8-E93D-4FFF-A4E6-99CD8BD59207}"/>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http://www.w3.org/XML/1998/namespace"/>
    <ds:schemaRef ds:uri="9d51eac6-a7d5-47f5-a119-63d146adb134"/>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TM02892315[[fn=Wisp]]</Template>
  <TotalTime>17227</TotalTime>
  <Words>565</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Segoe UI</vt:lpstr>
      <vt:lpstr>Tahoma</vt:lpstr>
      <vt:lpstr>Times New Roman</vt:lpstr>
      <vt:lpstr>Wingdings</vt:lpstr>
      <vt:lpstr>Office Theme</vt:lpstr>
      <vt:lpstr>   PDO Second Alert  </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HiPo#11 BE TOS UIL QAQC.pptx.pptx  -  Read-Only</dc:title>
  <dc:creator>nazar@umsoman.com</dc:creator>
  <cp:lastModifiedBy>Zakwani, Salim MSE36</cp:lastModifiedBy>
  <cp:revision>671</cp:revision>
  <cp:lastPrinted>2023-03-23T13:09:44Z</cp:lastPrinted>
  <dcterms:created xsi:type="dcterms:W3CDTF">2018-09-24T07:27:56Z</dcterms:created>
  <dcterms:modified xsi:type="dcterms:W3CDTF">2024-02-26T06:34:14Z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