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Muhammad Al Hadad" initials="MAH" lastIdx="3" clrIdx="1">
    <p:extLst>
      <p:ext uri="{19B8F6BF-5375-455C-9EA6-DF929625EA0E}">
        <p15:presenceInfo xmlns:p15="http://schemas.microsoft.com/office/powerpoint/2012/main" userId="S-1-5-21-1136801155-4100738983-806824780-1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942A"/>
    <a:srgbClr val="24A316"/>
    <a:srgbClr val="FF33CC"/>
    <a:srgbClr val="00B050"/>
    <a:srgbClr val="FFFC00"/>
    <a:srgbClr val="FFC91D"/>
    <a:srgbClr val="EAEAEA"/>
    <a:srgbClr val="F2F3D7"/>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6436" autoAdjust="0"/>
  </p:normalViewPr>
  <p:slideViewPr>
    <p:cSldViewPr snapToGrid="0" snapToObjects="1">
      <p:cViewPr varScale="1">
        <p:scale>
          <a:sx n="110" d="100"/>
          <a:sy n="110" d="100"/>
        </p:scale>
        <p:origin x="870" y="114"/>
      </p:cViewPr>
      <p:guideLst>
        <p:guide orient="horz" pos="2160"/>
        <p:guide pos="3840"/>
      </p:guideLst>
    </p:cSldViewPr>
  </p:slideViewPr>
  <p:notesTextViewPr>
    <p:cViewPr>
      <p:scale>
        <a:sx n="1" d="1"/>
        <a:sy n="1" d="1"/>
      </p:scale>
      <p:origin x="0" y="0"/>
    </p:cViewPr>
  </p:notesTextViewPr>
  <p:sorterViewPr>
    <p:cViewPr>
      <p:scale>
        <a:sx n="100" d="100"/>
        <a:sy n="100" d="100"/>
      </p:scale>
      <p:origin x="0" y="3906"/>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1"/>
            <a:ext cx="3037840" cy="463408"/>
          </a:xfrm>
          <a:prstGeom prst="rect">
            <a:avLst/>
          </a:prstGeom>
        </p:spPr>
        <p:txBody>
          <a:bodyPr vert="horz" lIns="92307" tIns="46153" rIns="92307" bIns="46153"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9" y="1"/>
            <a:ext cx="3037840" cy="463408"/>
          </a:xfrm>
          <a:prstGeom prst="rect">
            <a:avLst/>
          </a:prstGeom>
        </p:spPr>
        <p:txBody>
          <a:bodyPr vert="horz" lIns="92307" tIns="46153" rIns="92307" bIns="46153" rtlCol="0"/>
          <a:lstStyle>
            <a:lvl1pPr algn="r">
              <a:defRPr sz="1200"/>
            </a:lvl1pPr>
          </a:lstStyle>
          <a:p>
            <a:fld id="{FE8341AC-BC74-4FAA-A2BA-136D509060EF}" type="datetimeFigureOut">
              <a:rPr lang="en-US" smtClean="0">
                <a:latin typeface="Calibri" panose="020F0502020204030204" pitchFamily="34" charset="0"/>
              </a:rPr>
              <a:t>26/02/2024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772670"/>
            <a:ext cx="3037840" cy="463407"/>
          </a:xfrm>
          <a:prstGeom prst="rect">
            <a:avLst/>
          </a:prstGeom>
        </p:spPr>
        <p:txBody>
          <a:bodyPr vert="horz" lIns="92307" tIns="46153" rIns="92307" bIns="46153"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9" y="8772670"/>
            <a:ext cx="3037840" cy="463407"/>
          </a:xfrm>
          <a:prstGeom prst="rect">
            <a:avLst/>
          </a:prstGeom>
        </p:spPr>
        <p:txBody>
          <a:bodyPr vert="horz" lIns="92307" tIns="46153" rIns="92307" bIns="46153"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307" tIns="46153" rIns="92307" bIns="46153"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9" y="1"/>
            <a:ext cx="3037840" cy="463408"/>
          </a:xfrm>
          <a:prstGeom prst="rect">
            <a:avLst/>
          </a:prstGeom>
        </p:spPr>
        <p:txBody>
          <a:bodyPr vert="horz" lIns="92307" tIns="46153" rIns="92307" bIns="46153" rtlCol="0"/>
          <a:lstStyle>
            <a:lvl1pPr algn="r">
              <a:defRPr sz="1200">
                <a:latin typeface="Calibri" panose="020F0502020204030204" pitchFamily="34" charset="0"/>
              </a:defRPr>
            </a:lvl1pPr>
          </a:lstStyle>
          <a:p>
            <a:fld id="{EF51F27E-834E-4F26-A38E-D9AD78458120}" type="datetimeFigureOut">
              <a:rPr lang="en-US" smtClean="0"/>
              <a:pPr/>
              <a:t>26/02/2024</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701040" y="4444861"/>
            <a:ext cx="5608320" cy="3636704"/>
          </a:xfrm>
          <a:prstGeom prst="rect">
            <a:avLst/>
          </a:prstGeom>
        </p:spPr>
        <p:txBody>
          <a:bodyPr vert="horz" lIns="92307" tIns="46153" rIns="92307" bIns="46153"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4993061" cy="463407"/>
          </a:xfrm>
          <a:prstGeom prst="rect">
            <a:avLst/>
          </a:prstGeom>
        </p:spPr>
        <p:txBody>
          <a:bodyPr vert="horz" lIns="92307" tIns="46153" rIns="92307" bIns="46153"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9" y="8772670"/>
            <a:ext cx="3037840" cy="463407"/>
          </a:xfrm>
          <a:prstGeom prst="rect">
            <a:avLst/>
          </a:prstGeom>
        </p:spPr>
        <p:txBody>
          <a:bodyPr vert="horz" lIns="92307" tIns="46153" rIns="92307" bIns="46153"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23065">
              <a:defRPr/>
            </a:pPr>
            <a:r>
              <a:rPr lang="en-US" dirty="0">
                <a:solidFill>
                  <a:srgbClr val="000000"/>
                </a:solidFill>
              </a:rPr>
              <a:t>Confidential - Not to be shared outside of PDO/PDO contractors </a:t>
            </a:r>
          </a:p>
          <a:p>
            <a:pPr defTabSz="923065">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23065">
              <a:defRPr/>
            </a:pPr>
            <a:fld id="{F88714CE-FB4E-4316-BED5-DE0DF6B1D8E5}" type="slidenum">
              <a:rPr lang="en-US">
                <a:solidFill>
                  <a:prstClr val="black"/>
                </a:solidFill>
              </a:rPr>
              <a:pPr defTabSz="923065">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E2A919A3-653E-241A-B0C7-361E74F016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49509" y="3826933"/>
            <a:ext cx="2546877" cy="2240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333251"/>
            <a:ext cx="7008129" cy="432426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defRPr/>
            </a:pPr>
            <a:r>
              <a:rPr lang="en-GB" sz="1400" dirty="0">
                <a:solidFill>
                  <a:prstClr val="black"/>
                </a:solidFill>
                <a:latin typeface="Calibri" panose="020F0502020204030204" pitchFamily="34" charset="0"/>
                <a:cs typeface="Tahoma" pitchFamily="34" charset="0"/>
              </a:rPr>
              <a:t>On February 20th, </a:t>
            </a:r>
            <a:r>
              <a:rPr lang="en-GB" sz="1400" dirty="0">
                <a:latin typeface="Calibri" panose="020F0502020204030204" pitchFamily="34" charset="0"/>
                <a:cs typeface="Tahoma" pitchFamily="34" charset="0"/>
              </a:rPr>
              <a:t>around 14.47hrs an </a:t>
            </a:r>
            <a:r>
              <a:rPr lang="en-GB" sz="1400" dirty="0">
                <a:solidFill>
                  <a:prstClr val="black"/>
                </a:solidFill>
                <a:latin typeface="Calibri" panose="020F0502020204030204" pitchFamily="34" charset="0"/>
                <a:cs typeface="Tahoma" pitchFamily="34" charset="0"/>
              </a:rPr>
              <a:t>asset damage incident was reported from Nimr Supply Yard </a:t>
            </a:r>
            <a:r>
              <a:rPr lang="en-GB" sz="1400" dirty="0">
                <a:effectLst/>
              </a:rPr>
              <a:t>that occurred during loading chemical pallets in NIMR Supply Yard. The incident occurred while one of the forklift was reversing and the operator lost the control to the forklift. It collided with some foam chemical drums. </a:t>
            </a:r>
            <a:r>
              <a:rPr lang="en-GB" sz="1400" dirty="0">
                <a:latin typeface="Calibri" panose="020F0502020204030204" pitchFamily="34" charset="0"/>
                <a:cs typeface="Tahoma" pitchFamily="34" charset="0"/>
              </a:rPr>
              <a:t>Partial damage occurred </a:t>
            </a:r>
            <a:r>
              <a:rPr lang="en-GB" sz="1400" dirty="0">
                <a:solidFill>
                  <a:prstClr val="black"/>
                </a:solidFill>
                <a:latin typeface="Calibri" panose="020F0502020204030204" pitchFamily="34" charset="0"/>
                <a:cs typeface="Tahoma" pitchFamily="34" charset="0"/>
              </a:rPr>
              <a:t>to chemical drums and a slight scratch was sustained by the forklift. No injuries were sustained</a:t>
            </a:r>
            <a:r>
              <a:rPr lang="en-US" sz="1400" dirty="0">
                <a:solidFill>
                  <a:prstClr val="black"/>
                </a:solidFill>
                <a:latin typeface="Calibri" panose="020F0502020204030204" pitchFamily="34" charset="0"/>
                <a:cs typeface="Tahoma" pitchFamily="34" charset="0"/>
              </a:rPr>
              <a:t>. </a:t>
            </a:r>
            <a:endParaRPr lang="en-US" sz="1400" dirty="0">
              <a:solidFill>
                <a:srgbClr val="0000FF"/>
              </a:solidFill>
              <a:latin typeface="Calibri" panose="020F0502020204030204" pitchFamily="34" charset="0"/>
              <a:cs typeface="Tahoma" pitchFamily="34" charset="0"/>
            </a:endParaRPr>
          </a:p>
          <a:p>
            <a:pPr lvl="0">
              <a:defRPr/>
            </a:pPr>
            <a:endParaRPr kumimoji="0" lang="en-US" sz="700" b="0" i="0" u="none" strike="noStrike" kern="120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lang="en-US" sz="500" dirty="0">
              <a:solidFill>
                <a:prstClr val="black"/>
              </a:solidFill>
              <a:latin typeface="Calibri" panose="020F0502020204030204" pitchFamily="34" charset="0"/>
              <a:cs typeface="Tahoma" pitchFamily="34" charset="0"/>
            </a:endParaRPr>
          </a:p>
          <a:p>
            <a:pPr marL="285750" indent="-285750">
              <a:buFont typeface="Arial" panose="020B0604020202020204" pitchFamily="34" charset="0"/>
              <a:buChar char="•"/>
            </a:pPr>
            <a:r>
              <a:rPr lang="en-GB" sz="1400" dirty="0">
                <a:latin typeface="Calibri" panose="020F0502020204030204" pitchFamily="34" charset="0"/>
                <a:cs typeface="Tahoma" pitchFamily="34" charset="0"/>
              </a:rPr>
              <a:t>The FLT operator reversed on a long distance instead of making U-turn and move forward</a:t>
            </a:r>
            <a:r>
              <a:rPr lang="en-US" sz="1400" dirty="0">
                <a:solidFill>
                  <a:srgbClr val="24A316"/>
                </a:solidFill>
              </a:rPr>
              <a:t>.</a:t>
            </a:r>
            <a:endParaRPr lang="en-US" sz="1400" dirty="0">
              <a:solidFill>
                <a:srgbClr val="0000FF"/>
              </a:solidFill>
            </a:endParaRPr>
          </a:p>
          <a:p>
            <a:pPr marL="285750" indent="-285750">
              <a:buFont typeface="Arial" panose="020B0604020202020204" pitchFamily="34" charset="0"/>
              <a:buChar char="•"/>
              <a:defRPr/>
            </a:pPr>
            <a:r>
              <a:rPr lang="en-GB" sz="1400" dirty="0">
                <a:latin typeface="Calibri" panose="020F0502020204030204" pitchFamily="34" charset="0"/>
                <a:cs typeface="Tahoma" pitchFamily="34" charset="0"/>
              </a:rPr>
              <a:t>The lack of adequate supervision during such long-distance reversing.</a:t>
            </a:r>
          </a:p>
          <a:p>
            <a:pPr marL="285750" indent="-285750">
              <a:buFont typeface="Arial" panose="020B0604020202020204" pitchFamily="34" charset="0"/>
              <a:buChar char="•"/>
              <a:defRPr/>
            </a:pPr>
            <a:r>
              <a:rPr lang="en-GB" sz="1400" dirty="0">
                <a:latin typeface="Calibri" panose="020F0502020204030204" pitchFamily="34" charset="0"/>
                <a:cs typeface="Tahoma" pitchFamily="34" charset="0"/>
              </a:rPr>
              <a:t>No intervention by those involved during such a situation when supervision is inadequate.</a:t>
            </a:r>
          </a:p>
          <a:p>
            <a:pPr marL="285750" indent="-285750">
              <a:buFont typeface="Arial" panose="020B0604020202020204" pitchFamily="34" charset="0"/>
              <a:buChar char="•"/>
              <a:defRPr/>
            </a:pPr>
            <a:r>
              <a:rPr lang="en-GB" sz="1400" dirty="0">
                <a:latin typeface="Calibri" panose="020F0502020204030204" pitchFamily="34" charset="0"/>
                <a:cs typeface="Tahoma" pitchFamily="34" charset="0"/>
              </a:rPr>
              <a:t>The positioning of banksman was not accurate as he did not have 360° view during signalling</a:t>
            </a:r>
          </a:p>
          <a:p>
            <a:pPr>
              <a:defRPr/>
            </a:pPr>
            <a:endParaRPr lang="en-US" sz="700" dirty="0">
              <a:solidFill>
                <a:srgbClr val="FF0000"/>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12713" indent="-112713">
              <a:buFont typeface="Arial" panose="020B0604020202020204" pitchFamily="34" charset="0"/>
              <a:buChar char="•"/>
              <a:defRPr/>
            </a:pPr>
            <a:r>
              <a:rPr lang="en-GB" sz="1400" dirty="0"/>
              <a:t>Always ensure adequate supervision is available during operation.</a:t>
            </a:r>
          </a:p>
          <a:p>
            <a:pPr marL="112713" indent="-112713">
              <a:buFont typeface="Arial" panose="020B0604020202020204" pitchFamily="34" charset="0"/>
              <a:buChar char="•"/>
              <a:defRPr/>
            </a:pPr>
            <a:r>
              <a:rPr lang="en-GB" sz="1400" dirty="0"/>
              <a:t>Always ensure that the banksman is positioned away from line of fire and should have 360° view before signalling.</a:t>
            </a:r>
          </a:p>
          <a:p>
            <a:pPr marL="112713" indent="-112713">
              <a:buFont typeface="Arial" panose="020B0604020202020204" pitchFamily="34" charset="0"/>
              <a:buChar char="•"/>
              <a:defRPr/>
            </a:pPr>
            <a:r>
              <a:rPr lang="en-GB" sz="1400" dirty="0"/>
              <a:t>Always ensure induction is being given to the crew/visitor working in the yard</a:t>
            </a:r>
            <a:r>
              <a:rPr lang="en-US" sz="1400" dirty="0"/>
              <a:t>. </a:t>
            </a:r>
          </a:p>
          <a:p>
            <a:pPr marL="112713" indent="-112713">
              <a:buFont typeface="Arial" panose="020B0604020202020204" pitchFamily="34" charset="0"/>
              <a:buChar char="•"/>
              <a:defRPr/>
            </a:pPr>
            <a:r>
              <a:rPr lang="en-US" sz="1400" dirty="0">
                <a:latin typeface="Calibri" panose="020F0502020204030204" pitchFamily="34" charset="0"/>
                <a:cs typeface="Tahoma" pitchFamily="34" charset="0"/>
              </a:rPr>
              <a:t>Always ensure your FLT operator is aware of the hazards at site.</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33680" y="53327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  </a:t>
            </a:r>
            <a:r>
              <a:rPr lang="en-US" sz="1200" b="1" dirty="0">
                <a:solidFill>
                  <a:srgbClr val="4472C4"/>
                </a:solidFill>
                <a:latin typeface="Tahoma" pitchFamily="34" charset="0"/>
              </a:rPr>
              <a:t>20</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/02/2023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HiPo#08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Asset Damage    </a:t>
            </a:r>
            <a:r>
              <a:rPr lang="en-US" sz="1400" b="1" dirty="0">
                <a:solidFill>
                  <a:prstClr val="black"/>
                </a:solidFill>
                <a:latin typeface="Tahoma" pitchFamily="34" charset="0"/>
              </a:rPr>
              <a:t>Activity: </a:t>
            </a:r>
            <a:r>
              <a:rPr lang="en-US" sz="1200" b="1" dirty="0">
                <a:solidFill>
                  <a:srgbClr val="4472C4"/>
                </a:solidFill>
                <a:latin typeface="Tahoma" pitchFamily="34" charset="0"/>
              </a:rPr>
              <a:t>Lifting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 C4P</a:t>
            </a:r>
            <a:endParaRPr lang="en-US" sz="1200" b="1" strike="sngStrike" dirty="0">
              <a:solidFill>
                <a:srgbClr val="4472C4"/>
              </a:solidFill>
              <a:latin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7512140"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Forklift operators, Banksman / Signaler,  Supervisors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071666" y="530305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1241464" y="6094091"/>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Banksman! Always be visible to plant operators</a:t>
            </a:r>
          </a:p>
        </p:txBody>
      </p:sp>
      <p:pic>
        <p:nvPicPr>
          <p:cNvPr id="1026" name="Picture 2" descr="Image preview">
            <a:extLst>
              <a:ext uri="{FF2B5EF4-FFF2-40B4-BE49-F238E27FC236}">
                <a16:creationId xmlns:a16="http://schemas.microsoft.com/office/drawing/2014/main" id="{25EDEB5C-34C5-587A-CC71-AED9E4609A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9509" y="871831"/>
            <a:ext cx="2546877" cy="285959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192316" y="2270228"/>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 name="Rectangle 17">
            <a:extLst>
              <a:ext uri="{FF2B5EF4-FFF2-40B4-BE49-F238E27FC236}">
                <a16:creationId xmlns:a16="http://schemas.microsoft.com/office/drawing/2014/main" id="{A5B33633-02A6-4DB2-ADE3-BBAA1CFEFAA8}"/>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err="1">
                <a:solidFill>
                  <a:srgbClr val="00B050"/>
                </a:solidFill>
                <a:latin typeface="Calibri" panose="020F0502020204030204" pitchFamily="34" charset="0"/>
                <a:ea typeface="MS PGothic" pitchFamily="34" charset="-128"/>
                <a:cs typeface="+mj-cs"/>
              </a:rPr>
              <a:t>Hipo</a:t>
            </a:r>
            <a:r>
              <a:rPr lang="en-GB" sz="2800" b="1" dirty="0">
                <a:solidFill>
                  <a:srgbClr val="00B050"/>
                </a:solidFill>
                <a:latin typeface="Calibri" panose="020F0502020204030204" pitchFamily="34" charset="0"/>
                <a:ea typeface="MS PGothic" pitchFamily="34" charset="-128"/>
                <a:cs typeface="+mj-cs"/>
              </a:rPr>
              <a:t> #8 BE-Truckoman South-Asset Damage-20.02.2023</a:t>
            </a:r>
            <a:endParaRPr lang="en-US" sz="2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00082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GB" sz="1600" dirty="0">
                <a:solidFill>
                  <a:srgbClr val="0000FF"/>
                </a:solidFill>
                <a:sym typeface="Wingdings" pitchFamily="2" charset="2"/>
              </a:rPr>
              <a:t>Do you ensure all activities performed are included in HEMP and SOP ? </a:t>
            </a:r>
          </a:p>
          <a:p>
            <a:pPr marL="342900" indent="-342900">
              <a:buFont typeface="+mj-lt"/>
              <a:buAutoNum type="arabicPeriod"/>
              <a:defRPr/>
            </a:pPr>
            <a:r>
              <a:rPr lang="en-GB" sz="1600" dirty="0">
                <a:solidFill>
                  <a:srgbClr val="0000FF"/>
                </a:solidFill>
                <a:sym typeface="Wingdings" pitchFamily="2" charset="2"/>
              </a:rPr>
              <a:t>Do you ensure you identify all hazards before starting a task?</a:t>
            </a:r>
          </a:p>
          <a:p>
            <a:pPr marL="342900" indent="-342900">
              <a:buFont typeface="+mj-lt"/>
              <a:buAutoNum type="arabicPeriod"/>
              <a:defRPr/>
            </a:pPr>
            <a:r>
              <a:rPr lang="en-GB" sz="1600" dirty="0">
                <a:solidFill>
                  <a:srgbClr val="0000FF"/>
                </a:solidFill>
                <a:sym typeface="Wingdings" pitchFamily="2" charset="2"/>
              </a:rPr>
              <a:t>Do you ensure your crew are aware of their roles and responsibilities prior to commencement of work?</a:t>
            </a:r>
          </a:p>
          <a:p>
            <a:pPr marL="342900" indent="-342900">
              <a:buFont typeface="+mj-lt"/>
              <a:buAutoNum type="arabicPeriod"/>
              <a:defRPr/>
            </a:pPr>
            <a:r>
              <a:rPr lang="en-GB" sz="1600" dirty="0">
                <a:solidFill>
                  <a:srgbClr val="0000FF"/>
                </a:solidFill>
                <a:sym typeface="Wingdings" pitchFamily="2" charset="2"/>
              </a:rPr>
              <a:t>Do you ensure all operation are carried out under appropriate supervision?</a:t>
            </a:r>
          </a:p>
          <a:p>
            <a:pPr marL="342900" indent="-342900">
              <a:buFont typeface="+mj-lt"/>
              <a:buAutoNum type="arabicPeriod"/>
              <a:defRPr/>
            </a:pPr>
            <a:r>
              <a:rPr lang="en-GB" sz="1600" dirty="0">
                <a:solidFill>
                  <a:srgbClr val="0000FF"/>
                </a:solidFill>
                <a:sym typeface="Wingdings" pitchFamily="2" charset="2"/>
              </a:rPr>
              <a:t>Do you ensure the competency of the personnel involved?</a:t>
            </a:r>
          </a:p>
          <a:p>
            <a:pPr marL="342900" indent="-342900">
              <a:buFont typeface="+mj-lt"/>
              <a:buAutoNum type="arabicPeriod"/>
              <a:defRPr/>
            </a:pPr>
            <a:r>
              <a:rPr lang="en-GB" sz="1600" dirty="0">
                <a:solidFill>
                  <a:srgbClr val="0000FF"/>
                </a:solidFill>
                <a:sym typeface="Wingdings" pitchFamily="2" charset="2"/>
              </a:rPr>
              <a:t>Do you ensure specific TBT are being carried out for all work activities?</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7">
            <a:extLst>
              <a:ext uri="{FF2B5EF4-FFF2-40B4-BE49-F238E27FC236}">
                <a16:creationId xmlns:a16="http://schemas.microsoft.com/office/drawing/2014/main" id="{A5B33633-02A6-4DB2-ADE3-BBAA1CFEFAA8}"/>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err="1">
                <a:solidFill>
                  <a:srgbClr val="00B050"/>
                </a:solidFill>
                <a:latin typeface="Calibri" panose="020F0502020204030204" pitchFamily="34" charset="0"/>
                <a:ea typeface="MS PGothic" pitchFamily="34" charset="-128"/>
                <a:cs typeface="+mj-cs"/>
              </a:rPr>
              <a:t>Hipo</a:t>
            </a:r>
            <a:r>
              <a:rPr lang="en-GB" sz="2800" b="1" dirty="0">
                <a:solidFill>
                  <a:srgbClr val="00B050"/>
                </a:solidFill>
                <a:latin typeface="Calibri" panose="020F0502020204030204" pitchFamily="34" charset="0"/>
                <a:ea typeface="MS PGothic" pitchFamily="34" charset="-128"/>
                <a:cs typeface="+mj-cs"/>
              </a:rPr>
              <a:t> #8 BE-Truckoman South-Asset Damage-20.02.2023</a:t>
            </a:r>
            <a:endParaRPr lang="en-US" sz="2800" kern="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9D531BF-96BB-40B5-9917-179BF94BC21C}"/>
              </a:ext>
            </a:extLst>
          </p:cNvPr>
          <p:cNvSpPr>
            <a:spLocks noChangeArrowheads="1"/>
          </p:cNvSpPr>
          <p:nvPr/>
        </p:nvSpPr>
        <p:spPr bwMode="auto">
          <a:xfrm>
            <a:off x="433680" y="53327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  </a:t>
            </a:r>
            <a:r>
              <a:rPr lang="en-US" sz="1200" b="1" dirty="0">
                <a:solidFill>
                  <a:srgbClr val="4472C4"/>
                </a:solidFill>
                <a:latin typeface="Tahoma" pitchFamily="34" charset="0"/>
              </a:rPr>
              <a:t>20</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/02/2023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HiPo#08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Asset Damage    </a:t>
            </a:r>
            <a:r>
              <a:rPr lang="en-US" sz="1400" b="1" dirty="0">
                <a:solidFill>
                  <a:prstClr val="black"/>
                </a:solidFill>
                <a:latin typeface="Tahoma" pitchFamily="34" charset="0"/>
              </a:rPr>
              <a:t>Activity: </a:t>
            </a:r>
            <a:r>
              <a:rPr lang="en-US" sz="1200" b="1" dirty="0">
                <a:solidFill>
                  <a:srgbClr val="4472C4"/>
                </a:solidFill>
                <a:latin typeface="Tahoma" pitchFamily="34" charset="0"/>
              </a:rPr>
              <a:t>Lifting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 C4P</a:t>
            </a:r>
            <a:endParaRPr lang="en-US" sz="1200" b="1" strike="sngStrike" dirty="0">
              <a:solidFill>
                <a:srgbClr val="4472C4"/>
              </a:solidFill>
              <a:latin typeface="Tahoma" pitchFamily="34" charset="0"/>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92858</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9d51eac6-a7d5-47f5-a119-63d146adb134"/>
    <ds:schemaRef ds:uri="http://purl.org/dc/terms/"/>
    <ds:schemaRef ds:uri="http://schemas.microsoft.com/office/infopath/2007/PartnerControls"/>
    <ds:schemaRef ds:uri="http://schemas.microsoft.com/sharepoint/v3"/>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6AF33EA-B291-401F-B33D-65618A03E1C0}"/>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10613</TotalTime>
  <Words>646</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Hipo#08_TOS AD QAQCpptx</dc:title>
  <dc:creator>nazar@umsoman.com</dc:creator>
  <cp:lastModifiedBy>Zakwani, Salim MSE36</cp:lastModifiedBy>
  <cp:revision>1092</cp:revision>
  <cp:lastPrinted>2023-01-22T13:45:18Z</cp:lastPrinted>
  <dcterms:created xsi:type="dcterms:W3CDTF">2018-09-24T07:27:56Z</dcterms:created>
  <dcterms:modified xsi:type="dcterms:W3CDTF">2024-02-26T06:44:59Z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