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29/09/2026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1052121" y="6118163"/>
            <a:ext cx="10430539"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72C90E9A-D538-9EF1-0142-4752D5AF90CE}"/>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sp>
        <p:nvSpPr>
          <p:cNvPr id="2" name="Date Placeholder 1"/>
          <p:cNvSpPr>
            <a:spLocks noGrp="1"/>
          </p:cNvSpPr>
          <p:nvPr>
            <p:ph type="dt" sz="half" idx="10"/>
          </p:nvPr>
        </p:nvSpPr>
        <p:spPr/>
        <p:txBody>
          <a:bodyPr/>
          <a:lstStyle>
            <a:lvl1pPr>
              <a:defRPr>
                <a:latin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pic>
        <p:nvPicPr>
          <p:cNvPr id="5" name="Picture 4">
            <a:extLst>
              <a:ext uri="{FF2B5EF4-FFF2-40B4-BE49-F238E27FC236}">
                <a16:creationId xmlns:a16="http://schemas.microsoft.com/office/drawing/2014/main" id="{AADBE9DA-2ED9-B778-CE96-F2B8A9385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7" name="Text Placeholder 6">
            <a:extLst>
              <a:ext uri="{FF2B5EF4-FFF2-40B4-BE49-F238E27FC236}">
                <a16:creationId xmlns:a16="http://schemas.microsoft.com/office/drawing/2014/main" id="{BD52E141-163E-7F54-306B-19B480CC9DBC}"/>
              </a:ext>
            </a:extLst>
          </p:cNvPr>
          <p:cNvSpPr>
            <a:spLocks noGrp="1"/>
          </p:cNvSpPr>
          <p:nvPr>
            <p:ph type="body" sz="quarter" idx="13"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8" name="Text Placeholder 6">
            <a:extLst>
              <a:ext uri="{FF2B5EF4-FFF2-40B4-BE49-F238E27FC236}">
                <a16:creationId xmlns:a16="http://schemas.microsoft.com/office/drawing/2014/main" id="{53BD1DF8-132F-1481-1F3A-A792D4E161AE}"/>
              </a:ext>
            </a:extLst>
          </p:cNvPr>
          <p:cNvSpPr>
            <a:spLocks noGrp="1"/>
          </p:cNvSpPr>
          <p:nvPr>
            <p:ph type="body" sz="quarter" idx="14"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Tree>
    <p:extLst>
      <p:ext uri="{BB962C8B-B14F-4D97-AF65-F5344CB8AC3E}">
        <p14:creationId xmlns:p14="http://schemas.microsoft.com/office/powerpoint/2010/main" val="393628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2.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 id="21474836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p:txBody>
          <a:bodyPr/>
          <a:lstStyle/>
          <a:p>
            <a:r>
              <a:rPr lang="en-US" dirty="0">
                <a:ea typeface="MS PGothic" pitchFamily="34" charset="-128"/>
              </a:rPr>
              <a:t>Drilling, Workover, Well Intervention Operations.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18452" y="6337775"/>
            <a:ext cx="11872265" cy="291755"/>
          </a:xfrm>
        </p:spPr>
        <p:txBody>
          <a:bodyPr/>
          <a:lstStyle/>
          <a:p>
            <a:pPr fontAlgn="t"/>
            <a:r>
              <a:rPr lang="en-US" sz="1400" b="0" dirty="0"/>
              <a:t>Equipment can fail without visible warning. Ensure all connected equipment are secured during lay down and keep people outside line of fire</a:t>
            </a:r>
          </a:p>
          <a:p>
            <a:pPr fontAlgn="t"/>
            <a:endParaRPr lang="en-US" sz="1400" b="0" dirty="0"/>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3967872013"/>
              </p:ext>
            </p:extLst>
          </p:nvPr>
        </p:nvGraphicFramePr>
        <p:xfrm>
          <a:off x="118452" y="893312"/>
          <a:ext cx="11996684" cy="518160"/>
        </p:xfrm>
        <a:graphic>
          <a:graphicData uri="http://schemas.openxmlformats.org/drawingml/2006/table">
            <a:tbl>
              <a:tblPr firstRow="1" bandRow="1">
                <a:tableStyleId>{F5AB1C69-6EDB-4FF4-983F-18BD219EF322}</a:tableStyleId>
              </a:tblPr>
              <a:tblGrid>
                <a:gridCol w="669989">
                  <a:extLst>
                    <a:ext uri="{9D8B030D-6E8A-4147-A177-3AD203B41FA5}">
                      <a16:colId xmlns:a16="http://schemas.microsoft.com/office/drawing/2014/main" val="2915212829"/>
                    </a:ext>
                  </a:extLst>
                </a:gridCol>
                <a:gridCol w="1085407">
                  <a:extLst>
                    <a:ext uri="{9D8B030D-6E8A-4147-A177-3AD203B41FA5}">
                      <a16:colId xmlns:a16="http://schemas.microsoft.com/office/drawing/2014/main" val="1263731317"/>
                    </a:ext>
                  </a:extLst>
                </a:gridCol>
                <a:gridCol w="1067699">
                  <a:extLst>
                    <a:ext uri="{9D8B030D-6E8A-4147-A177-3AD203B41FA5}">
                      <a16:colId xmlns:a16="http://schemas.microsoft.com/office/drawing/2014/main" val="3493424009"/>
                    </a:ext>
                  </a:extLst>
                </a:gridCol>
                <a:gridCol w="1155324">
                  <a:extLst>
                    <a:ext uri="{9D8B030D-6E8A-4147-A177-3AD203B41FA5}">
                      <a16:colId xmlns:a16="http://schemas.microsoft.com/office/drawing/2014/main" val="578596613"/>
                    </a:ext>
                  </a:extLst>
                </a:gridCol>
                <a:gridCol w="1766047">
                  <a:extLst>
                    <a:ext uri="{9D8B030D-6E8A-4147-A177-3AD203B41FA5}">
                      <a16:colId xmlns:a16="http://schemas.microsoft.com/office/drawing/2014/main" val="710035722"/>
                    </a:ext>
                  </a:extLst>
                </a:gridCol>
                <a:gridCol w="1505854">
                  <a:extLst>
                    <a:ext uri="{9D8B030D-6E8A-4147-A177-3AD203B41FA5}">
                      <a16:colId xmlns:a16="http://schemas.microsoft.com/office/drawing/2014/main" val="1371902183"/>
                    </a:ext>
                  </a:extLst>
                </a:gridCol>
                <a:gridCol w="1440915">
                  <a:extLst>
                    <a:ext uri="{9D8B030D-6E8A-4147-A177-3AD203B41FA5}">
                      <a16:colId xmlns:a16="http://schemas.microsoft.com/office/drawing/2014/main" val="1814095484"/>
                    </a:ext>
                  </a:extLst>
                </a:gridCol>
                <a:gridCol w="729689">
                  <a:extLst>
                    <a:ext uri="{9D8B030D-6E8A-4147-A177-3AD203B41FA5}">
                      <a16:colId xmlns:a16="http://schemas.microsoft.com/office/drawing/2014/main" val="2001367833"/>
                    </a:ext>
                  </a:extLst>
                </a:gridCol>
                <a:gridCol w="926214">
                  <a:extLst>
                    <a:ext uri="{9D8B030D-6E8A-4147-A177-3AD203B41FA5}">
                      <a16:colId xmlns:a16="http://schemas.microsoft.com/office/drawing/2014/main" val="2964666558"/>
                    </a:ext>
                  </a:extLst>
                </a:gridCol>
                <a:gridCol w="1649546">
                  <a:extLst>
                    <a:ext uri="{9D8B030D-6E8A-4147-A177-3AD203B41FA5}">
                      <a16:colId xmlns:a16="http://schemas.microsoft.com/office/drawing/2014/main" val="695451150"/>
                    </a:ext>
                  </a:extLst>
                </a:gridCol>
              </a:tblGrid>
              <a:tr h="243967">
                <a:tc>
                  <a:txBody>
                    <a:bodyPr/>
                    <a:lstStyle/>
                    <a:p>
                      <a:pPr algn="l"/>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GB" sz="1100" dirty="0">
                          <a:solidFill>
                            <a:schemeClr val="accent1"/>
                          </a:solidFill>
                          <a:latin typeface="+mn-lt"/>
                        </a:rPr>
                        <a:t>09/05/2026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100" b="1" u="none" strike="noStrike" kern="1200" cap="none" spc="0" normalizeH="0" baseline="0" noProof="0" dirty="0">
                          <a:ln>
                            <a:noFill/>
                          </a:ln>
                          <a:solidFill>
                            <a:schemeClr val="accent1"/>
                          </a:solidFill>
                          <a:effectLst/>
                          <a:uLnTx/>
                          <a:uFillTx/>
                          <a:latin typeface="+mn-lt"/>
                          <a:ea typeface="+mn-ea"/>
                          <a:cs typeface="+mn-cs"/>
                        </a:rPr>
                        <a:t>  HiPo#11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050" b="1" u="none" strike="noStrike" kern="1200" cap="none" spc="0" normalizeH="0" baseline="0" dirty="0">
                          <a:ln>
                            <a:noFill/>
                          </a:ln>
                          <a:solidFill>
                            <a:schemeClr val="accent1"/>
                          </a:solidFill>
                          <a:effectLst/>
                          <a:uLnTx/>
                          <a:uFillTx/>
                          <a:latin typeface="+mn-lt"/>
                          <a:ea typeface="+mn-ea"/>
                          <a:cs typeface="+mn-cs"/>
                        </a:rPr>
                        <a:t>Dropped Object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noProof="0" dirty="0">
                          <a:ln>
                            <a:noFill/>
                          </a:ln>
                          <a:solidFill>
                            <a:schemeClr val="accent1"/>
                          </a:solidFill>
                          <a:effectLst/>
                          <a:uLnTx/>
                          <a:uFillTx/>
                          <a:latin typeface="+mn-lt"/>
                        </a:rPr>
                        <a:t>0P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dirty="0">
                          <a:ln>
                            <a:noFill/>
                          </a:ln>
                          <a:solidFill>
                            <a:schemeClr val="accent1"/>
                          </a:solidFill>
                          <a:effectLst/>
                          <a:uLnTx/>
                          <a:uFillTx/>
                          <a:latin typeface="+mn-lt"/>
                          <a:ea typeface="+mn-ea"/>
                          <a:cs typeface="+mn-cs"/>
                        </a:rPr>
                        <a:t>Lay down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04: 30 hrs</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dirty="0">
                          <a:ln>
                            <a:noFill/>
                          </a:ln>
                          <a:solidFill>
                            <a:schemeClr val="accent1"/>
                          </a:solidFill>
                          <a:effectLst/>
                          <a:uLnTx/>
                          <a:uFillTx/>
                          <a:latin typeface="+mn-lt"/>
                          <a:ea typeface="+mn-ea"/>
                          <a:cs typeface="+mn-cs"/>
                        </a:rPr>
                        <a:t>27280189</a:t>
                      </a:r>
                      <a:r>
                        <a:rPr kumimoji="0" lang="en-US" sz="1100" b="1" u="none" strike="noStrike" kern="1200" cap="none" spc="0" normalizeH="0" baseline="0" noProof="0" dirty="0">
                          <a:ln>
                            <a:noFill/>
                          </a:ln>
                          <a:solidFill>
                            <a:schemeClr val="accent1"/>
                          </a:solidFill>
                          <a:effectLst/>
                          <a:uLnTx/>
                          <a:uFillTx/>
                          <a:latin typeface="+mn-lt"/>
                          <a:ea typeface="+mn-ea"/>
                          <a:cs typeface="+mn-cs"/>
                        </a:rPr>
                        <a:t> </a:t>
                      </a:r>
                      <a:r>
                        <a:rPr kumimoji="0" lang="en-US" sz="1100" b="1" u="none" strike="noStrike" kern="1200" cap="none" spc="0" normalizeH="0" baseline="0" noProof="0" dirty="0">
                          <a:ln>
                            <a:noFill/>
                          </a:ln>
                          <a:solidFill>
                            <a:schemeClr val="accent1"/>
                          </a:solidFill>
                          <a:effectLst/>
                          <a:uLnTx/>
                          <a:uFillTx/>
                        </a:rPr>
                        <a:t>                          </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050" b="1" u="none" strike="noStrike" kern="1200" cap="none" spc="0" normalizeH="0" baseline="0" dirty="0">
                          <a:ln>
                            <a:noFill/>
                          </a:ln>
                          <a:solidFill>
                            <a:schemeClr val="accent1"/>
                          </a:solidFill>
                          <a:effectLst/>
                          <a:uLnTx/>
                          <a:uFillTx/>
                          <a:latin typeface="+mn-lt"/>
                          <a:ea typeface="+mn-ea"/>
                          <a:cs typeface="+mn-cs"/>
                        </a:rPr>
                        <a:t>Pampa barrel parted</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dirty="0">
                          <a:ln>
                            <a:noFill/>
                          </a:ln>
                          <a:solidFill>
                            <a:schemeClr val="accent1"/>
                          </a:solidFill>
                          <a:effectLst/>
                          <a:uLnTx/>
                          <a:uFillTx/>
                          <a:latin typeface="+mn-lt"/>
                          <a:ea typeface="+mn-ea"/>
                          <a:cs typeface="+mn-cs"/>
                        </a:rPr>
                        <a:t>Amal 285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131115" y="1817812"/>
            <a:ext cx="8262388" cy="455509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algn="just" fontAlgn="base">
              <a:spcBef>
                <a:spcPct val="0"/>
              </a:spcBef>
              <a:spcAft>
                <a:spcPct val="0"/>
              </a:spcAft>
            </a:pPr>
            <a:r>
              <a:rPr lang="en-US" sz="1100" dirty="0"/>
              <a:t>The Operation was laying down 3.5” EU Tubing Completion-Pamp Barrel (joint # 9).  After breaking out the connection, the Crew member guided the joint through the V-door  while Driller was lowering the TDS and then returned to his designated safe zone while the joint was being lowered with the Elevator. </a:t>
            </a:r>
            <a:r>
              <a:rPr lang="en-US" sz="1100" dirty="0">
                <a:cs typeface="Arial" panose="020B0604020202020204" pitchFamily="34" charset="0"/>
              </a:rPr>
              <a:t>While lowering the Pump Barrel, it parted below the top Coupling connection and the Barrel slid through the V-door to ground level, leaving a Pup joint connected to the Elevator. </a:t>
            </a:r>
            <a:r>
              <a:rPr lang="en-US" sz="1100" dirty="0"/>
              <a:t>At the time of the incident, the Floorman had moved out of the Line of Fire.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Pump Barrel experienced an internal structural failure at the bimetallic connection, causing it to separate while under normal laydown loads.</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degradation occurred beneath the coupling and could not be identified through routine visual inspection on the rig floor.</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completion assembly contained dissimilar metals, making the connection susceptible to long-term galvanic corrosion and loss of structural integrity.</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No engineered secondary containment or physical barrier was available to arrest the tubular once the connection failed.</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task required personnel to manually guide the load through the V-door, creating line-of-fire exposure during a dynamic lifting operation</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travelling block continued moving while personnel were returning to the designated safe zone.</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Historical failures and potential integrity concerns associated with similar completion assemblies were not highlighted within the work instructions or well program.</a:t>
            </a:r>
          </a:p>
          <a:p>
            <a:pPr lvl="0">
              <a:defRPr/>
            </a:pPr>
            <a:r>
              <a:rPr lang="en-US" b="1" dirty="0">
                <a:solidFill>
                  <a:srgbClr val="00B050"/>
                </a:solidFill>
                <a:latin typeface="Tahoma" pitchFamily="34" charset="0"/>
              </a:rPr>
              <a:t>Reflective questions to discuss with your Team:</a:t>
            </a:r>
            <a:endParaRPr lang="en-GB" b="1" dirty="0">
              <a:solidFill>
                <a:srgbClr val="00B050"/>
              </a:solidFill>
              <a:latin typeface="Tahoma" pitchFamily="34" charset="0"/>
            </a:endParaRP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indicators should make us treat a retrieved completion assembly as potentially weakened, even when no visible damage is observed?</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we verify that everyone is fully outside the line of fire before moving a suspended load?</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can we ensure that historical equipment failures and previous lessons learned are considered during task planning?</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effective are our current dropped-object controls if a connection suddenly parts during handling?</a:t>
            </a:r>
          </a:p>
        </p:txBody>
      </p:sp>
      <p:sp>
        <p:nvSpPr>
          <p:cNvPr id="18" name="Picture Placeholder 17">
            <a:extLst>
              <a:ext uri="{FF2B5EF4-FFF2-40B4-BE49-F238E27FC236}">
                <a16:creationId xmlns:a16="http://schemas.microsoft.com/office/drawing/2014/main" id="{AD638A09-F49A-2741-8C46-C94DF0EF3512}"/>
              </a:ext>
            </a:extLst>
          </p:cNvPr>
          <p:cNvSpPr>
            <a:spLocks noGrp="1"/>
          </p:cNvSpPr>
          <p:nvPr>
            <p:ph type="pic" sz="quarter" idx="13"/>
          </p:nvPr>
        </p:nvSpPr>
        <p:spPr>
          <a:xfrm>
            <a:off x="8522898" y="1930774"/>
            <a:ext cx="3592238" cy="2686050"/>
          </a:xfrm>
        </p:spPr>
        <p:txBody>
          <a:bodyPr/>
          <a:lstStyle/>
          <a:p>
            <a:endParaRPr lang="en-US" dirty="0"/>
          </a:p>
        </p:txBody>
      </p:sp>
      <p:pic>
        <p:nvPicPr>
          <p:cNvPr id="8" name="Picture 7">
            <a:extLst>
              <a:ext uri="{FF2B5EF4-FFF2-40B4-BE49-F238E27FC236}">
                <a16:creationId xmlns:a16="http://schemas.microsoft.com/office/drawing/2014/main" id="{5B848AEF-67BB-371A-C94D-B6CF1C04DD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22898" y="1930773"/>
            <a:ext cx="3579962" cy="2686050"/>
          </a:xfrm>
          <a:prstGeom prst="rect">
            <a:avLst/>
          </a:prstGeom>
          <a:ln>
            <a:solidFill>
              <a:srgbClr val="FF0000"/>
            </a:solidFill>
          </a:ln>
        </p:spPr>
      </p:pic>
      <p:sp>
        <p:nvSpPr>
          <p:cNvPr id="10" name="TextBox 9">
            <a:extLst>
              <a:ext uri="{FF2B5EF4-FFF2-40B4-BE49-F238E27FC236}">
                <a16:creationId xmlns:a16="http://schemas.microsoft.com/office/drawing/2014/main" id="{6414E3AD-0789-06CD-F2DD-0133041A5D13}"/>
              </a:ext>
            </a:extLst>
          </p:cNvPr>
          <p:cNvSpPr txBox="1"/>
          <p:nvPr/>
        </p:nvSpPr>
        <p:spPr>
          <a:xfrm>
            <a:off x="8522897" y="4663701"/>
            <a:ext cx="3592238" cy="230188"/>
          </a:xfrm>
          <a:prstGeom prst="rect">
            <a:avLst/>
          </a:prstGeom>
          <a:noFill/>
          <a:ln>
            <a:solidFill>
              <a:srgbClr val="FF0000"/>
            </a:solidFill>
          </a:ln>
        </p:spPr>
        <p:txBody>
          <a:bodyPr wrap="square" rtlCol="0">
            <a:spAutoFit/>
          </a:bodyPr>
          <a:lstStyle/>
          <a:p>
            <a:pPr algn="ctr"/>
            <a:r>
              <a:rPr lang="en-US" sz="900" dirty="0"/>
              <a:t>Parted Pampa Barrel During Lay Down Operation</a:t>
            </a:r>
            <a:endParaRPr lang="en-US" sz="900" b="1" dirty="0"/>
          </a:p>
        </p:txBody>
      </p:sp>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1" y="972035"/>
            <a:ext cx="8773065" cy="280076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mn-cs"/>
              </a:rPr>
              <a:t>How learning can be sustained at site? </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Are work instructions requiring web slings, secondary retention, and exclusion zones consistently implemented and verified in the field?</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How does supervision confirm that all personnel are clear of the line of fire before authorizing movement of the travelling block?</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What process ensures previous incidents and equipment failure history are incorporated into well programs and risk assessments?</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How will this learning be incorporated into pre-job meetings, toolbox talks, and crew competency assessments?</a:t>
            </a:r>
          </a:p>
        </p:txBody>
      </p:sp>
      <p:pic>
        <p:nvPicPr>
          <p:cNvPr id="5" name="Picture 4">
            <a:extLst>
              <a:ext uri="{FF2B5EF4-FFF2-40B4-BE49-F238E27FC236}">
                <a16:creationId xmlns:a16="http://schemas.microsoft.com/office/drawing/2014/main" id="{3BE00311-0874-61B4-622D-DB5E5B2E7382}"/>
              </a:ext>
            </a:extLst>
          </p:cNvPr>
          <p:cNvPicPr>
            <a:picLocks noChangeAspect="1"/>
          </p:cNvPicPr>
          <p:nvPr/>
        </p:nvPicPr>
        <p:blipFill>
          <a:blip r:embed="rId2" cstate="email">
            <a:extLst>
              <a:ext uri="{28A0092B-C50C-407E-A947-70E740481C1C}">
                <a14:useLocalDpi xmlns:a14="http://schemas.microsoft.com/office/drawing/2010/main"/>
              </a:ext>
            </a:extLst>
          </a:blip>
          <a:srcRect t="8035"/>
          <a:stretch>
            <a:fillRect/>
          </a:stretch>
        </p:blipFill>
        <p:spPr>
          <a:xfrm>
            <a:off x="9123736" y="1710495"/>
            <a:ext cx="2814899" cy="2200618"/>
          </a:xfrm>
          <a:prstGeom prst="rect">
            <a:avLst/>
          </a:prstGeom>
        </p:spPr>
      </p:pic>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93063</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075F9B58-19F7-40C3-B3B2-1D46E1A20994}">
  <ds:schemaRefs>
    <ds:schemaRef ds:uri="http://schemas.microsoft.com/sharepoint/v3/contenttype/forms"/>
  </ds:schemaRefs>
</ds:datastoreItem>
</file>

<file path=customXml/itemProps2.xml><?xml version="1.0" encoding="utf-8"?>
<ds:datastoreItem xmlns:ds="http://schemas.openxmlformats.org/officeDocument/2006/customXml" ds:itemID="{B6293DE9-884B-43B4-B250-67ED24D45599}"/>
</file>

<file path=customXml/itemProps3.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2661</TotalTime>
  <Words>512</Words>
  <Application>Microsoft Office PowerPoint</Application>
  <PresentationFormat>Widescreen</PresentationFormat>
  <Paragraphs>46</Paragraphs>
  <Slides>2</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&amp; Engage LFI Alert 2026 HiPo_11 Parted and dropped pump barrel during laying down </dc:title>
  <dc:creator>Investigation JoT</dc:creator>
  <cp:lastModifiedBy>Masroori, Ahmed MSDI1</cp:lastModifiedBy>
  <cp:revision>30</cp:revision>
  <dcterms:created xsi:type="dcterms:W3CDTF">2025-05-19T09:15:21Z</dcterms:created>
  <dcterms:modified xsi:type="dcterms:W3CDTF">2026-09-29T09:07:00Z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