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29/09/2026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8" y="1453098"/>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97657" y="6301922"/>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33777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1052121" y="6118163"/>
            <a:ext cx="10430539"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72C90E9A-D538-9EF1-0142-4752D5AF90CE}"/>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sp>
        <p:nvSpPr>
          <p:cNvPr id="2" name="Date Placeholder 1"/>
          <p:cNvSpPr>
            <a:spLocks noGrp="1"/>
          </p:cNvSpPr>
          <p:nvPr>
            <p:ph type="dt" sz="half" idx="10"/>
          </p:nvPr>
        </p:nvSpPr>
        <p:spPr/>
        <p:txBody>
          <a:bodyPr/>
          <a:lstStyle>
            <a:lvl1pPr>
              <a:defRPr>
                <a:latin typeface="Calibri" panose="020F0502020204030204" pitchFamily="34" charset="0"/>
              </a:defRPr>
            </a:lvl1pPr>
          </a:lstStyle>
          <a:p>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pic>
        <p:nvPicPr>
          <p:cNvPr id="5" name="Picture 4">
            <a:extLst>
              <a:ext uri="{FF2B5EF4-FFF2-40B4-BE49-F238E27FC236}">
                <a16:creationId xmlns:a16="http://schemas.microsoft.com/office/drawing/2014/main" id="{AADBE9DA-2ED9-B778-CE96-F2B8A9385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7" name="Text Placeholder 6">
            <a:extLst>
              <a:ext uri="{FF2B5EF4-FFF2-40B4-BE49-F238E27FC236}">
                <a16:creationId xmlns:a16="http://schemas.microsoft.com/office/drawing/2014/main" id="{BD52E141-163E-7F54-306B-19B480CC9DBC}"/>
              </a:ext>
            </a:extLst>
          </p:cNvPr>
          <p:cNvSpPr>
            <a:spLocks noGrp="1"/>
          </p:cNvSpPr>
          <p:nvPr>
            <p:ph type="body" sz="quarter" idx="13"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8" name="Text Placeholder 6">
            <a:extLst>
              <a:ext uri="{FF2B5EF4-FFF2-40B4-BE49-F238E27FC236}">
                <a16:creationId xmlns:a16="http://schemas.microsoft.com/office/drawing/2014/main" id="{53BD1DF8-132F-1481-1F3A-A792D4E161AE}"/>
              </a:ext>
            </a:extLst>
          </p:cNvPr>
          <p:cNvSpPr>
            <a:spLocks noGrp="1"/>
          </p:cNvSpPr>
          <p:nvPr>
            <p:ph type="body" sz="quarter" idx="14"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Tree>
    <p:extLst>
      <p:ext uri="{BB962C8B-B14F-4D97-AF65-F5344CB8AC3E}">
        <p14:creationId xmlns:p14="http://schemas.microsoft.com/office/powerpoint/2010/main" val="3936280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2.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 id="21474836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p:txBody>
          <a:bodyPr/>
          <a:lstStyle/>
          <a:p>
            <a:r>
              <a:rPr lang="en-US" dirty="0">
                <a:ea typeface="MS PGothic" pitchFamily="34" charset="-128"/>
              </a:rPr>
              <a:t>Drilling, Logistics, Operation &amp; Construction </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224288" y="6337775"/>
            <a:ext cx="11753350" cy="291755"/>
          </a:xfrm>
        </p:spPr>
        <p:txBody>
          <a:bodyPr/>
          <a:lstStyle/>
          <a:p>
            <a:pPr lvl="0" fontAlgn="base">
              <a:lnSpc>
                <a:spcPct val="100000"/>
              </a:lnSpc>
              <a:spcBef>
                <a:spcPct val="0"/>
              </a:spcBef>
              <a:spcAft>
                <a:spcPct val="0"/>
              </a:spcAft>
              <a:defRPr/>
            </a:pPr>
            <a:r>
              <a:rPr lang="en-US" dirty="0">
                <a:ea typeface="MS PGothic" pitchFamily="34" charset="-128"/>
              </a:rPr>
              <a:t>Secure first, release second. Positive load control and effective DROPS management prevent serious incidents</a:t>
            </a:r>
          </a:p>
        </p:txBody>
      </p:sp>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73574" y="1717783"/>
            <a:ext cx="7977942" cy="4662815"/>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114300" lvl="0" indent="-114300" algn="just">
              <a:defRPr/>
            </a:pPr>
            <a:r>
              <a:rPr lang="en-US" sz="1000" dirty="0">
                <a:solidFill>
                  <a:srgbClr val="000000"/>
                </a:solidFill>
              </a:rPr>
              <a:t>   During Rig-down operations on Rig 141, the driller's console shade, weighing approximately 20 kg, became detached from the rig floor handrails and fell approximately 4 meters to the ground. The incident occurred when strong winds acted on the unsecured shade, causing it to become dislodged and fall. Prior to the incident, the floor man had removed the securing pin from the console shade in preparation for a planned lifting activity, leaving the shade unsecured and vulnerable to the prevailing wind conditions. Review of CCTV footage confirmed that a person was located approximately 2 meters from the point of impact. Although no contact occurred, the incident had the potential to result in a serious injury or fatality.</a:t>
            </a:r>
            <a:endParaRPr lang="en-US" sz="110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driller console shade became a dropped object hazard after its primary securing pin was removed before it was connected to lifting equipment and placed under positive control.</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Wind conditions were not adequately reassessed before continuing the rig-down activity, increasing the likelihood of unintended movement of the unsecured shade.</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task sequence and controls for removing securing devices were not effectively discussed during pre-job planning and toolbox talks</a:t>
            </a:r>
            <a:r>
              <a:rPr lang="en-US" sz="1050" dirty="0">
                <a:latin typeface="Segoe UI" panose="020B0502040204020203" pitchFamily="34" charset="0"/>
              </a:rPr>
              <a:t>.</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DROPS risk associated with the unsecured overhead equipment was not adequately recognized or managed.</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Supervision did not identify or intervene when the shade was left unsecured prior to the lifting activity.</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driller console shade arrangement had not been formally assessed through the Management of Change (MOC) process.</a:t>
            </a:r>
          </a:p>
          <a:p>
            <a:pPr lvl="0">
              <a:defRPr/>
            </a:pPr>
            <a:r>
              <a:rPr lang="en-US" b="1" dirty="0">
                <a:solidFill>
                  <a:srgbClr val="00B050"/>
                </a:solidFill>
                <a:latin typeface="Tahoma" pitchFamily="34" charset="0"/>
              </a:rPr>
              <a:t>Reflective questions to discuss with your Team:</a:t>
            </a:r>
            <a:endParaRPr lang="en-GB" b="1" dirty="0">
              <a:solidFill>
                <a:srgbClr val="00B050"/>
              </a:solidFill>
              <a:latin typeface="Tahoma" pitchFamily="34" charset="0"/>
            </a:endParaRP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When should securing pins or retaining devices be removed during a lifting activity?</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could happen if an overhead item is left unsecured, even for a short period?</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changing weather conditions affect dropped-object risks on the rig?</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you verify that a load is under positive control before removing any securing device?</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overhead equipment in your work area could become a dropped-object hazard if released unexpectedly?</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we ensure DROPS hazards are discussed during toolbox talks and pre-job planning?</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If you observed someone removing a securing device (pins) prematurely, what action would you take?</a:t>
            </a:r>
          </a:p>
        </p:txBody>
      </p:sp>
      <p:pic>
        <p:nvPicPr>
          <p:cNvPr id="10" name="Picture 9">
            <a:extLst>
              <a:ext uri="{FF2B5EF4-FFF2-40B4-BE49-F238E27FC236}">
                <a16:creationId xmlns:a16="http://schemas.microsoft.com/office/drawing/2014/main" id="{17DAA1E9-37DB-B592-9E01-A116765806F3}"/>
              </a:ext>
            </a:extLst>
          </p:cNvPr>
          <p:cNvPicPr>
            <a:picLocks noChangeAspect="1"/>
          </p:cNvPicPr>
          <p:nvPr/>
        </p:nvPicPr>
        <p:blipFill>
          <a:blip r:embed="rId2"/>
          <a:stretch>
            <a:fillRect/>
          </a:stretch>
        </p:blipFill>
        <p:spPr>
          <a:xfrm>
            <a:off x="11601862" y="3810861"/>
            <a:ext cx="463336" cy="676715"/>
          </a:xfrm>
          <a:prstGeom prst="rect">
            <a:avLst/>
          </a:prstGeom>
        </p:spPr>
      </p:pic>
      <p:sp>
        <p:nvSpPr>
          <p:cNvPr id="6" name="Picture Placeholder 5">
            <a:extLst>
              <a:ext uri="{FF2B5EF4-FFF2-40B4-BE49-F238E27FC236}">
                <a16:creationId xmlns:a16="http://schemas.microsoft.com/office/drawing/2014/main" id="{7C21FAAD-5004-5023-5ABA-22823CE73F85}"/>
              </a:ext>
            </a:extLst>
          </p:cNvPr>
          <p:cNvSpPr>
            <a:spLocks noGrp="1"/>
          </p:cNvSpPr>
          <p:nvPr>
            <p:ph type="pic" sz="quarter" idx="13"/>
          </p:nvPr>
        </p:nvSpPr>
        <p:spPr>
          <a:xfrm>
            <a:off x="8143336" y="1890266"/>
            <a:ext cx="3960000" cy="2686050"/>
          </a:xfrm>
        </p:spPr>
        <p:txBody>
          <a:bodyPr/>
          <a:lstStyle/>
          <a:p>
            <a:endParaRPr lang="en-US"/>
          </a:p>
        </p:txBody>
      </p:sp>
      <p:pic>
        <p:nvPicPr>
          <p:cNvPr id="11" name="Picture 10">
            <a:extLst>
              <a:ext uri="{FF2B5EF4-FFF2-40B4-BE49-F238E27FC236}">
                <a16:creationId xmlns:a16="http://schemas.microsoft.com/office/drawing/2014/main" id="{CBEAF118-4279-4DBE-5F0E-4769CDA4D2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3336" y="1874477"/>
            <a:ext cx="3971800" cy="2701839"/>
          </a:xfrm>
          <a:prstGeom prst="rect">
            <a:avLst/>
          </a:prstGeom>
        </p:spPr>
      </p:pic>
      <p:grpSp>
        <p:nvGrpSpPr>
          <p:cNvPr id="13" name="Group 131">
            <a:extLst>
              <a:ext uri="{FF2B5EF4-FFF2-40B4-BE49-F238E27FC236}">
                <a16:creationId xmlns:a16="http://schemas.microsoft.com/office/drawing/2014/main" id="{2601799E-DAA8-E93C-F8E8-D7D53800DBBD}"/>
              </a:ext>
            </a:extLst>
          </p:cNvPr>
          <p:cNvGrpSpPr>
            <a:grpSpLocks/>
          </p:cNvGrpSpPr>
          <p:nvPr/>
        </p:nvGrpSpPr>
        <p:grpSpPr bwMode="auto">
          <a:xfrm>
            <a:off x="11658600" y="3411660"/>
            <a:ext cx="336550" cy="544513"/>
            <a:chOff x="3504" y="544"/>
            <a:chExt cx="2287" cy="1855"/>
          </a:xfrm>
        </p:grpSpPr>
        <p:sp>
          <p:nvSpPr>
            <p:cNvPr id="14" name="Line 129">
              <a:extLst>
                <a:ext uri="{FF2B5EF4-FFF2-40B4-BE49-F238E27FC236}">
                  <a16:creationId xmlns:a16="http://schemas.microsoft.com/office/drawing/2014/main" id="{7E07FD27-9C66-8925-B606-6BA2D18537BB}"/>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sp>
          <p:nvSpPr>
            <p:cNvPr id="15" name="Line 130">
              <a:extLst>
                <a:ext uri="{FF2B5EF4-FFF2-40B4-BE49-F238E27FC236}">
                  <a16:creationId xmlns:a16="http://schemas.microsoft.com/office/drawing/2014/main" id="{3570CE1B-4785-94B6-4434-BFF18AA9CD8B}"/>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grpSp>
      <p:graphicFrame>
        <p:nvGraphicFramePr>
          <p:cNvPr id="17" name="Table 16">
            <a:extLst>
              <a:ext uri="{FF2B5EF4-FFF2-40B4-BE49-F238E27FC236}">
                <a16:creationId xmlns:a16="http://schemas.microsoft.com/office/drawing/2014/main" id="{B6FD3E5E-0B30-A169-11FF-8DA2CEF16476}"/>
              </a:ext>
            </a:extLst>
          </p:cNvPr>
          <p:cNvGraphicFramePr>
            <a:graphicFrameLocks noGrp="1"/>
          </p:cNvGraphicFramePr>
          <p:nvPr>
            <p:extLst>
              <p:ext uri="{D42A27DB-BD31-4B8C-83A1-F6EECF244321}">
                <p14:modId xmlns:p14="http://schemas.microsoft.com/office/powerpoint/2010/main" val="2781365602"/>
              </p:ext>
            </p:extLst>
          </p:nvPr>
        </p:nvGraphicFramePr>
        <p:xfrm>
          <a:off x="0" y="821353"/>
          <a:ext cx="12192002" cy="486988"/>
        </p:xfrm>
        <a:graphic>
          <a:graphicData uri="http://schemas.openxmlformats.org/drawingml/2006/table">
            <a:tbl>
              <a:tblPr firstRow="1" bandRow="1">
                <a:tableStyleId>{F5AB1C69-6EDB-4FF4-983F-18BD219EF322}</a:tableStyleId>
              </a:tblPr>
              <a:tblGrid>
                <a:gridCol w="680897">
                  <a:extLst>
                    <a:ext uri="{9D8B030D-6E8A-4147-A177-3AD203B41FA5}">
                      <a16:colId xmlns:a16="http://schemas.microsoft.com/office/drawing/2014/main" val="2915212829"/>
                    </a:ext>
                  </a:extLst>
                </a:gridCol>
                <a:gridCol w="1158535">
                  <a:extLst>
                    <a:ext uri="{9D8B030D-6E8A-4147-A177-3AD203B41FA5}">
                      <a16:colId xmlns:a16="http://schemas.microsoft.com/office/drawing/2014/main" val="1263731317"/>
                    </a:ext>
                  </a:extLst>
                </a:gridCol>
                <a:gridCol w="1256442">
                  <a:extLst>
                    <a:ext uri="{9D8B030D-6E8A-4147-A177-3AD203B41FA5}">
                      <a16:colId xmlns:a16="http://schemas.microsoft.com/office/drawing/2014/main" val="3493424009"/>
                    </a:ext>
                  </a:extLst>
                </a:gridCol>
                <a:gridCol w="995102">
                  <a:extLst>
                    <a:ext uri="{9D8B030D-6E8A-4147-A177-3AD203B41FA5}">
                      <a16:colId xmlns:a16="http://schemas.microsoft.com/office/drawing/2014/main" val="578596613"/>
                    </a:ext>
                  </a:extLst>
                </a:gridCol>
                <a:gridCol w="1960050">
                  <a:extLst>
                    <a:ext uri="{9D8B030D-6E8A-4147-A177-3AD203B41FA5}">
                      <a16:colId xmlns:a16="http://schemas.microsoft.com/office/drawing/2014/main" val="710035722"/>
                    </a:ext>
                  </a:extLst>
                </a:gridCol>
                <a:gridCol w="1889689">
                  <a:extLst>
                    <a:ext uri="{9D8B030D-6E8A-4147-A177-3AD203B41FA5}">
                      <a16:colId xmlns:a16="http://schemas.microsoft.com/office/drawing/2014/main" val="1371902183"/>
                    </a:ext>
                  </a:extLst>
                </a:gridCol>
                <a:gridCol w="1568040">
                  <a:extLst>
                    <a:ext uri="{9D8B030D-6E8A-4147-A177-3AD203B41FA5}">
                      <a16:colId xmlns:a16="http://schemas.microsoft.com/office/drawing/2014/main" val="1814095484"/>
                    </a:ext>
                  </a:extLst>
                </a:gridCol>
                <a:gridCol w="653350">
                  <a:extLst>
                    <a:ext uri="{9D8B030D-6E8A-4147-A177-3AD203B41FA5}">
                      <a16:colId xmlns:a16="http://schemas.microsoft.com/office/drawing/2014/main" val="2001367833"/>
                    </a:ext>
                  </a:extLst>
                </a:gridCol>
                <a:gridCol w="894587">
                  <a:extLst>
                    <a:ext uri="{9D8B030D-6E8A-4147-A177-3AD203B41FA5}">
                      <a16:colId xmlns:a16="http://schemas.microsoft.com/office/drawing/2014/main" val="2964666558"/>
                    </a:ext>
                  </a:extLst>
                </a:gridCol>
                <a:gridCol w="1135310">
                  <a:extLst>
                    <a:ext uri="{9D8B030D-6E8A-4147-A177-3AD203B41FA5}">
                      <a16:colId xmlns:a16="http://schemas.microsoft.com/office/drawing/2014/main" val="695451150"/>
                    </a:ext>
                  </a:extLst>
                </a:gridCol>
              </a:tblGrid>
              <a:tr h="486988">
                <a:tc>
                  <a:txBody>
                    <a:bodyPr/>
                    <a:lstStyle/>
                    <a:p>
                      <a:pPr algn="r"/>
                      <a:r>
                        <a:rPr kumimoji="0" lang="en-GB" sz="1100" b="1" u="none" strike="noStrike" kern="1200" cap="none" spc="0" normalizeH="0" baseline="0" noProof="0" dirty="0">
                          <a:ln>
                            <a:noFill/>
                          </a:ln>
                          <a:solidFill>
                            <a:prstClr val="black"/>
                          </a:solidFill>
                          <a:effectLst/>
                          <a:uLnTx/>
                          <a:uFillTx/>
                        </a:rPr>
                        <a:t>Date:</a:t>
                      </a:r>
                    </a:p>
                    <a:p>
                      <a:pPr algn="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rPr>
                        <a:t>21/052026</a:t>
                      </a:r>
                      <a:endParaRPr kumimoji="0" lang="en-US" sz="1100" b="1" u="none" strike="noStrike" kern="1200" cap="none" spc="0" normalizeH="0" baseline="0" noProof="0" dirty="0">
                        <a:ln>
                          <a:noFill/>
                        </a:ln>
                        <a:solidFill>
                          <a:schemeClr val="accent1"/>
                        </a:solidFill>
                        <a:effectLst/>
                        <a:uLnTx/>
                        <a:uFillTx/>
                        <a:latin typeface="+mn-lt"/>
                      </a:endParaRPr>
                    </a:p>
                    <a:p>
                      <a:r>
                        <a:rPr kumimoji="0" lang="en-US" sz="1100" b="1" u="none" strike="noStrike" kern="1200" cap="none" spc="0" normalizeH="0" baseline="0" noProof="0" dirty="0">
                          <a:ln>
                            <a:noFill/>
                          </a:ln>
                          <a:solidFill>
                            <a:schemeClr val="accent1"/>
                          </a:solidFill>
                          <a:effectLst/>
                          <a:uLnTx/>
                          <a:uFillTx/>
                          <a:latin typeface="+mn-lt"/>
                        </a:rPr>
                        <a:t>13:59 </a:t>
                      </a:r>
                      <a:r>
                        <a:rPr kumimoji="0" lang="en-US" sz="1100" b="1" u="none" strike="noStrike" kern="1200" cap="none" spc="0" normalizeH="0" baseline="0" noProof="0" dirty="0" err="1">
                          <a:ln>
                            <a:noFill/>
                          </a:ln>
                          <a:solidFill>
                            <a:schemeClr val="accent1"/>
                          </a:solidFill>
                          <a:effectLst/>
                          <a:uLnTx/>
                          <a:uFillTx/>
                          <a:latin typeface="+mn-lt"/>
                        </a:rPr>
                        <a:t>Hrs</a:t>
                      </a:r>
                      <a:endParaRPr kumimoji="0" lang="en-GB" sz="1100" b="1" u="none" strike="noStrike" kern="1200" cap="none" spc="0" normalizeH="0" baseline="0" noProof="0" dirty="0">
                        <a:ln>
                          <a:noFill/>
                        </a:ln>
                        <a:solidFill>
                          <a:schemeClr val="accent1"/>
                        </a:solidFill>
                        <a:effectLst/>
                        <a:uLnTx/>
                        <a:uFillTx/>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kumimoji="0" lang="en-US" sz="11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noProof="0" dirty="0" err="1">
                          <a:ln>
                            <a:noFill/>
                          </a:ln>
                          <a:solidFill>
                            <a:schemeClr val="accent1"/>
                          </a:solidFill>
                          <a:effectLst/>
                          <a:uLnTx/>
                          <a:uFillTx/>
                        </a:rPr>
                        <a:t>HiPo</a:t>
                      </a:r>
                      <a:endParaRPr kumimoji="0" lang="en-US" sz="1100" b="1" u="none" strike="noStrike" kern="1200" cap="none" spc="0" normalizeH="0" baseline="0" noProof="0" dirty="0">
                        <a:ln>
                          <a:noFill/>
                        </a:ln>
                        <a:solidFill>
                          <a:schemeClr val="accent1"/>
                        </a:solidFill>
                        <a:effectLst/>
                        <a:uLnTx/>
                        <a:uFillTx/>
                      </a:endParaRPr>
                    </a:p>
                    <a:p>
                      <a:r>
                        <a:rPr kumimoji="0" lang="en-US" sz="1100" b="1" u="none" strike="noStrike" kern="1200" cap="none" spc="0" normalizeH="0" baseline="0" noProof="0" dirty="0">
                          <a:ln>
                            <a:noFill/>
                          </a:ln>
                          <a:solidFill>
                            <a:schemeClr val="accent1"/>
                          </a:solidFill>
                          <a:effectLst/>
                          <a:uLnTx/>
                          <a:uFillTx/>
                        </a:rPr>
                        <a:t>27414927                           </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 / 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noProof="0" dirty="0">
                          <a:ln>
                            <a:noFill/>
                          </a:ln>
                          <a:solidFill>
                            <a:schemeClr val="accent1"/>
                          </a:solidFill>
                          <a:effectLst/>
                          <a:uLnTx/>
                          <a:uFillTx/>
                        </a:rPr>
                        <a:t>DROPS </a:t>
                      </a:r>
                      <a:r>
                        <a:rPr kumimoji="0" lang="en-US" sz="1100" b="1" u="none" strike="noStrike" kern="1200" cap="none" spc="0" normalizeH="0" baseline="0" noProof="0" dirty="0" err="1">
                          <a:ln>
                            <a:noFill/>
                          </a:ln>
                          <a:solidFill>
                            <a:schemeClr val="accent1"/>
                          </a:solidFill>
                          <a:effectLst/>
                          <a:uLnTx/>
                          <a:uFillTx/>
                        </a:rPr>
                        <a:t>HiPo</a:t>
                      </a:r>
                      <a:endParaRPr kumimoji="0" lang="en-US" sz="1100" b="1" u="none" strike="noStrike" kern="1200" cap="none" spc="0" normalizeH="0" baseline="0" noProof="0" dirty="0">
                        <a:ln>
                          <a:noFill/>
                        </a:ln>
                        <a:solidFill>
                          <a:schemeClr val="accent1"/>
                        </a:solidFill>
                        <a:effectLst/>
                        <a:uLnTx/>
                        <a:uFillTx/>
                      </a:endParaRPr>
                    </a:p>
                    <a:p>
                      <a:r>
                        <a:rPr kumimoji="0" lang="en-US" sz="1100" b="1" u="none" strike="noStrike" kern="1200" cap="none" spc="0" normalizeH="0" baseline="0" noProof="0" dirty="0">
                          <a:ln>
                            <a:noFill/>
                          </a:ln>
                          <a:solidFill>
                            <a:schemeClr val="accent1"/>
                          </a:solidFill>
                          <a:effectLst/>
                          <a:uLnTx/>
                          <a:uFillTx/>
                          <a:latin typeface="+mn-lt"/>
                        </a:rPr>
                        <a:t>No injury/No damage</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kumimoji="0" lang="en-US" sz="1100" b="1" u="none" strike="noStrike" kern="1200" cap="none" spc="0" normalizeH="0" baseline="0" noProof="0" dirty="0">
                          <a:ln>
                            <a:noFill/>
                          </a:ln>
                          <a:solidFill>
                            <a:prstClr val="black"/>
                          </a:solidFill>
                          <a:effectLst/>
                          <a:uLnTx/>
                          <a:uFillTx/>
                        </a:rPr>
                        <a:t>Actual Severity:</a:t>
                      </a:r>
                    </a:p>
                    <a:p>
                      <a:pPr algn="r"/>
                      <a:r>
                        <a:rPr kumimoji="0" lang="en-US" sz="1100" b="1" u="none" strike="noStrike" kern="1200" cap="none" spc="0" normalizeH="0" baseline="0" noProof="0" dirty="0">
                          <a:ln>
                            <a:noFill/>
                          </a:ln>
                          <a:solidFill>
                            <a:prstClr val="black"/>
                          </a:solidFill>
                          <a:effectLst/>
                          <a:uLnTx/>
                          <a:uFillTx/>
                        </a:rPr>
                        <a:t>Potential severity: </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0A</a:t>
                      </a:r>
                    </a:p>
                    <a:p>
                      <a:r>
                        <a:rPr kumimoji="0" lang="en-GB" sz="1100" b="1" u="none" strike="noStrike" kern="1200" cap="none" spc="0" normalizeH="0" baseline="0" noProof="0" dirty="0">
                          <a:ln>
                            <a:noFill/>
                          </a:ln>
                          <a:solidFill>
                            <a:schemeClr val="accent1"/>
                          </a:solidFill>
                          <a:effectLst/>
                          <a:uLnTx/>
                          <a:uFillTx/>
                          <a:latin typeface="+mn-lt"/>
                        </a:rPr>
                        <a:t>C4P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kumimoji="0" lang="en-GB" sz="11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dirty="0">
                          <a:ln>
                            <a:noFill/>
                          </a:ln>
                          <a:solidFill>
                            <a:schemeClr val="accent1"/>
                          </a:solidFill>
                          <a:effectLst/>
                          <a:uLnTx/>
                          <a:uFillTx/>
                          <a:latin typeface="+mn-lt"/>
                          <a:ea typeface="+mn-ea"/>
                          <a:cs typeface="+mn-cs"/>
                        </a:rPr>
                        <a:t>Mast down</a:t>
                      </a:r>
                    </a:p>
                    <a:p>
                      <a:r>
                        <a:rPr kumimoji="0" lang="en-US" sz="1100" b="1" u="none" strike="noStrike" kern="1200" cap="none" spc="0" normalizeH="0" baseline="0" dirty="0">
                          <a:ln>
                            <a:noFill/>
                          </a:ln>
                          <a:solidFill>
                            <a:schemeClr val="accent1"/>
                          </a:solidFill>
                          <a:effectLst/>
                          <a:uLnTx/>
                          <a:uFillTx/>
                          <a:latin typeface="+mn-lt"/>
                          <a:ea typeface="+mn-ea"/>
                          <a:cs typeface="+mn-cs"/>
                        </a:rPr>
                        <a:t>ABT WSW 78</a:t>
                      </a:r>
                      <a:endParaRPr kumimoji="0" lang="en-GB"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bl>
          </a:graphicData>
        </a:graphic>
      </p:graphicFrame>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0" y="972036"/>
            <a:ext cx="8419382" cy="357020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pitchFamily="34" charset="0"/>
                <a:ea typeface="+mn-ea"/>
                <a:cs typeface="+mn-cs"/>
              </a:rPr>
              <a:t>How learning can be sustained at site? </a:t>
            </a:r>
            <a:endParaRPr lang="en-US" sz="1100" dirty="0">
              <a:latin typeface="Calibri" panose="020F0502020204030204" pitchFamily="34" charset="0"/>
              <a:ea typeface="Calibri" panose="020F0502020204030204" pitchFamily="34" charset="0"/>
              <a:cs typeface="Calibri" panose="020F0502020204030204" pitchFamily="34" charset="0"/>
            </a:endParaRPr>
          </a:p>
          <a:p>
            <a:pPr marL="342900" lvl="0" indent="-342900" fontAlgn="t">
              <a:lnSpc>
                <a:spcPct val="100000"/>
              </a:lnSpc>
              <a:buFont typeface="Arial" panose="020B0604020202020204" pitchFamily="34" charset="0"/>
              <a:buChar char="•"/>
            </a:pPr>
            <a:r>
              <a:rPr lang="en-US" sz="1400" dirty="0"/>
              <a:t>How do supervisors verify that lifting readiness is confirmed before any securing device is removed?</a:t>
            </a:r>
          </a:p>
          <a:p>
            <a:pPr marL="342900" lvl="0" indent="-342900" fontAlgn="t">
              <a:lnSpc>
                <a:spcPct val="100000"/>
              </a:lnSpc>
              <a:buFont typeface="Arial" panose="020B0604020202020204" pitchFamily="34" charset="0"/>
              <a:buChar char="•"/>
            </a:pPr>
            <a:r>
              <a:rPr lang="en-US" sz="1400" dirty="0"/>
              <a:t>How are changing weather conditions monitored and incorporated into dynamic risk assessments?</a:t>
            </a:r>
          </a:p>
          <a:p>
            <a:pPr marL="342900" lvl="0" indent="-342900" fontAlgn="t">
              <a:lnSpc>
                <a:spcPct val="100000"/>
              </a:lnSpc>
              <a:buFont typeface="Arial" panose="020B0604020202020204" pitchFamily="34" charset="0"/>
              <a:buChar char="•"/>
            </a:pPr>
            <a:r>
              <a:rPr lang="en-US" sz="1400" dirty="0"/>
              <a:t>What field assurance activities verify compliance with DROPS prevention requirements?</a:t>
            </a:r>
          </a:p>
          <a:p>
            <a:pPr marL="342900" lvl="0" indent="-342900" fontAlgn="t">
              <a:lnSpc>
                <a:spcPct val="100000"/>
              </a:lnSpc>
              <a:buFont typeface="Arial" panose="020B0604020202020204" pitchFamily="34" charset="0"/>
              <a:buChar char="•"/>
            </a:pPr>
            <a:r>
              <a:rPr lang="en-US" sz="1400" dirty="0"/>
              <a:t>How are exclusion zones established, communicated, and maintained during rig-up and rig-down activities?</a:t>
            </a:r>
          </a:p>
          <a:p>
            <a:pPr marL="342900" lvl="0" indent="-342900" fontAlgn="t">
              <a:lnSpc>
                <a:spcPct val="100000"/>
              </a:lnSpc>
              <a:buFont typeface="Arial" panose="020B0604020202020204" pitchFamily="34" charset="0"/>
              <a:buChar char="•"/>
            </a:pPr>
            <a:r>
              <a:rPr lang="en-US" sz="1400" dirty="0"/>
              <a:t>What evidence demonstrates that pre-job toolbox talks adequately address task sequence and dropped-object hazards?</a:t>
            </a:r>
          </a:p>
          <a:p>
            <a:pPr marL="342900" lvl="0" indent="-342900" fontAlgn="t">
              <a:lnSpc>
                <a:spcPct val="100000"/>
              </a:lnSpc>
              <a:buFont typeface="Arial" panose="020B0604020202020204" pitchFamily="34" charset="0"/>
              <a:buChar char="•"/>
            </a:pPr>
            <a:r>
              <a:rPr lang="en-US" sz="1400" dirty="0"/>
              <a:t>What process ensures modified, or non-standard equipment arrangements are subjected to MOC review and approval?</a:t>
            </a:r>
          </a:p>
          <a:p>
            <a:pPr marL="342900" lvl="0" indent="-342900" fontAlgn="t">
              <a:lnSpc>
                <a:spcPct val="100000"/>
              </a:lnSpc>
              <a:buFont typeface="Arial" panose="020B0604020202020204" pitchFamily="34" charset="0"/>
              <a:buChar char="•"/>
            </a:pPr>
            <a:r>
              <a:rPr lang="en-US" sz="1400" dirty="0"/>
              <a:t>How frequently are workplace inspections conducted to identify unsecured overhead objects?</a:t>
            </a:r>
          </a:p>
          <a:p>
            <a:pPr marL="342900" lvl="0" indent="-342900" fontAlgn="t">
              <a:lnSpc>
                <a:spcPct val="100000"/>
              </a:lnSpc>
              <a:buFont typeface="Arial" panose="020B0604020202020204" pitchFamily="34" charset="0"/>
              <a:buChar char="•"/>
            </a:pPr>
            <a:r>
              <a:rPr lang="en-US" sz="1400" dirty="0"/>
              <a:t>How are previous DROPS incidents and lessons learned being discussed with crews and contractors?</a:t>
            </a:r>
          </a:p>
          <a:p>
            <a:pPr marL="342900" lvl="0" indent="-342900" fontAlgn="t">
              <a:lnSpc>
                <a:spcPct val="100000"/>
              </a:lnSpc>
              <a:buFont typeface="Arial" panose="020B0604020202020204" pitchFamily="34" charset="0"/>
              <a:buChar char="•"/>
            </a:pPr>
            <a:r>
              <a:rPr lang="en-US" sz="1400" dirty="0"/>
              <a:t>What leading indicators are being monitored to confirm that DROPS controls remain effective across all rig operations?</a:t>
            </a:r>
          </a:p>
          <a:p>
            <a:pPr marL="342900" lvl="0" indent="-342900" fontAlgn="t">
              <a:lnSpc>
                <a:spcPct val="100000"/>
              </a:lnSpc>
              <a:buFont typeface="Arial" panose="020B0604020202020204" pitchFamily="34" charset="0"/>
              <a:buChar char="•"/>
            </a:pPr>
            <a:endParaRPr lang="en-US" sz="1200" dirty="0"/>
          </a:p>
        </p:txBody>
      </p:sp>
      <p:pic>
        <p:nvPicPr>
          <p:cNvPr id="7" name="Picture 6">
            <a:extLst>
              <a:ext uri="{FF2B5EF4-FFF2-40B4-BE49-F238E27FC236}">
                <a16:creationId xmlns:a16="http://schemas.microsoft.com/office/drawing/2014/main" id="{B1F6265B-70EC-7013-EBE3-68464BAFF080}"/>
              </a:ext>
            </a:extLst>
          </p:cNvPr>
          <p:cNvPicPr>
            <a:picLocks noChangeAspect="1"/>
          </p:cNvPicPr>
          <p:nvPr/>
        </p:nvPicPr>
        <p:blipFill>
          <a:blip r:embed="rId2"/>
          <a:stretch>
            <a:fillRect/>
          </a:stretch>
        </p:blipFill>
        <p:spPr>
          <a:xfrm>
            <a:off x="8487437" y="1073187"/>
            <a:ext cx="3653577" cy="2355813"/>
          </a:xfrm>
          <a:prstGeom prst="rect">
            <a:avLst/>
          </a:prstGeom>
        </p:spPr>
      </p:pic>
      <p:sp>
        <p:nvSpPr>
          <p:cNvPr id="9" name="Freeform 132">
            <a:extLst>
              <a:ext uri="{FF2B5EF4-FFF2-40B4-BE49-F238E27FC236}">
                <a16:creationId xmlns:a16="http://schemas.microsoft.com/office/drawing/2014/main" id="{B0872A3D-2980-F8C9-A879-762A67F14387}"/>
              </a:ext>
            </a:extLst>
          </p:cNvPr>
          <p:cNvSpPr>
            <a:spLocks/>
          </p:cNvSpPr>
          <p:nvPr/>
        </p:nvSpPr>
        <p:spPr bwMode="auto">
          <a:xfrm>
            <a:off x="11291966" y="2022493"/>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egoe UI"/>
              <a:ea typeface="+mn-ea"/>
              <a:cs typeface="Segoe UI"/>
            </a:endParaRPr>
          </a:p>
        </p:txBody>
      </p:sp>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93065</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96BCFC-405C-4884-933E-73A55163CBFA}"/>
</file>

<file path=customXml/itemProps2.xml><?xml version="1.0" encoding="utf-8"?>
<ds:datastoreItem xmlns:ds="http://schemas.openxmlformats.org/officeDocument/2006/customXml" ds:itemID="{50825C66-9C51-4A4E-9485-028BFCBAB2D6}">
  <ds:schemaRefs>
    <ds:schemaRef ds:uri="http://purl.org/dc/elements/1.1/"/>
    <ds:schemaRef ds:uri="6acbb660-71b5-4324-a582-c3afe10855f5"/>
    <ds:schemaRef ds:uri="http://purl.org/dc/term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075F9B58-19F7-40C3-B3B2-1D46E1A209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2683</TotalTime>
  <Words>594</Words>
  <Application>Microsoft Office PowerPoint</Application>
  <PresentationFormat>Widescreen</PresentationFormat>
  <Paragraphs>52</Paragraphs>
  <Slides>2</Slides>
  <Notes>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&amp; Engage LFI Alert 2026 HiPo_11A Dropped Driller console shed</dc:title>
  <dc:creator>Investigation JoT</dc:creator>
  <cp:lastModifiedBy>Masroori, Ahmed MSDI1</cp:lastModifiedBy>
  <cp:revision>32</cp:revision>
  <dcterms:created xsi:type="dcterms:W3CDTF">2025-05-19T09:15:21Z</dcterms:created>
  <dcterms:modified xsi:type="dcterms:W3CDTF">2026-09-29T09:34:24Z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