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7" r:id="rId5"/>
    <p:sldMasterId id="2147483699" r:id="rId6"/>
  </p:sldMasterIdLst>
  <p:notesMasterIdLst>
    <p:notesMasterId r:id="rId9"/>
  </p:notesMasterIdLst>
  <p:sldIdLst>
    <p:sldId id="2147482761" r:id="rId7"/>
    <p:sldId id="21474827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1" d="100"/>
          <a:sy n="111"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A82A-3C5B-4CB5-988A-8D242DDBC93F}" type="datetimeFigureOut">
              <a:rPr lang="en-US" smtClean="0"/>
              <a:t>29/09/2026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7DD8D-BD81-4383-A327-2E856F9965AE}" type="slidenum">
              <a:rPr lang="en-US" smtClean="0"/>
              <a:t>‹#›</a:t>
            </a:fld>
            <a:endParaRPr lang="en-US"/>
          </a:p>
        </p:txBody>
      </p:sp>
    </p:spTree>
    <p:extLst>
      <p:ext uri="{BB962C8B-B14F-4D97-AF65-F5344CB8AC3E}">
        <p14:creationId xmlns:p14="http://schemas.microsoft.com/office/powerpoint/2010/main" val="33579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1549" y="2518078"/>
            <a:ext cx="7232650" cy="473698"/>
          </a:xfrm>
          <a:prstGeom prst="rect">
            <a:avLst/>
          </a:prstGeom>
        </p:spPr>
        <p:txBody>
          <a:bodyPr>
            <a:normAutofit/>
          </a:bodyPr>
          <a:lstStyle>
            <a:lvl1pPr marL="0" indent="0">
              <a:buNone/>
              <a:defRPr sz="2800">
                <a:solidFill>
                  <a:schemeClr val="tx1"/>
                </a:solidFill>
              </a:defRPr>
            </a:lvl1pPr>
          </a:lstStyle>
          <a:p>
            <a:r>
              <a:rPr lang="en-GB" dirty="0"/>
              <a:t>Standard Investigation Report</a:t>
            </a:r>
            <a:endParaRPr lang="en-US" dirty="0"/>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1549" y="1582768"/>
            <a:ext cx="10515600" cy="906533"/>
          </a:xfrm>
          <a:prstGeom prst="rect">
            <a:avLst/>
          </a:prstGeom>
        </p:spPr>
        <p:txBody>
          <a:bodyPr/>
          <a:lstStyle>
            <a:lvl1pPr>
              <a:defRPr b="1">
                <a:solidFill>
                  <a:schemeClr val="accent1"/>
                </a:solidFill>
              </a:defRPr>
            </a:lvl1pPr>
          </a:lstStyle>
          <a:p>
            <a:r>
              <a:rPr lang="en-US" kern="100" dirty="0">
                <a:latin typeface="Aptos" panose="020B0004020202020204" pitchFamily="34" charset="0"/>
                <a:ea typeface="Times New Roman" panose="02020603050405020304" pitchFamily="18" charset="0"/>
                <a:cs typeface="Times New Roman" panose="02020603050405020304" pitchFamily="18" charset="0"/>
              </a:rPr>
              <a:t>Incident Title – Incident No - Date</a:t>
            </a:r>
            <a:endParaRPr lang="en-US" dirty="0"/>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1549" y="3020553"/>
            <a:ext cx="7232650" cy="387004"/>
          </a:xfrm>
          <a:prstGeom prst="rect">
            <a:avLst/>
          </a:prstGeom>
        </p:spPr>
        <p:txBody>
          <a:bodyPr>
            <a:normAutofit/>
          </a:bodyPr>
          <a:lstStyle>
            <a:lvl1pPr marL="0" indent="0">
              <a:buNone/>
              <a:defRPr sz="2000">
                <a:solidFill>
                  <a:schemeClr val="tx1"/>
                </a:solidFill>
              </a:defRPr>
            </a:lvl1pPr>
          </a:lstStyle>
          <a:p>
            <a:pPr lvl="0"/>
            <a:r>
              <a:rPr lang="en-US" dirty="0"/>
              <a:t>Report Date </a:t>
            </a:r>
          </a:p>
        </p:txBody>
      </p:sp>
      <p:sp>
        <p:nvSpPr>
          <p:cNvPr id="13" name="Picture Placeholder 12">
            <a:extLst>
              <a:ext uri="{FF2B5EF4-FFF2-40B4-BE49-F238E27FC236}">
                <a16:creationId xmlns:a16="http://schemas.microsoft.com/office/drawing/2014/main" id="{C732ADAA-B981-A96D-6A76-07F6CD08E04D}"/>
              </a:ext>
            </a:extLst>
          </p:cNvPr>
          <p:cNvSpPr>
            <a:spLocks noGrp="1"/>
          </p:cNvSpPr>
          <p:nvPr>
            <p:ph type="pic" sz="quarter" idx="13" hasCustomPrompt="1"/>
          </p:nvPr>
        </p:nvSpPr>
        <p:spPr>
          <a:xfrm>
            <a:off x="8051800" y="3533775"/>
            <a:ext cx="3941763" cy="3178175"/>
          </a:xfrm>
          <a:prstGeom prst="rect">
            <a:avLst/>
          </a:prstGeom>
        </p:spPr>
        <p:txBody>
          <a:bodyPr/>
          <a:lstStyle>
            <a:lvl1pPr>
              <a:defRPr sz="2400"/>
            </a:lvl1pPr>
          </a:lstStyle>
          <a:p>
            <a:r>
              <a:rPr lang="en-GB" dirty="0"/>
              <a:t>Incident Photo</a:t>
            </a:r>
            <a:endParaRPr lang="en-US" dirty="0"/>
          </a:p>
        </p:txBody>
      </p:sp>
    </p:spTree>
    <p:extLst>
      <p:ext uri="{BB962C8B-B14F-4D97-AF65-F5344CB8AC3E}">
        <p14:creationId xmlns:p14="http://schemas.microsoft.com/office/powerpoint/2010/main" val="35073475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330022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6360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ort Title ">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11D38494-A37A-40AD-E976-29A355B6D18A}"/>
              </a:ext>
            </a:extLst>
          </p:cNvPr>
          <p:cNvSpPr>
            <a:spLocks noGrp="1"/>
          </p:cNvSpPr>
          <p:nvPr>
            <p:ph type="title" hasCustomPrompt="1"/>
          </p:nvPr>
        </p:nvSpPr>
        <p:spPr>
          <a:xfrm>
            <a:off x="447040" y="747405"/>
            <a:ext cx="8368969" cy="906533"/>
          </a:xfrm>
          <a:prstGeom prst="rect">
            <a:avLst/>
          </a:prstGeom>
        </p:spPr>
        <p:txBody>
          <a:bodyPr>
            <a:normAutofit/>
          </a:bodyPr>
          <a:lstStyle>
            <a:lvl1pPr>
              <a:defRPr sz="3600" b="1">
                <a:solidFill>
                  <a:schemeClr val="accent1"/>
                </a:solidFill>
              </a:defRPr>
            </a:lvl1pPr>
          </a:lstStyle>
          <a:p>
            <a:r>
              <a:rPr lang="en-US" sz="3600" b="1">
                <a:solidFill>
                  <a:srgbClr val="00B477"/>
                </a:solidFill>
                <a:latin typeface="Segoe UI" panose="020B0502040204020203" pitchFamily="34" charset="0"/>
                <a:cs typeface="Segoe UI" panose="020B0502040204020203" pitchFamily="34" charset="0"/>
              </a:rPr>
              <a:t>Add Slide Title Here</a:t>
            </a:r>
          </a:p>
        </p:txBody>
      </p:sp>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981423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195699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C8E0D4-961D-E755-C93F-BB12319B5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3" name="TextBox 12">
            <a:extLst>
              <a:ext uri="{FF2B5EF4-FFF2-40B4-BE49-F238E27FC236}">
                <a16:creationId xmlns:a16="http://schemas.microsoft.com/office/drawing/2014/main" id="{8B763E10-CCBC-BAB1-5256-871DE9A951B1}"/>
              </a:ext>
            </a:extLst>
          </p:cNvPr>
          <p:cNvSpPr txBox="1"/>
          <p:nvPr userDrawn="1"/>
        </p:nvSpPr>
        <p:spPr>
          <a:xfrm>
            <a:off x="457233" y="186527"/>
            <a:ext cx="6251911"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How to Use This Template </a:t>
            </a:r>
          </a:p>
        </p:txBody>
      </p:sp>
      <p:sp>
        <p:nvSpPr>
          <p:cNvPr id="51" name="Rectangle: Rounded Corners 50">
            <a:extLst>
              <a:ext uri="{FF2B5EF4-FFF2-40B4-BE49-F238E27FC236}">
                <a16:creationId xmlns:a16="http://schemas.microsoft.com/office/drawing/2014/main" id="{1B44A91B-6761-DBBF-759D-B3F5BFAB13B9}"/>
              </a:ext>
            </a:extLst>
          </p:cNvPr>
          <p:cNvSpPr/>
          <p:nvPr userDrawn="1"/>
        </p:nvSpPr>
        <p:spPr>
          <a:xfrm>
            <a:off x="440850" y="5432200"/>
            <a:ext cx="11308600" cy="1169551"/>
          </a:xfrm>
          <a:prstGeom prst="roundRect">
            <a:avLst>
              <a:gd name="adj" fmla="val 12242"/>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963A7088-D09E-1224-5EBB-C2C98BF67779}"/>
              </a:ext>
            </a:extLst>
          </p:cNvPr>
          <p:cNvSpPr txBox="1"/>
          <p:nvPr userDrawn="1"/>
        </p:nvSpPr>
        <p:spPr>
          <a:xfrm>
            <a:off x="2461786" y="5719329"/>
            <a:ext cx="8394932" cy="584775"/>
          </a:xfrm>
          <a:prstGeom prst="rect">
            <a:avLst/>
          </a:prstGeom>
          <a:noFill/>
        </p:spPr>
        <p:txBody>
          <a:bodyPr wrap="square">
            <a:spAutoFit/>
          </a:bodyPr>
          <a:lstStyle/>
          <a:p>
            <a:r>
              <a:rPr lang="en-US" sz="1600" b="0" dirty="0"/>
              <a:t>If you're copying slides, text, or design elements from other presentations, always choose </a:t>
            </a:r>
            <a:r>
              <a:rPr lang="en-US" sz="1600" b="1" dirty="0"/>
              <a:t>“Keep Source Formatting” </a:t>
            </a:r>
            <a:r>
              <a:rPr lang="en-US" sz="1600" b="0" dirty="0"/>
              <a:t>to maintain the correct layout, fonts, and </a:t>
            </a:r>
            <a:r>
              <a:rPr lang="en-US" sz="1600" b="0" dirty="0" err="1"/>
              <a:t>colours</a:t>
            </a:r>
            <a:r>
              <a:rPr lang="en-US" sz="1600" b="0" dirty="0"/>
              <a:t>.</a:t>
            </a:r>
          </a:p>
        </p:txBody>
      </p:sp>
      <p:pic>
        <p:nvPicPr>
          <p:cNvPr id="50" name="Picture 49" descr="A screenshot of a computer&#10;&#10;AI-generated content may be incorrect.">
            <a:extLst>
              <a:ext uri="{FF2B5EF4-FFF2-40B4-BE49-F238E27FC236}">
                <a16:creationId xmlns:a16="http://schemas.microsoft.com/office/drawing/2014/main" id="{8BEC9299-548F-05E7-B785-370D24A19F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9206" y="5543874"/>
            <a:ext cx="1632034" cy="946199"/>
          </a:xfrm>
          <a:prstGeom prst="rect">
            <a:avLst/>
          </a:prstGeom>
          <a:ln>
            <a:solidFill>
              <a:schemeClr val="tx2"/>
            </a:solidFill>
          </a:ln>
        </p:spPr>
      </p:pic>
      <p:grpSp>
        <p:nvGrpSpPr>
          <p:cNvPr id="31" name="Group 30">
            <a:extLst>
              <a:ext uri="{FF2B5EF4-FFF2-40B4-BE49-F238E27FC236}">
                <a16:creationId xmlns:a16="http://schemas.microsoft.com/office/drawing/2014/main" id="{4B1169D3-21B6-2795-D1CB-42197E17868E}"/>
              </a:ext>
            </a:extLst>
          </p:cNvPr>
          <p:cNvGrpSpPr/>
          <p:nvPr userDrawn="1"/>
        </p:nvGrpSpPr>
        <p:grpSpPr>
          <a:xfrm>
            <a:off x="457233" y="1294768"/>
            <a:ext cx="11433056" cy="3889748"/>
            <a:chOff x="440850" y="1304984"/>
            <a:chExt cx="11433056" cy="3889748"/>
          </a:xfrm>
        </p:grpSpPr>
        <p:sp>
          <p:nvSpPr>
            <p:cNvPr id="25" name="Rectangle: Rounded Corners 24">
              <a:extLst>
                <a:ext uri="{FF2B5EF4-FFF2-40B4-BE49-F238E27FC236}">
                  <a16:creationId xmlns:a16="http://schemas.microsoft.com/office/drawing/2014/main" id="{64FE96A2-16FD-8F04-3B13-B91453EF7AD8}"/>
                </a:ext>
              </a:extLst>
            </p:cNvPr>
            <p:cNvSpPr/>
            <p:nvPr userDrawn="1"/>
          </p:nvSpPr>
          <p:spPr>
            <a:xfrm>
              <a:off x="3299114" y="1305336"/>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4171CEF4-4DAC-DFE2-ACD6-D29E4B3EF26D}"/>
                </a:ext>
              </a:extLst>
            </p:cNvPr>
            <p:cNvSpPr/>
            <p:nvPr userDrawn="1"/>
          </p:nvSpPr>
          <p:spPr>
            <a:xfrm>
              <a:off x="6157378" y="1305160"/>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22FD9F5F-F08C-0189-2D51-98163466B175}"/>
                </a:ext>
              </a:extLst>
            </p:cNvPr>
            <p:cNvSpPr/>
            <p:nvPr userDrawn="1"/>
          </p:nvSpPr>
          <p:spPr>
            <a:xfrm>
              <a:off x="9015643" y="1304984"/>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38D99A0-7AE9-48C9-4314-4E127DA5F6C0}"/>
                </a:ext>
              </a:extLst>
            </p:cNvPr>
            <p:cNvSpPr/>
            <p:nvPr userDrawn="1"/>
          </p:nvSpPr>
          <p:spPr>
            <a:xfrm>
              <a:off x="440850" y="1305511"/>
              <a:ext cx="2735507" cy="3889221"/>
            </a:xfrm>
            <a:prstGeom prst="roundRect">
              <a:avLst>
                <a:gd name="adj" fmla="val 435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44622B3F-A039-3E26-000E-4D26139F904D}"/>
                </a:ext>
              </a:extLst>
            </p:cNvPr>
            <p:cNvSpPr txBox="1"/>
            <p:nvPr userDrawn="1"/>
          </p:nvSpPr>
          <p:spPr>
            <a:xfrm>
              <a:off x="560906" y="3634484"/>
              <a:ext cx="3114193" cy="1351267"/>
            </a:xfrm>
            <a:prstGeom prst="rect">
              <a:avLst/>
            </a:prstGeom>
            <a:noFill/>
          </p:spPr>
          <p:txBody>
            <a:bodyPr wrap="square">
              <a:spAutoFit/>
            </a:bodyPr>
            <a:lstStyle/>
            <a:p>
              <a:pPr>
                <a:lnSpc>
                  <a:spcPts val="2000"/>
                </a:lnSpc>
              </a:pPr>
              <a:r>
                <a:rPr lang="en-US" sz="1200" dirty="0"/>
                <a:t>Go to </a:t>
              </a:r>
              <a:r>
                <a:rPr lang="en-US" sz="1200" b="1" dirty="0"/>
                <a:t>Home &gt; New Slide</a:t>
              </a:r>
              <a:br>
                <a:rPr lang="en-US" sz="1200" dirty="0"/>
              </a:br>
              <a:br>
                <a:rPr lang="en-US" sz="1200" dirty="0"/>
              </a:br>
              <a:r>
                <a:rPr lang="en-US" sz="1200" dirty="0"/>
                <a:t>Select a layout</a:t>
              </a:r>
              <a:br>
                <a:rPr lang="en-US" sz="1200" dirty="0"/>
              </a:br>
              <a:br>
                <a:rPr lang="en-US" sz="1200" dirty="0"/>
              </a:br>
              <a:r>
                <a:rPr lang="en-US" sz="1200" dirty="0"/>
                <a:t>Fill in your content</a:t>
              </a:r>
            </a:p>
          </p:txBody>
        </p:sp>
        <p:sp>
          <p:nvSpPr>
            <p:cNvPr id="17" name="TextBox 16">
              <a:extLst>
                <a:ext uri="{FF2B5EF4-FFF2-40B4-BE49-F238E27FC236}">
                  <a16:creationId xmlns:a16="http://schemas.microsoft.com/office/drawing/2014/main" id="{A141D268-D97D-01E3-F819-0FECBFD9EA17}"/>
                </a:ext>
              </a:extLst>
            </p:cNvPr>
            <p:cNvSpPr txBox="1"/>
            <p:nvPr userDrawn="1"/>
          </p:nvSpPr>
          <p:spPr>
            <a:xfrm>
              <a:off x="3719950" y="1389026"/>
              <a:ext cx="2113221" cy="369332"/>
            </a:xfrm>
            <a:prstGeom prst="rect">
              <a:avLst/>
            </a:prstGeom>
            <a:noFill/>
          </p:spPr>
          <p:txBody>
            <a:bodyPr wrap="square">
              <a:spAutoFit/>
            </a:bodyPr>
            <a:lstStyle/>
            <a:p>
              <a:r>
                <a:rPr lang="en-US" b="1" dirty="0"/>
                <a:t>Duplicate a Slide</a:t>
              </a:r>
            </a:p>
          </p:txBody>
        </p:sp>
        <p:sp>
          <p:nvSpPr>
            <p:cNvPr id="19" name="TextBox 18">
              <a:extLst>
                <a:ext uri="{FF2B5EF4-FFF2-40B4-BE49-F238E27FC236}">
                  <a16:creationId xmlns:a16="http://schemas.microsoft.com/office/drawing/2014/main" id="{7D572233-1281-1FD3-0922-F2A7D7379863}"/>
                </a:ext>
              </a:extLst>
            </p:cNvPr>
            <p:cNvSpPr txBox="1"/>
            <p:nvPr userDrawn="1"/>
          </p:nvSpPr>
          <p:spPr>
            <a:xfrm>
              <a:off x="935375" y="1389261"/>
              <a:ext cx="1678952" cy="369332"/>
            </a:xfrm>
            <a:prstGeom prst="rect">
              <a:avLst/>
            </a:prstGeom>
            <a:noFill/>
          </p:spPr>
          <p:txBody>
            <a:bodyPr wrap="square">
              <a:spAutoFit/>
            </a:bodyPr>
            <a:lstStyle/>
            <a:p>
              <a:r>
                <a:rPr lang="en-US" b="1" dirty="0"/>
                <a:t>Insert a Slide</a:t>
              </a:r>
            </a:p>
          </p:txBody>
        </p:sp>
        <p:sp>
          <p:nvSpPr>
            <p:cNvPr id="21" name="TextBox 20">
              <a:extLst>
                <a:ext uri="{FF2B5EF4-FFF2-40B4-BE49-F238E27FC236}">
                  <a16:creationId xmlns:a16="http://schemas.microsoft.com/office/drawing/2014/main" id="{693654B9-2AE5-032A-2B8D-968E414AA17C}"/>
                </a:ext>
              </a:extLst>
            </p:cNvPr>
            <p:cNvSpPr txBox="1"/>
            <p:nvPr userDrawn="1"/>
          </p:nvSpPr>
          <p:spPr>
            <a:xfrm>
              <a:off x="6387316" y="1386132"/>
              <a:ext cx="2275630" cy="369332"/>
            </a:xfrm>
            <a:prstGeom prst="rect">
              <a:avLst/>
            </a:prstGeom>
            <a:noFill/>
          </p:spPr>
          <p:txBody>
            <a:bodyPr wrap="square">
              <a:spAutoFit/>
            </a:bodyPr>
            <a:lstStyle/>
            <a:p>
              <a:r>
                <a:rPr lang="en-US" b="1" dirty="0"/>
                <a:t>Replace an Image</a:t>
              </a:r>
            </a:p>
          </p:txBody>
        </p:sp>
        <p:sp>
          <p:nvSpPr>
            <p:cNvPr id="38" name="TextBox 37">
              <a:extLst>
                <a:ext uri="{FF2B5EF4-FFF2-40B4-BE49-F238E27FC236}">
                  <a16:creationId xmlns:a16="http://schemas.microsoft.com/office/drawing/2014/main" id="{1B97BABF-95C1-F352-6C0B-A883F56A514E}"/>
                </a:ext>
              </a:extLst>
            </p:cNvPr>
            <p:cNvSpPr txBox="1"/>
            <p:nvPr userDrawn="1"/>
          </p:nvSpPr>
          <p:spPr>
            <a:xfrm>
              <a:off x="9290901" y="1389725"/>
              <a:ext cx="2184990" cy="369332"/>
            </a:xfrm>
            <a:prstGeom prst="rect">
              <a:avLst/>
            </a:prstGeom>
            <a:noFill/>
          </p:spPr>
          <p:txBody>
            <a:bodyPr wrap="square">
              <a:spAutoFit/>
            </a:bodyPr>
            <a:lstStyle/>
            <a:p>
              <a:r>
                <a:rPr lang="en-US" b="1" dirty="0" err="1"/>
                <a:t>Recolour</a:t>
              </a:r>
              <a:r>
                <a:rPr lang="en-US" b="1" dirty="0"/>
                <a:t> Elements</a:t>
              </a:r>
            </a:p>
          </p:txBody>
        </p:sp>
        <p:sp>
          <p:nvSpPr>
            <p:cNvPr id="42" name="TextBox 41">
              <a:extLst>
                <a:ext uri="{FF2B5EF4-FFF2-40B4-BE49-F238E27FC236}">
                  <a16:creationId xmlns:a16="http://schemas.microsoft.com/office/drawing/2014/main" id="{B67B8DE5-B740-BF78-0BF9-7B81705B33AB}"/>
                </a:ext>
              </a:extLst>
            </p:cNvPr>
            <p:cNvSpPr txBox="1"/>
            <p:nvPr userDrawn="1"/>
          </p:nvSpPr>
          <p:spPr>
            <a:xfrm>
              <a:off x="3427803" y="3634484"/>
              <a:ext cx="2555927" cy="1345433"/>
            </a:xfrm>
            <a:prstGeom prst="rect">
              <a:avLst/>
            </a:prstGeom>
            <a:noFill/>
          </p:spPr>
          <p:txBody>
            <a:bodyPr wrap="square">
              <a:spAutoFit/>
            </a:bodyPr>
            <a:lstStyle/>
            <a:p>
              <a:pPr>
                <a:lnSpc>
                  <a:spcPts val="2000"/>
                </a:lnSpc>
              </a:pPr>
              <a:r>
                <a:rPr lang="en-US" sz="1200" dirty="0"/>
                <a:t>Right-click any existing slide</a:t>
              </a:r>
              <a:br>
                <a:rPr lang="en-US" sz="1200" dirty="0"/>
              </a:br>
              <a:br>
                <a:rPr lang="en-US" sz="1200" dirty="0"/>
              </a:br>
              <a:r>
                <a:rPr lang="en-US" sz="1200" dirty="0"/>
                <a:t>Click </a:t>
              </a:r>
              <a:r>
                <a:rPr lang="en-US" sz="1200" b="1" dirty="0"/>
                <a:t>Duplicate Slide</a:t>
              </a:r>
              <a:br>
                <a:rPr lang="en-US" sz="1200" dirty="0"/>
              </a:br>
              <a:br>
                <a:rPr lang="en-US" sz="1200" dirty="0"/>
              </a:br>
              <a:r>
                <a:rPr lang="en-US" sz="1200" dirty="0"/>
                <a:t>Replace the content</a:t>
              </a:r>
            </a:p>
          </p:txBody>
        </p:sp>
        <p:sp>
          <p:nvSpPr>
            <p:cNvPr id="44" name="TextBox 43">
              <a:extLst>
                <a:ext uri="{FF2B5EF4-FFF2-40B4-BE49-F238E27FC236}">
                  <a16:creationId xmlns:a16="http://schemas.microsoft.com/office/drawing/2014/main" id="{30AC330C-B003-7D67-46C4-1E07C77E73D3}"/>
                </a:ext>
              </a:extLst>
            </p:cNvPr>
            <p:cNvSpPr txBox="1"/>
            <p:nvPr userDrawn="1"/>
          </p:nvSpPr>
          <p:spPr>
            <a:xfrm>
              <a:off x="6280135" y="3634484"/>
              <a:ext cx="2735507" cy="1345433"/>
            </a:xfrm>
            <a:prstGeom prst="rect">
              <a:avLst/>
            </a:prstGeom>
            <a:noFill/>
          </p:spPr>
          <p:txBody>
            <a:bodyPr wrap="square">
              <a:spAutoFit/>
            </a:bodyPr>
            <a:lstStyle/>
            <a:p>
              <a:pPr>
                <a:lnSpc>
                  <a:spcPts val="2000"/>
                </a:lnSpc>
              </a:pPr>
              <a:r>
                <a:rPr lang="en-US" sz="1200" dirty="0"/>
                <a:t>Right-click the image placeholder</a:t>
              </a:r>
              <a:br>
                <a:rPr lang="en-US" sz="1200" dirty="0"/>
              </a:br>
              <a:br>
                <a:rPr lang="en-US" sz="1200" dirty="0"/>
              </a:br>
              <a:r>
                <a:rPr lang="en-US" sz="1200" dirty="0"/>
                <a:t>Select </a:t>
              </a:r>
              <a:r>
                <a:rPr lang="en-US" sz="1200" b="1" dirty="0"/>
                <a:t>Change Picture</a:t>
              </a:r>
              <a:br>
                <a:rPr lang="en-US" sz="1200" dirty="0"/>
              </a:br>
              <a:br>
                <a:rPr lang="en-US" sz="1200" dirty="0"/>
              </a:br>
              <a:r>
                <a:rPr lang="en-US" sz="1200" dirty="0"/>
                <a:t>Insert your image</a:t>
              </a:r>
            </a:p>
          </p:txBody>
        </p:sp>
        <p:sp>
          <p:nvSpPr>
            <p:cNvPr id="46" name="TextBox 45">
              <a:extLst>
                <a:ext uri="{FF2B5EF4-FFF2-40B4-BE49-F238E27FC236}">
                  <a16:creationId xmlns:a16="http://schemas.microsoft.com/office/drawing/2014/main" id="{FE4EE5BE-3EA4-7F85-D87F-E8DCC9C20AE9}"/>
                </a:ext>
              </a:extLst>
            </p:cNvPr>
            <p:cNvSpPr txBox="1"/>
            <p:nvPr userDrawn="1"/>
          </p:nvSpPr>
          <p:spPr>
            <a:xfrm>
              <a:off x="9138399" y="3614994"/>
              <a:ext cx="2735507" cy="1345433"/>
            </a:xfrm>
            <a:prstGeom prst="rect">
              <a:avLst/>
            </a:prstGeom>
            <a:noFill/>
          </p:spPr>
          <p:txBody>
            <a:bodyPr wrap="square">
              <a:spAutoFit/>
            </a:bodyPr>
            <a:lstStyle/>
            <a:p>
              <a:pPr>
                <a:lnSpc>
                  <a:spcPts val="2000"/>
                </a:lnSpc>
              </a:pPr>
              <a:r>
                <a:rPr lang="en-US" sz="1200" dirty="0"/>
                <a:t>Select the icon, shape, or text</a:t>
              </a:r>
              <a:br>
                <a:rPr lang="en-US" sz="1200" dirty="0"/>
              </a:br>
              <a:br>
                <a:rPr lang="en-US" sz="1200" dirty="0"/>
              </a:br>
              <a:r>
                <a:rPr lang="en-US" sz="1000" dirty="0"/>
                <a:t>Click </a:t>
              </a:r>
              <a:r>
                <a:rPr lang="en-US" sz="1000" b="1" dirty="0"/>
                <a:t>Shape or Graphic Fill</a:t>
              </a:r>
              <a:r>
                <a:rPr lang="en-US" sz="1000" dirty="0"/>
                <a:t>, or </a:t>
              </a:r>
              <a:r>
                <a:rPr lang="en-US" sz="1000" b="1" dirty="0"/>
                <a:t>Font </a:t>
              </a:r>
              <a:r>
                <a:rPr lang="en-US" sz="1000" b="1" dirty="0" err="1"/>
                <a:t>Colour</a:t>
              </a:r>
              <a:br>
                <a:rPr lang="en-US" sz="1200" dirty="0"/>
              </a:br>
              <a:br>
                <a:rPr lang="en-US" sz="1200" dirty="0"/>
              </a:br>
              <a:r>
                <a:rPr lang="en-US" sz="1200" dirty="0"/>
                <a:t>Choose a </a:t>
              </a:r>
              <a:r>
                <a:rPr lang="en-US" sz="1200" b="1" dirty="0"/>
                <a:t>theme </a:t>
              </a:r>
              <a:r>
                <a:rPr lang="en-US" sz="1200" b="1" dirty="0" err="1"/>
                <a:t>colour</a:t>
              </a:r>
              <a:endParaRPr lang="en-US" sz="1200" dirty="0"/>
            </a:p>
          </p:txBody>
        </p:sp>
        <p:sp>
          <p:nvSpPr>
            <p:cNvPr id="2" name="Isosceles Triangle 1">
              <a:extLst>
                <a:ext uri="{FF2B5EF4-FFF2-40B4-BE49-F238E27FC236}">
                  <a16:creationId xmlns:a16="http://schemas.microsoft.com/office/drawing/2014/main" id="{BFF53CBC-B5C8-BD1D-8C13-BCEC07F53B38}"/>
                </a:ext>
              </a:extLst>
            </p:cNvPr>
            <p:cNvSpPr/>
            <p:nvPr userDrawn="1"/>
          </p:nvSpPr>
          <p:spPr>
            <a:xfrm rot="10800000">
              <a:off x="660712" y="400260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Isosceles Triangle 2">
              <a:extLst>
                <a:ext uri="{FF2B5EF4-FFF2-40B4-BE49-F238E27FC236}">
                  <a16:creationId xmlns:a16="http://schemas.microsoft.com/office/drawing/2014/main" id="{38F94E84-7D1D-EACB-4AE0-753BF6C7D41D}"/>
                </a:ext>
              </a:extLst>
            </p:cNvPr>
            <p:cNvSpPr/>
            <p:nvPr userDrawn="1"/>
          </p:nvSpPr>
          <p:spPr>
            <a:xfrm rot="10800000">
              <a:off x="660712" y="449623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Isosceles Triangle 3">
              <a:extLst>
                <a:ext uri="{FF2B5EF4-FFF2-40B4-BE49-F238E27FC236}">
                  <a16:creationId xmlns:a16="http://schemas.microsoft.com/office/drawing/2014/main" id="{8BD2C528-09C2-F07D-986C-B13C4FD9C82A}"/>
                </a:ext>
              </a:extLst>
            </p:cNvPr>
            <p:cNvSpPr/>
            <p:nvPr userDrawn="1"/>
          </p:nvSpPr>
          <p:spPr>
            <a:xfrm rot="10800000">
              <a:off x="3527609" y="3987320"/>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Isosceles Triangle 4">
              <a:extLst>
                <a:ext uri="{FF2B5EF4-FFF2-40B4-BE49-F238E27FC236}">
                  <a16:creationId xmlns:a16="http://schemas.microsoft.com/office/drawing/2014/main" id="{3DC6958B-9C88-002C-B195-226734F08747}"/>
                </a:ext>
              </a:extLst>
            </p:cNvPr>
            <p:cNvSpPr/>
            <p:nvPr userDrawn="1"/>
          </p:nvSpPr>
          <p:spPr>
            <a:xfrm rot="10800000">
              <a:off x="3527609" y="4480948"/>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Isosceles Triangle 5">
              <a:extLst>
                <a:ext uri="{FF2B5EF4-FFF2-40B4-BE49-F238E27FC236}">
                  <a16:creationId xmlns:a16="http://schemas.microsoft.com/office/drawing/2014/main" id="{A0B82DBC-752C-77EE-FDC1-4A2358E06BCC}"/>
                </a:ext>
              </a:extLst>
            </p:cNvPr>
            <p:cNvSpPr/>
            <p:nvPr userDrawn="1"/>
          </p:nvSpPr>
          <p:spPr>
            <a:xfrm rot="10800000">
              <a:off x="6383655" y="400238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Isosceles Triangle 6">
              <a:extLst>
                <a:ext uri="{FF2B5EF4-FFF2-40B4-BE49-F238E27FC236}">
                  <a16:creationId xmlns:a16="http://schemas.microsoft.com/office/drawing/2014/main" id="{57EC5CE6-5680-B872-0B4E-85667F8B4FB3}"/>
                </a:ext>
              </a:extLst>
            </p:cNvPr>
            <p:cNvSpPr/>
            <p:nvPr userDrawn="1"/>
          </p:nvSpPr>
          <p:spPr>
            <a:xfrm rot="10800000">
              <a:off x="6383655" y="4496012"/>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Isosceles Triangle 8">
              <a:extLst>
                <a:ext uri="{FF2B5EF4-FFF2-40B4-BE49-F238E27FC236}">
                  <a16:creationId xmlns:a16="http://schemas.microsoft.com/office/drawing/2014/main" id="{2793CAD2-D1EE-05BB-6C40-3700A271B9C9}"/>
                </a:ext>
              </a:extLst>
            </p:cNvPr>
            <p:cNvSpPr/>
            <p:nvPr userDrawn="1"/>
          </p:nvSpPr>
          <p:spPr>
            <a:xfrm rot="10800000">
              <a:off x="9242485" y="3968174"/>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Isosceles Triangle 9">
              <a:extLst>
                <a:ext uri="{FF2B5EF4-FFF2-40B4-BE49-F238E27FC236}">
                  <a16:creationId xmlns:a16="http://schemas.microsoft.com/office/drawing/2014/main" id="{5F454E1A-C5F1-4354-D74C-3C18409CDC27}"/>
                </a:ext>
              </a:extLst>
            </p:cNvPr>
            <p:cNvSpPr/>
            <p:nvPr userDrawn="1"/>
          </p:nvSpPr>
          <p:spPr>
            <a:xfrm rot="10800000">
              <a:off x="9242485" y="4496013"/>
              <a:ext cx="197996" cy="1651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11" name="Picture 10" descr="A screenshot of a computer&#10;&#10;AI-generated content may be incorrect.">
              <a:extLst>
                <a:ext uri="{FF2B5EF4-FFF2-40B4-BE49-F238E27FC236}">
                  <a16:creationId xmlns:a16="http://schemas.microsoft.com/office/drawing/2014/main" id="{FD3A572C-965C-F957-00D4-45B2913844B2}"/>
                </a:ext>
              </a:extLst>
            </p:cNvPr>
            <p:cNvPicPr>
              <a:picLocks noChangeAspect="1"/>
            </p:cNvPicPr>
            <p:nvPr userDrawn="1"/>
          </p:nvPicPr>
          <p:blipFill>
            <a:blip r:embed="rId4">
              <a:extLst>
                <a:ext uri="{28A0092B-C50C-407E-A947-70E740481C1C}">
                  <a14:useLocalDpi xmlns:a14="http://schemas.microsoft.com/office/drawing/2010/main" val="0"/>
                </a:ext>
              </a:extLst>
            </a:blip>
            <a:srcRect b="60174"/>
            <a:stretch/>
          </p:blipFill>
          <p:spPr>
            <a:xfrm>
              <a:off x="592800" y="1899926"/>
              <a:ext cx="2440983" cy="1556468"/>
            </a:xfrm>
            <a:prstGeom prst="rect">
              <a:avLst/>
            </a:prstGeom>
            <a:ln w="28575">
              <a:solidFill>
                <a:schemeClr val="bg1">
                  <a:lumMod val="75000"/>
                </a:schemeClr>
              </a:solidFill>
            </a:ln>
          </p:spPr>
        </p:pic>
        <p:pic>
          <p:nvPicPr>
            <p:cNvPr id="12" name="Picture 11">
              <a:extLst>
                <a:ext uri="{FF2B5EF4-FFF2-40B4-BE49-F238E27FC236}">
                  <a16:creationId xmlns:a16="http://schemas.microsoft.com/office/drawing/2014/main" id="{581782BA-112B-D3B6-FD0A-82F5F931E576}"/>
                </a:ext>
              </a:extLst>
            </p:cNvPr>
            <p:cNvPicPr>
              <a:picLocks noChangeAspect="1"/>
            </p:cNvPicPr>
            <p:nvPr userDrawn="1"/>
          </p:nvPicPr>
          <p:blipFill>
            <a:blip r:embed="rId5"/>
            <a:srcRect t="32852" r="54011" b="14639"/>
            <a:stretch/>
          </p:blipFill>
          <p:spPr>
            <a:xfrm>
              <a:off x="3456581" y="1901922"/>
              <a:ext cx="2440983" cy="1561699"/>
            </a:xfrm>
            <a:prstGeom prst="rect">
              <a:avLst/>
            </a:prstGeom>
            <a:ln w="28575">
              <a:solidFill>
                <a:schemeClr val="bg1">
                  <a:lumMod val="75000"/>
                </a:schemeClr>
              </a:solidFill>
            </a:ln>
          </p:spPr>
        </p:pic>
        <p:pic>
          <p:nvPicPr>
            <p:cNvPr id="14" name="Picture 13">
              <a:extLst>
                <a:ext uri="{FF2B5EF4-FFF2-40B4-BE49-F238E27FC236}">
                  <a16:creationId xmlns:a16="http://schemas.microsoft.com/office/drawing/2014/main" id="{B9B5997A-848B-61E4-00D7-17C766DCF5A8}"/>
                </a:ext>
              </a:extLst>
            </p:cNvPr>
            <p:cNvPicPr>
              <a:picLocks noChangeAspect="1"/>
            </p:cNvPicPr>
            <p:nvPr userDrawn="1"/>
          </p:nvPicPr>
          <p:blipFill>
            <a:blip r:embed="rId6"/>
            <a:srcRect l="20550" r="2244"/>
            <a:stretch/>
          </p:blipFill>
          <p:spPr>
            <a:xfrm>
              <a:off x="6304391" y="1899926"/>
              <a:ext cx="2441482" cy="1563695"/>
            </a:xfrm>
            <a:prstGeom prst="rect">
              <a:avLst/>
            </a:prstGeom>
            <a:ln w="28575">
              <a:solidFill>
                <a:schemeClr val="bg1">
                  <a:lumMod val="75000"/>
                </a:schemeClr>
              </a:solidFill>
            </a:ln>
          </p:spPr>
        </p:pic>
        <p:pic>
          <p:nvPicPr>
            <p:cNvPr id="15" name="Picture 14">
              <a:extLst>
                <a:ext uri="{FF2B5EF4-FFF2-40B4-BE49-F238E27FC236}">
                  <a16:creationId xmlns:a16="http://schemas.microsoft.com/office/drawing/2014/main" id="{D8489EA3-FF9B-B380-11EA-4ECD80D758C0}"/>
                </a:ext>
              </a:extLst>
            </p:cNvPr>
            <p:cNvPicPr>
              <a:picLocks noChangeAspect="1"/>
            </p:cNvPicPr>
            <p:nvPr userDrawn="1"/>
          </p:nvPicPr>
          <p:blipFill>
            <a:blip r:embed="rId7"/>
            <a:srcRect l="-1" r="53231" b="34675"/>
            <a:stretch/>
          </p:blipFill>
          <p:spPr>
            <a:xfrm>
              <a:off x="9151335" y="1893028"/>
              <a:ext cx="2447865" cy="1578818"/>
            </a:xfrm>
            <a:prstGeom prst="rect">
              <a:avLst/>
            </a:prstGeom>
            <a:ln w="28575">
              <a:solidFill>
                <a:schemeClr val="bg1">
                  <a:lumMod val="75000"/>
                </a:schemeClr>
              </a:solidFill>
            </a:ln>
          </p:spPr>
        </p:pic>
      </p:grpSp>
    </p:spTree>
    <p:extLst>
      <p:ext uri="{BB962C8B-B14F-4D97-AF65-F5344CB8AC3E}">
        <p14:creationId xmlns:p14="http://schemas.microsoft.com/office/powerpoint/2010/main" val="90464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amp; Don'ts">
    <p:spTree>
      <p:nvGrpSpPr>
        <p:cNvPr id="1" name=""/>
        <p:cNvGrpSpPr/>
        <p:nvPr/>
      </p:nvGrpSpPr>
      <p:grpSpPr>
        <a:xfrm>
          <a:off x="0" y="0"/>
          <a:ext cx="0" cy="0"/>
          <a:chOff x="0" y="0"/>
          <a:chExt cx="0" cy="0"/>
        </a:xfrm>
      </p:grpSpPr>
      <p:pic>
        <p:nvPicPr>
          <p:cNvPr id="3" name="Picture 2" descr="A black background with green dots&#10;&#10;AI-generated content may be incorrect.">
            <a:extLst>
              <a:ext uri="{FF2B5EF4-FFF2-40B4-BE49-F238E27FC236}">
                <a16:creationId xmlns:a16="http://schemas.microsoft.com/office/drawing/2014/main" id="{19F1140B-83F3-9F37-F270-21E8EA7D5B9A}"/>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6" name="Picture 5">
            <a:extLst>
              <a:ext uri="{FF2B5EF4-FFF2-40B4-BE49-F238E27FC236}">
                <a16:creationId xmlns:a16="http://schemas.microsoft.com/office/drawing/2014/main" id="{D624B2A6-C3A4-B5AA-E8FE-854699F79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7" name="Group 6">
            <a:extLst>
              <a:ext uri="{FF2B5EF4-FFF2-40B4-BE49-F238E27FC236}">
                <a16:creationId xmlns:a16="http://schemas.microsoft.com/office/drawing/2014/main" id="{AFF4CA22-0F56-819B-2D52-717D3B2C019D}"/>
              </a:ext>
            </a:extLst>
          </p:cNvPr>
          <p:cNvGrpSpPr/>
          <p:nvPr userDrawn="1"/>
        </p:nvGrpSpPr>
        <p:grpSpPr>
          <a:xfrm>
            <a:off x="934925" y="1445966"/>
            <a:ext cx="10762577" cy="4718454"/>
            <a:chOff x="603849" y="1777042"/>
            <a:chExt cx="10762577" cy="4718454"/>
          </a:xfrm>
        </p:grpSpPr>
        <p:sp>
          <p:nvSpPr>
            <p:cNvPr id="8" name="Rounded Rectangle 32">
              <a:extLst>
                <a:ext uri="{FF2B5EF4-FFF2-40B4-BE49-F238E27FC236}">
                  <a16:creationId xmlns:a16="http://schemas.microsoft.com/office/drawing/2014/main" id="{6EBCCA1F-A5EC-2BE9-A912-402C4D92E3A8}"/>
                </a:ext>
              </a:extLst>
            </p:cNvPr>
            <p:cNvSpPr/>
            <p:nvPr/>
          </p:nvSpPr>
          <p:spPr>
            <a:xfrm>
              <a:off x="603849"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dirty="0"/>
            </a:p>
          </p:txBody>
        </p:sp>
        <p:sp>
          <p:nvSpPr>
            <p:cNvPr id="9" name="Rounded Rectangle 33">
              <a:extLst>
                <a:ext uri="{FF2B5EF4-FFF2-40B4-BE49-F238E27FC236}">
                  <a16:creationId xmlns:a16="http://schemas.microsoft.com/office/drawing/2014/main" id="{1D925936-6287-0ACB-F12B-C64A6F9F6184}"/>
                </a:ext>
              </a:extLst>
            </p:cNvPr>
            <p:cNvSpPr/>
            <p:nvPr/>
          </p:nvSpPr>
          <p:spPr>
            <a:xfrm>
              <a:off x="5889196" y="1777042"/>
              <a:ext cx="5003320" cy="4718454"/>
            </a:xfrm>
            <a:prstGeom prst="roundRect">
              <a:avLst>
                <a:gd name="adj" fmla="val 64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OM"/>
            </a:p>
          </p:txBody>
        </p:sp>
        <p:sp>
          <p:nvSpPr>
            <p:cNvPr id="10" name="Freeform 13">
              <a:extLst>
                <a:ext uri="{FF2B5EF4-FFF2-40B4-BE49-F238E27FC236}">
                  <a16:creationId xmlns:a16="http://schemas.microsoft.com/office/drawing/2014/main" id="{0B8E99A5-F815-64EC-20D4-B261E3CFD4DB}"/>
                </a:ext>
              </a:extLst>
            </p:cNvPr>
            <p:cNvSpPr>
              <a:spLocks noChangeArrowheads="1"/>
            </p:cNvSpPr>
            <p:nvPr/>
          </p:nvSpPr>
          <p:spPr bwMode="auto">
            <a:xfrm>
              <a:off x="814072" y="1980084"/>
              <a:ext cx="4559439" cy="588847"/>
            </a:xfrm>
            <a:prstGeom prst="roundRect">
              <a:avLst>
                <a:gd name="adj" fmla="val 27633"/>
              </a:avLst>
            </a:prstGeom>
            <a:solidFill>
              <a:schemeClr val="accent1"/>
            </a:solidFill>
            <a:ln>
              <a:noFill/>
            </a:ln>
            <a:effectLst/>
          </p:spPr>
          <p:txBody>
            <a:bodyPr wrap="none" anchor="ctr"/>
            <a:lstStyle/>
            <a:p>
              <a:endParaRPr lang="en-US" sz="6532" dirty="0">
                <a:latin typeface="Montserrat" panose="00000500000000000000" pitchFamily="2" charset="0"/>
              </a:endParaRPr>
            </a:p>
          </p:txBody>
        </p:sp>
        <p:grpSp>
          <p:nvGrpSpPr>
            <p:cNvPr id="11" name="Group 10">
              <a:extLst>
                <a:ext uri="{FF2B5EF4-FFF2-40B4-BE49-F238E27FC236}">
                  <a16:creationId xmlns:a16="http://schemas.microsoft.com/office/drawing/2014/main" id="{2C75C2FA-7B54-5398-7846-74B5B5839060}"/>
                </a:ext>
              </a:extLst>
            </p:cNvPr>
            <p:cNvGrpSpPr/>
            <p:nvPr/>
          </p:nvGrpSpPr>
          <p:grpSpPr>
            <a:xfrm>
              <a:off x="1203961" y="2032140"/>
              <a:ext cx="490254" cy="490256"/>
              <a:chOff x="1203961" y="2099380"/>
              <a:chExt cx="490254" cy="490256"/>
            </a:xfrm>
          </p:grpSpPr>
          <p:sp>
            <p:nvSpPr>
              <p:cNvPr id="19" name="Freeform 14">
                <a:extLst>
                  <a:ext uri="{FF2B5EF4-FFF2-40B4-BE49-F238E27FC236}">
                    <a16:creationId xmlns:a16="http://schemas.microsoft.com/office/drawing/2014/main" id="{ECA0A429-860D-E592-B7DB-D022EE8801BB}"/>
                  </a:ext>
                </a:extLst>
              </p:cNvPr>
              <p:cNvSpPr>
                <a:spLocks noChangeArrowheads="1"/>
              </p:cNvSpPr>
              <p:nvPr/>
            </p:nvSpPr>
            <p:spPr bwMode="auto">
              <a:xfrm>
                <a:off x="1203961" y="209938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20" name="Freeform 15">
                <a:extLst>
                  <a:ext uri="{FF2B5EF4-FFF2-40B4-BE49-F238E27FC236}">
                    <a16:creationId xmlns:a16="http://schemas.microsoft.com/office/drawing/2014/main" id="{7A707A34-BB84-1BCA-4B42-7CF0D269D57C}"/>
                  </a:ext>
                </a:extLst>
              </p:cNvPr>
              <p:cNvSpPr>
                <a:spLocks noChangeArrowheads="1"/>
              </p:cNvSpPr>
              <p:nvPr/>
            </p:nvSpPr>
            <p:spPr bwMode="auto">
              <a:xfrm>
                <a:off x="1342931" y="2280814"/>
                <a:ext cx="216176" cy="142829"/>
              </a:xfrm>
              <a:custGeom>
                <a:avLst/>
                <a:gdLst>
                  <a:gd name="T0" fmla="*/ 244 w 245"/>
                  <a:gd name="T1" fmla="*/ 0 h 165"/>
                  <a:gd name="T2" fmla="*/ 81 w 245"/>
                  <a:gd name="T3" fmla="*/ 164 h 165"/>
                  <a:gd name="T4" fmla="*/ 0 w 245"/>
                  <a:gd name="T5" fmla="*/ 82 h 165"/>
                </a:gdLst>
                <a:ahLst/>
                <a:cxnLst>
                  <a:cxn ang="0">
                    <a:pos x="T0" y="T1"/>
                  </a:cxn>
                  <a:cxn ang="0">
                    <a:pos x="T2" y="T3"/>
                  </a:cxn>
                  <a:cxn ang="0">
                    <a:pos x="T4" y="T5"/>
                  </a:cxn>
                </a:cxnLst>
                <a:rect l="0" t="0" r="r" b="b"/>
                <a:pathLst>
                  <a:path w="245" h="165">
                    <a:moveTo>
                      <a:pt x="244" y="0"/>
                    </a:moveTo>
                    <a:lnTo>
                      <a:pt x="81" y="164"/>
                    </a:lnTo>
                    <a:lnTo>
                      <a:pt x="0" y="82"/>
                    </a:lnTo>
                  </a:path>
                </a:pathLst>
              </a:custGeom>
              <a:solidFill>
                <a:srgbClr val="FFFFFF"/>
              </a:solidFill>
              <a:ln w="50800" cap="flat">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5400" dirty="0">
                  <a:latin typeface="Montserrat" panose="00000500000000000000" pitchFamily="2" charset="0"/>
                </a:endParaRPr>
              </a:p>
            </p:txBody>
          </p:sp>
        </p:grpSp>
        <p:sp>
          <p:nvSpPr>
            <p:cNvPr id="12" name="TextBox 11">
              <a:extLst>
                <a:ext uri="{FF2B5EF4-FFF2-40B4-BE49-F238E27FC236}">
                  <a16:creationId xmlns:a16="http://schemas.microsoft.com/office/drawing/2014/main" id="{EF68D1EA-773C-F58E-02C8-266411F05EAB}"/>
                </a:ext>
              </a:extLst>
            </p:cNvPr>
            <p:cNvSpPr txBox="1"/>
            <p:nvPr/>
          </p:nvSpPr>
          <p:spPr>
            <a:xfrm>
              <a:off x="1976242" y="2043674"/>
              <a:ext cx="4108256" cy="461665"/>
            </a:xfrm>
            <a:prstGeom prst="rect">
              <a:avLst/>
            </a:prstGeom>
            <a:noFill/>
          </p:spPr>
          <p:txBody>
            <a:bodyPr wrap="square" rtlCol="0" anchor="ctr">
              <a:spAutoFit/>
            </a:bodyPr>
            <a:lstStyle/>
            <a:p>
              <a:r>
                <a:rPr lang="en-US" sz="2400" b="1" spc="-30" dirty="0">
                  <a:solidFill>
                    <a:schemeClr val="bg1"/>
                  </a:solidFill>
                  <a:latin typeface="+mj-lt"/>
                  <a:cs typeface="Poppins" pitchFamily="2" charset="77"/>
                </a:rPr>
                <a:t>Do’s</a:t>
              </a:r>
            </a:p>
          </p:txBody>
        </p:sp>
        <p:sp>
          <p:nvSpPr>
            <p:cNvPr id="13" name="Freeform 13">
              <a:extLst>
                <a:ext uri="{FF2B5EF4-FFF2-40B4-BE49-F238E27FC236}">
                  <a16:creationId xmlns:a16="http://schemas.microsoft.com/office/drawing/2014/main" id="{66595012-7146-0E48-BFC1-2D4583F66A12}"/>
                </a:ext>
              </a:extLst>
            </p:cNvPr>
            <p:cNvSpPr>
              <a:spLocks noChangeArrowheads="1"/>
            </p:cNvSpPr>
            <p:nvPr/>
          </p:nvSpPr>
          <p:spPr bwMode="auto">
            <a:xfrm>
              <a:off x="6096000" y="1980084"/>
              <a:ext cx="4559439" cy="588847"/>
            </a:xfrm>
            <a:prstGeom prst="roundRect">
              <a:avLst>
                <a:gd name="adj" fmla="val 27633"/>
              </a:avLst>
            </a:prstGeom>
            <a:solidFill>
              <a:srgbClr val="FF0000"/>
            </a:solidFill>
            <a:ln>
              <a:noFill/>
            </a:ln>
            <a:effectLst/>
          </p:spPr>
          <p:txBody>
            <a:bodyPr wrap="none" anchor="ctr"/>
            <a:lstStyle/>
            <a:p>
              <a:endParaRPr lang="en-US" sz="6532" dirty="0">
                <a:solidFill>
                  <a:srgbClr val="FF0000"/>
                </a:solidFill>
                <a:latin typeface="Montserrat" panose="00000500000000000000" pitchFamily="2" charset="0"/>
              </a:endParaRPr>
            </a:p>
          </p:txBody>
        </p:sp>
        <p:sp>
          <p:nvSpPr>
            <p:cNvPr id="14" name="Freeform 14">
              <a:extLst>
                <a:ext uri="{FF2B5EF4-FFF2-40B4-BE49-F238E27FC236}">
                  <a16:creationId xmlns:a16="http://schemas.microsoft.com/office/drawing/2014/main" id="{48F71D4D-D67D-EAFE-7D0B-F809D57C1FBE}"/>
                </a:ext>
              </a:extLst>
            </p:cNvPr>
            <p:cNvSpPr>
              <a:spLocks noChangeArrowheads="1"/>
            </p:cNvSpPr>
            <p:nvPr/>
          </p:nvSpPr>
          <p:spPr bwMode="auto">
            <a:xfrm>
              <a:off x="6485889" y="2032140"/>
              <a:ext cx="490254" cy="490256"/>
            </a:xfrm>
            <a:custGeom>
              <a:avLst/>
              <a:gdLst>
                <a:gd name="T0" fmla="*/ 558 w 559"/>
                <a:gd name="T1" fmla="*/ 278 h 558"/>
                <a:gd name="T2" fmla="*/ 558 w 559"/>
                <a:gd name="T3" fmla="*/ 278 h 558"/>
                <a:gd name="T4" fmla="*/ 278 w 559"/>
                <a:gd name="T5" fmla="*/ 557 h 558"/>
                <a:gd name="T6" fmla="*/ 278 w 559"/>
                <a:gd name="T7" fmla="*/ 557 h 558"/>
                <a:gd name="T8" fmla="*/ 0 w 559"/>
                <a:gd name="T9" fmla="*/ 278 h 558"/>
                <a:gd name="T10" fmla="*/ 0 w 559"/>
                <a:gd name="T11" fmla="*/ 278 h 558"/>
                <a:gd name="T12" fmla="*/ 278 w 559"/>
                <a:gd name="T13" fmla="*/ 0 h 558"/>
                <a:gd name="T14" fmla="*/ 278 w 559"/>
                <a:gd name="T15" fmla="*/ 0 h 558"/>
                <a:gd name="T16" fmla="*/ 558 w 559"/>
                <a:gd name="T17" fmla="*/ 27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558">
                  <a:moveTo>
                    <a:pt x="558" y="278"/>
                  </a:moveTo>
                  <a:lnTo>
                    <a:pt x="558" y="278"/>
                  </a:lnTo>
                  <a:cubicBezTo>
                    <a:pt x="558" y="432"/>
                    <a:pt x="432" y="557"/>
                    <a:pt x="278" y="557"/>
                  </a:cubicBezTo>
                  <a:lnTo>
                    <a:pt x="278" y="557"/>
                  </a:lnTo>
                  <a:cubicBezTo>
                    <a:pt x="125" y="557"/>
                    <a:pt x="0" y="432"/>
                    <a:pt x="0" y="278"/>
                  </a:cubicBezTo>
                  <a:lnTo>
                    <a:pt x="0" y="278"/>
                  </a:lnTo>
                  <a:cubicBezTo>
                    <a:pt x="0" y="124"/>
                    <a:pt x="125" y="0"/>
                    <a:pt x="278" y="0"/>
                  </a:cubicBezTo>
                  <a:lnTo>
                    <a:pt x="278" y="0"/>
                  </a:lnTo>
                  <a:cubicBezTo>
                    <a:pt x="432" y="0"/>
                    <a:pt x="558" y="124"/>
                    <a:pt x="558" y="278"/>
                  </a:cubicBezTo>
                </a:path>
              </a:pathLst>
            </a:custGeom>
            <a:solidFill>
              <a:schemeClr val="bg1"/>
            </a:solidFill>
            <a:ln>
              <a:noFill/>
            </a:ln>
            <a:effectLst/>
          </p:spPr>
          <p:txBody>
            <a:bodyPr wrap="none" anchor="ctr"/>
            <a:lstStyle/>
            <a:p>
              <a:endParaRPr lang="en-US" sz="5400" dirty="0">
                <a:latin typeface="Montserrat" panose="00000500000000000000" pitchFamily="2" charset="0"/>
              </a:endParaRPr>
            </a:p>
          </p:txBody>
        </p:sp>
        <p:sp>
          <p:nvSpPr>
            <p:cNvPr id="15" name="TextBox 14">
              <a:extLst>
                <a:ext uri="{FF2B5EF4-FFF2-40B4-BE49-F238E27FC236}">
                  <a16:creationId xmlns:a16="http://schemas.microsoft.com/office/drawing/2014/main" id="{F8E19A49-AE2B-206D-D07D-22A2F65B5BC8}"/>
                </a:ext>
              </a:extLst>
            </p:cNvPr>
            <p:cNvSpPr txBox="1"/>
            <p:nvPr/>
          </p:nvSpPr>
          <p:spPr>
            <a:xfrm>
              <a:off x="7258170" y="2043674"/>
              <a:ext cx="4108256" cy="461665"/>
            </a:xfrm>
            <a:prstGeom prst="rect">
              <a:avLst/>
            </a:prstGeom>
            <a:noFill/>
          </p:spPr>
          <p:txBody>
            <a:bodyPr wrap="square" rtlCol="0" anchor="ctr">
              <a:spAutoFit/>
            </a:bodyPr>
            <a:lstStyle/>
            <a:p>
              <a:r>
                <a:rPr lang="en-US" sz="2400" b="1" spc="-30" dirty="0">
                  <a:solidFill>
                    <a:schemeClr val="bg1"/>
                  </a:solidFill>
                  <a:latin typeface="Montserrat" pitchFamily="2" charset="77"/>
                  <a:cs typeface="Poppins" pitchFamily="2" charset="77"/>
                </a:rPr>
                <a:t>Don'ts</a:t>
              </a:r>
            </a:p>
          </p:txBody>
        </p:sp>
        <p:pic>
          <p:nvPicPr>
            <p:cNvPr id="16" name="Graphic 15" descr="Close with solid fill">
              <a:extLst>
                <a:ext uri="{FF2B5EF4-FFF2-40B4-BE49-F238E27FC236}">
                  <a16:creationId xmlns:a16="http://schemas.microsoft.com/office/drawing/2014/main" id="{5862A358-5D83-F47F-1D6F-AF3A36758E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58275" y="2117494"/>
              <a:ext cx="334987" cy="334987"/>
            </a:xfrm>
            <a:prstGeom prst="rect">
              <a:avLst/>
            </a:prstGeom>
          </p:spPr>
        </p:pic>
        <p:sp>
          <p:nvSpPr>
            <p:cNvPr id="17" name="TextBox 16">
              <a:extLst>
                <a:ext uri="{FF2B5EF4-FFF2-40B4-BE49-F238E27FC236}">
                  <a16:creationId xmlns:a16="http://schemas.microsoft.com/office/drawing/2014/main" id="{B4E0D8E6-CED9-193B-C314-1122E5F6F70E}"/>
                </a:ext>
              </a:extLst>
            </p:cNvPr>
            <p:cNvSpPr txBox="1"/>
            <p:nvPr/>
          </p:nvSpPr>
          <p:spPr>
            <a:xfrm>
              <a:off x="814071" y="2769613"/>
              <a:ext cx="4559439" cy="3264676"/>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Use the layout options</a:t>
              </a:r>
              <a:r>
                <a:rPr lang="en-US" sz="1600" dirty="0"/>
                <a:t> from the </a:t>
              </a:r>
              <a:r>
                <a:rPr lang="en-US" sz="1600" i="1" dirty="0"/>
                <a:t>Layout</a:t>
              </a:r>
              <a:r>
                <a:rPr lang="en-US" sz="1600" dirty="0"/>
                <a:t> menu to maintain structure and consistency</a:t>
              </a:r>
            </a:p>
            <a:p>
              <a:pPr marL="285750" indent="-285750">
                <a:lnSpc>
                  <a:spcPts val="2500"/>
                </a:lnSpc>
                <a:buFont typeface="Arial" panose="020B0604020202020204" pitchFamily="34" charset="0"/>
                <a:buChar char="•"/>
              </a:pPr>
              <a:r>
                <a:rPr lang="en-US" sz="1600" b="1" dirty="0"/>
                <a:t>Stick to the preset fonts and </a:t>
              </a:r>
              <a:r>
                <a:rPr lang="en-US" sz="1600" b="1" dirty="0" err="1"/>
                <a:t>colour</a:t>
              </a:r>
              <a:r>
                <a:rPr lang="en-US" sz="1600" b="1" dirty="0"/>
                <a:t> palette</a:t>
              </a:r>
              <a:r>
                <a:rPr lang="en-US" sz="1600" dirty="0"/>
                <a:t> defined in the template</a:t>
              </a:r>
            </a:p>
            <a:p>
              <a:pPr marL="285750" indent="-285750">
                <a:lnSpc>
                  <a:spcPts val="2500"/>
                </a:lnSpc>
                <a:buFont typeface="Arial" panose="020B0604020202020204" pitchFamily="34" charset="0"/>
                <a:buChar char="•"/>
              </a:pPr>
              <a:r>
                <a:rPr lang="en-US" sz="1600" b="1" dirty="0"/>
                <a:t>Use image placeholders</a:t>
              </a:r>
              <a:r>
                <a:rPr lang="en-US" sz="1600" dirty="0"/>
                <a:t> to keep alignment and formatting intact</a:t>
              </a:r>
            </a:p>
            <a:p>
              <a:pPr marL="285750" indent="-285750">
                <a:lnSpc>
                  <a:spcPts val="2500"/>
                </a:lnSpc>
                <a:buFont typeface="Arial" panose="020B0604020202020204" pitchFamily="34" charset="0"/>
                <a:buChar char="•"/>
              </a:pPr>
              <a:r>
                <a:rPr lang="en-US" sz="1600" b="1" dirty="0"/>
                <a:t>Insert logos only from the logo slide</a:t>
              </a:r>
              <a:r>
                <a:rPr lang="en-US" sz="1600" dirty="0"/>
                <a:t> -approved versions are provided</a:t>
              </a:r>
            </a:p>
            <a:p>
              <a:pPr marL="285750" indent="-285750">
                <a:lnSpc>
                  <a:spcPts val="2500"/>
                </a:lnSpc>
                <a:buFont typeface="Arial" panose="020B0604020202020204" pitchFamily="34" charset="0"/>
                <a:buChar char="•"/>
              </a:pPr>
              <a:r>
                <a:rPr lang="en-US" sz="1600" b="1" dirty="0"/>
                <a:t>Save a clean copy</a:t>
              </a:r>
              <a:r>
                <a:rPr lang="en-US" sz="1600" dirty="0"/>
                <a:t> of the file for future use, and create new copies for each presentation</a:t>
              </a:r>
            </a:p>
          </p:txBody>
        </p:sp>
        <p:sp>
          <p:nvSpPr>
            <p:cNvPr id="18" name="TextBox 17">
              <a:extLst>
                <a:ext uri="{FF2B5EF4-FFF2-40B4-BE49-F238E27FC236}">
                  <a16:creationId xmlns:a16="http://schemas.microsoft.com/office/drawing/2014/main" id="{71AF42DF-FC02-55C2-D053-40E6B26E6BF5}"/>
                </a:ext>
              </a:extLst>
            </p:cNvPr>
            <p:cNvSpPr txBox="1"/>
            <p:nvPr/>
          </p:nvSpPr>
          <p:spPr>
            <a:xfrm>
              <a:off x="6096000" y="2769613"/>
              <a:ext cx="4619776" cy="3585277"/>
            </a:xfrm>
            <a:prstGeom prst="rect">
              <a:avLst/>
            </a:prstGeom>
            <a:noFill/>
          </p:spPr>
          <p:txBody>
            <a:bodyPr wrap="square">
              <a:spAutoFit/>
            </a:bodyPr>
            <a:lstStyle/>
            <a:p>
              <a:pPr marL="285750" indent="-285750">
                <a:lnSpc>
                  <a:spcPts val="2500"/>
                </a:lnSpc>
                <a:buFont typeface="Arial" panose="020B0604020202020204" pitchFamily="34" charset="0"/>
                <a:buChar char="•"/>
              </a:pPr>
              <a:r>
                <a:rPr lang="en-US" sz="1600" b="1" dirty="0"/>
                <a:t>Don’t manually change fonts, sizes, or </a:t>
              </a:r>
              <a:r>
                <a:rPr lang="en-US" sz="1600" b="1" dirty="0" err="1"/>
                <a:t>colours</a:t>
              </a:r>
              <a:endParaRPr lang="en-US" sz="1600" dirty="0"/>
            </a:p>
            <a:p>
              <a:pPr marL="285750" indent="-285750">
                <a:lnSpc>
                  <a:spcPts val="2500"/>
                </a:lnSpc>
                <a:buFont typeface="Arial" panose="020B0604020202020204" pitchFamily="34" charset="0"/>
                <a:buChar char="•"/>
              </a:pPr>
              <a:r>
                <a:rPr lang="en-US" sz="1600" b="1" dirty="0"/>
                <a:t>Don’t paste slides from other templates</a:t>
              </a:r>
              <a:r>
                <a:rPr lang="en-US" sz="1600" dirty="0"/>
                <a:t> without selecting “Keep Source Formatting”</a:t>
              </a:r>
            </a:p>
            <a:p>
              <a:pPr marL="285750" indent="-285750">
                <a:lnSpc>
                  <a:spcPts val="2500"/>
                </a:lnSpc>
                <a:buFont typeface="Arial" panose="020B0604020202020204" pitchFamily="34" charset="0"/>
                <a:buChar char="•"/>
              </a:pPr>
              <a:r>
                <a:rPr lang="en-US" sz="1600" b="1" dirty="0"/>
                <a:t>Don’t stretch, reposition, or alter logos or design elements</a:t>
              </a:r>
              <a:endParaRPr lang="en-US" sz="1600" dirty="0"/>
            </a:p>
            <a:p>
              <a:pPr marL="285750" indent="-285750">
                <a:lnSpc>
                  <a:spcPts val="2500"/>
                </a:lnSpc>
                <a:buFont typeface="Arial" panose="020B0604020202020204" pitchFamily="34" charset="0"/>
                <a:buChar char="•"/>
              </a:pPr>
              <a:r>
                <a:rPr lang="en-US" sz="1600" b="1" dirty="0"/>
                <a:t>Don’t delete or move structural placeholders</a:t>
              </a:r>
              <a:r>
                <a:rPr lang="en-US" sz="1600" dirty="0"/>
                <a:t> like titles or content boxes</a:t>
              </a:r>
            </a:p>
            <a:p>
              <a:pPr marL="285750" indent="-285750">
                <a:lnSpc>
                  <a:spcPts val="2500"/>
                </a:lnSpc>
                <a:buFont typeface="Arial" panose="020B0604020202020204" pitchFamily="34" charset="0"/>
                <a:buChar char="•"/>
              </a:pPr>
              <a:r>
                <a:rPr lang="en-US" sz="1600" b="1" dirty="0"/>
                <a:t>Don’t share the template with instruction slides still in place</a:t>
              </a:r>
              <a:r>
                <a:rPr lang="en-US" sz="1600" dirty="0"/>
                <a:t> - delete them first</a:t>
              </a:r>
            </a:p>
            <a:p>
              <a:pPr marL="285750" indent="-285750">
                <a:lnSpc>
                  <a:spcPts val="2500"/>
                </a:lnSpc>
                <a:buFont typeface="Arial" panose="020B0604020202020204" pitchFamily="34" charset="0"/>
                <a:buChar char="•"/>
              </a:pPr>
              <a:endParaRPr lang="en-US" sz="1600" dirty="0"/>
            </a:p>
          </p:txBody>
        </p:sp>
      </p:grpSp>
    </p:spTree>
    <p:extLst>
      <p:ext uri="{BB962C8B-B14F-4D97-AF65-F5344CB8AC3E}">
        <p14:creationId xmlns:p14="http://schemas.microsoft.com/office/powerpoint/2010/main" val="888024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ver 1">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pic>
        <p:nvPicPr>
          <p:cNvPr id="10" name="Picture 9">
            <a:extLst>
              <a:ext uri="{FF2B5EF4-FFF2-40B4-BE49-F238E27FC236}">
                <a16:creationId xmlns:a16="http://schemas.microsoft.com/office/drawing/2014/main" id="{77A04745-08B6-2188-B13C-A2214FF0B3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4" name="Text Placeholder 6">
            <a:extLst>
              <a:ext uri="{FF2B5EF4-FFF2-40B4-BE49-F238E27FC236}">
                <a16:creationId xmlns:a16="http://schemas.microsoft.com/office/drawing/2014/main" id="{9A299337-0E35-37BF-F260-A337FA0104AF}"/>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tx1"/>
                </a:solidFill>
              </a:defRPr>
            </a:lvl1pPr>
          </a:lstStyle>
          <a:p>
            <a:pPr lvl="0"/>
            <a:r>
              <a:rPr lang="en-US" dirty="0"/>
              <a:t>Subtitle Here</a:t>
            </a:r>
          </a:p>
        </p:txBody>
      </p:sp>
      <p:sp>
        <p:nvSpPr>
          <p:cNvPr id="5" name="Title 7">
            <a:extLst>
              <a:ext uri="{FF2B5EF4-FFF2-40B4-BE49-F238E27FC236}">
                <a16:creationId xmlns:a16="http://schemas.microsoft.com/office/drawing/2014/main" id="{FBD3D284-93DC-AE9D-60B6-E486CA75880E}"/>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accent1"/>
                </a:solidFill>
              </a:defRPr>
            </a:lvl1pPr>
          </a:lstStyle>
          <a:p>
            <a:r>
              <a:rPr lang="en-US" dirty="0"/>
              <a:t>Presentation Title </a:t>
            </a:r>
          </a:p>
        </p:txBody>
      </p:sp>
      <p:sp>
        <p:nvSpPr>
          <p:cNvPr id="6" name="Text Placeholder 22">
            <a:extLst>
              <a:ext uri="{FF2B5EF4-FFF2-40B4-BE49-F238E27FC236}">
                <a16:creationId xmlns:a16="http://schemas.microsoft.com/office/drawing/2014/main" id="{F4BEBCC4-E2EE-83B5-ADD1-0924ED2367C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tx1"/>
                </a:solidFill>
              </a:defRPr>
            </a:lvl1pPr>
          </a:lstStyle>
          <a:p>
            <a:pPr lvl="0"/>
            <a:r>
              <a:rPr lang="en-US" dirty="0"/>
              <a:t>Presenter Name </a:t>
            </a:r>
          </a:p>
        </p:txBody>
      </p:sp>
      <p:sp>
        <p:nvSpPr>
          <p:cNvPr id="9" name="Text Placeholder 22">
            <a:extLst>
              <a:ext uri="{FF2B5EF4-FFF2-40B4-BE49-F238E27FC236}">
                <a16:creationId xmlns:a16="http://schemas.microsoft.com/office/drawing/2014/main" id="{AA3BF36E-E69E-2262-8565-68584C064CAC}"/>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tx1"/>
                </a:solidFill>
              </a:defRPr>
            </a:lvl1pPr>
          </a:lstStyle>
          <a:p>
            <a:pPr lvl="0"/>
            <a:r>
              <a:rPr lang="en-US" dirty="0"/>
              <a:t>DD Month YYYY</a:t>
            </a:r>
          </a:p>
        </p:txBody>
      </p:sp>
    </p:spTree>
    <p:extLst>
      <p:ext uri="{BB962C8B-B14F-4D97-AF65-F5344CB8AC3E}">
        <p14:creationId xmlns:p14="http://schemas.microsoft.com/office/powerpoint/2010/main" val="211176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8A8DAE-AEF4-B284-6D31-B02921506CA3}"/>
              </a:ext>
            </a:extLst>
          </p:cNvPr>
          <p:cNvSpPr/>
          <p:nvPr userDrawn="1"/>
        </p:nvSpPr>
        <p:spPr>
          <a:xfrm>
            <a:off x="0" y="0"/>
            <a:ext cx="12192000" cy="6858000"/>
          </a:xfrm>
          <a:prstGeom prst="rect">
            <a:avLst/>
          </a:prstGeom>
          <a:gradFill flip="none" rotWithShape="1">
            <a:gsLst>
              <a:gs pos="55000">
                <a:srgbClr val="02AE81"/>
              </a:gs>
              <a:gs pos="25000">
                <a:srgbClr val="04A88B"/>
              </a:gs>
              <a:gs pos="0">
                <a:schemeClr val="accent2"/>
              </a:gs>
              <a:gs pos="100000">
                <a:schemeClr val="accent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lack background with green dots&#10;&#10;AI-generated content may be incorrect.">
            <a:extLst>
              <a:ext uri="{FF2B5EF4-FFF2-40B4-BE49-F238E27FC236}">
                <a16:creationId xmlns:a16="http://schemas.microsoft.com/office/drawing/2014/main" id="{CCA50FEC-7EBA-945C-59CB-DBC622A95BF9}"/>
              </a:ext>
            </a:extLst>
          </p:cNvPr>
          <p:cNvPicPr>
            <a:picLocks noChangeAspect="1"/>
          </p:cNvPicPr>
          <p:nvPr userDrawn="1"/>
        </p:nvPicPr>
        <p:blipFill>
          <a:blip r:embed="rId2">
            <a:alphaModFix amt="35000"/>
            <a:biLevel thresh="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Text Placeholder 6">
            <a:extLst>
              <a:ext uri="{FF2B5EF4-FFF2-40B4-BE49-F238E27FC236}">
                <a16:creationId xmlns:a16="http://schemas.microsoft.com/office/drawing/2014/main" id="{1104883E-47A9-FC9F-330E-11AF11097E20}"/>
              </a:ext>
            </a:extLst>
          </p:cNvPr>
          <p:cNvSpPr>
            <a:spLocks noGrp="1"/>
          </p:cNvSpPr>
          <p:nvPr>
            <p:ph type="body" sz="quarter" idx="10" hasCustomPrompt="1"/>
          </p:nvPr>
        </p:nvSpPr>
        <p:spPr>
          <a:xfrm>
            <a:off x="1315209" y="3175973"/>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pic>
        <p:nvPicPr>
          <p:cNvPr id="4" name="Picture 3" descr="A logo of a company&#10;&#10;AI-generated content may be incorrect.">
            <a:extLst>
              <a:ext uri="{FF2B5EF4-FFF2-40B4-BE49-F238E27FC236}">
                <a16:creationId xmlns:a16="http://schemas.microsoft.com/office/drawing/2014/main" id="{33341BF3-60E0-5EB6-7954-03943960E6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69349" y="22586"/>
            <a:ext cx="5703721" cy="1127761"/>
          </a:xfrm>
          <a:prstGeom prst="rect">
            <a:avLst/>
          </a:prstGeom>
        </p:spPr>
      </p:pic>
      <p:sp>
        <p:nvSpPr>
          <p:cNvPr id="8" name="Title 7">
            <a:extLst>
              <a:ext uri="{FF2B5EF4-FFF2-40B4-BE49-F238E27FC236}">
                <a16:creationId xmlns:a16="http://schemas.microsoft.com/office/drawing/2014/main" id="{B4292127-9B1A-63F9-F71E-323C3BFC7716}"/>
              </a:ext>
            </a:extLst>
          </p:cNvPr>
          <p:cNvSpPr>
            <a:spLocks noGrp="1"/>
          </p:cNvSpPr>
          <p:nvPr>
            <p:ph type="title" hasCustomPrompt="1"/>
          </p:nvPr>
        </p:nvSpPr>
        <p:spPr>
          <a:xfrm>
            <a:off x="1315277" y="2256187"/>
            <a:ext cx="10515600" cy="906533"/>
          </a:xfrm>
          <a:prstGeom prst="rect">
            <a:avLst/>
          </a:prstGeom>
        </p:spPr>
        <p:txBody>
          <a:bodyPr/>
          <a:lstStyle>
            <a:lvl1pPr>
              <a:defRPr b="1">
                <a:solidFill>
                  <a:schemeClr val="bg1"/>
                </a:solidFill>
              </a:defRPr>
            </a:lvl1pPr>
          </a:lstStyle>
          <a:p>
            <a:r>
              <a:rPr lang="en-US" dirty="0"/>
              <a:t>Presentation Title </a:t>
            </a:r>
          </a:p>
        </p:txBody>
      </p:sp>
      <p:sp>
        <p:nvSpPr>
          <p:cNvPr id="23" name="Text Placeholder 22">
            <a:extLst>
              <a:ext uri="{FF2B5EF4-FFF2-40B4-BE49-F238E27FC236}">
                <a16:creationId xmlns:a16="http://schemas.microsoft.com/office/drawing/2014/main" id="{E92F8FC2-59FE-BC8E-A755-3F03C59F6097}"/>
              </a:ext>
            </a:extLst>
          </p:cNvPr>
          <p:cNvSpPr>
            <a:spLocks noGrp="1"/>
          </p:cNvSpPr>
          <p:nvPr>
            <p:ph type="body" sz="quarter" idx="11" hasCustomPrompt="1"/>
          </p:nvPr>
        </p:nvSpPr>
        <p:spPr>
          <a:xfrm>
            <a:off x="1315209" y="4443419"/>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24" name="Text Placeholder 22">
            <a:extLst>
              <a:ext uri="{FF2B5EF4-FFF2-40B4-BE49-F238E27FC236}">
                <a16:creationId xmlns:a16="http://schemas.microsoft.com/office/drawing/2014/main" id="{2F7F6B10-A78F-F220-8B65-05E56A2D9DAF}"/>
              </a:ext>
            </a:extLst>
          </p:cNvPr>
          <p:cNvSpPr>
            <a:spLocks noGrp="1"/>
          </p:cNvSpPr>
          <p:nvPr>
            <p:ph type="body" sz="quarter" idx="12" hasCustomPrompt="1"/>
          </p:nvPr>
        </p:nvSpPr>
        <p:spPr>
          <a:xfrm>
            <a:off x="1315209" y="4843676"/>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2867429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22280FC-7B50-D432-7029-35F9D9A732BD}"/>
              </a:ext>
            </a:extLst>
          </p:cNvPr>
          <p:cNvSpPr/>
          <p:nvPr userDrawn="1"/>
        </p:nvSpPr>
        <p:spPr>
          <a:xfrm rot="10800000">
            <a:off x="1600200" y="723720"/>
            <a:ext cx="10591800" cy="613428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C8A83F7C-68FF-0E0B-491D-61448AF84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 Placeholder 6">
            <a:extLst>
              <a:ext uri="{FF2B5EF4-FFF2-40B4-BE49-F238E27FC236}">
                <a16:creationId xmlns:a16="http://schemas.microsoft.com/office/drawing/2014/main" id="{7CCA8FB0-C1B2-2647-F366-88709BF68BD3}"/>
              </a:ext>
            </a:extLst>
          </p:cNvPr>
          <p:cNvSpPr>
            <a:spLocks noGrp="1"/>
          </p:cNvSpPr>
          <p:nvPr>
            <p:ph type="body" sz="quarter" idx="10" hasCustomPrompt="1"/>
          </p:nvPr>
        </p:nvSpPr>
        <p:spPr>
          <a:xfrm>
            <a:off x="2607297" y="3633168"/>
            <a:ext cx="7232650" cy="835025"/>
          </a:xfrm>
          <a:prstGeom prst="rect">
            <a:avLst/>
          </a:prstGeom>
        </p:spPr>
        <p:txBody>
          <a:bodyPr>
            <a:normAutofit/>
          </a:bodyPr>
          <a:lstStyle>
            <a:lvl1pPr marL="0" indent="0">
              <a:buNone/>
              <a:defRPr sz="2800">
                <a:solidFill>
                  <a:schemeClr val="bg1"/>
                </a:solidFill>
              </a:defRPr>
            </a:lvl1pPr>
          </a:lstStyle>
          <a:p>
            <a:pPr lvl="0"/>
            <a:r>
              <a:rPr lang="en-US" dirty="0"/>
              <a:t>Subtitle Here</a:t>
            </a:r>
          </a:p>
        </p:txBody>
      </p:sp>
      <p:sp>
        <p:nvSpPr>
          <p:cNvPr id="9" name="Title 7">
            <a:extLst>
              <a:ext uri="{FF2B5EF4-FFF2-40B4-BE49-F238E27FC236}">
                <a16:creationId xmlns:a16="http://schemas.microsoft.com/office/drawing/2014/main" id="{72A5D44D-7E10-0876-6EF4-6D45195058BC}"/>
              </a:ext>
            </a:extLst>
          </p:cNvPr>
          <p:cNvSpPr>
            <a:spLocks noGrp="1"/>
          </p:cNvSpPr>
          <p:nvPr>
            <p:ph type="title" hasCustomPrompt="1"/>
          </p:nvPr>
        </p:nvSpPr>
        <p:spPr>
          <a:xfrm>
            <a:off x="2607365" y="2713382"/>
            <a:ext cx="8912089" cy="906533"/>
          </a:xfrm>
          <a:prstGeom prst="rect">
            <a:avLst/>
          </a:prstGeom>
        </p:spPr>
        <p:txBody>
          <a:bodyPr/>
          <a:lstStyle>
            <a:lvl1pPr>
              <a:defRPr b="1">
                <a:solidFill>
                  <a:schemeClr val="bg1"/>
                </a:solidFill>
              </a:defRPr>
            </a:lvl1pPr>
          </a:lstStyle>
          <a:p>
            <a:r>
              <a:rPr lang="en-US" dirty="0"/>
              <a:t>Presentation Title </a:t>
            </a:r>
          </a:p>
        </p:txBody>
      </p:sp>
      <p:sp>
        <p:nvSpPr>
          <p:cNvPr id="10" name="Text Placeholder 22">
            <a:extLst>
              <a:ext uri="{FF2B5EF4-FFF2-40B4-BE49-F238E27FC236}">
                <a16:creationId xmlns:a16="http://schemas.microsoft.com/office/drawing/2014/main" id="{8446CA03-AF7D-4833-4EE9-23EFAAA527CA}"/>
              </a:ext>
            </a:extLst>
          </p:cNvPr>
          <p:cNvSpPr>
            <a:spLocks noGrp="1"/>
          </p:cNvSpPr>
          <p:nvPr>
            <p:ph type="body" sz="quarter" idx="11" hasCustomPrompt="1"/>
          </p:nvPr>
        </p:nvSpPr>
        <p:spPr>
          <a:xfrm>
            <a:off x="2607297" y="4900614"/>
            <a:ext cx="7232650" cy="387004"/>
          </a:xfrm>
          <a:prstGeom prst="rect">
            <a:avLst/>
          </a:prstGeom>
        </p:spPr>
        <p:txBody>
          <a:bodyPr>
            <a:normAutofit/>
          </a:bodyPr>
          <a:lstStyle>
            <a:lvl1pPr marL="0" indent="0">
              <a:buNone/>
              <a:defRPr sz="2000" b="1">
                <a:solidFill>
                  <a:schemeClr val="bg1"/>
                </a:solidFill>
              </a:defRPr>
            </a:lvl1pPr>
          </a:lstStyle>
          <a:p>
            <a:pPr lvl="0"/>
            <a:r>
              <a:rPr lang="en-US" dirty="0"/>
              <a:t>Presenter Name </a:t>
            </a:r>
          </a:p>
        </p:txBody>
      </p:sp>
      <p:sp>
        <p:nvSpPr>
          <p:cNvPr id="11" name="Text Placeholder 22">
            <a:extLst>
              <a:ext uri="{FF2B5EF4-FFF2-40B4-BE49-F238E27FC236}">
                <a16:creationId xmlns:a16="http://schemas.microsoft.com/office/drawing/2014/main" id="{71B62587-DBA6-48DC-8276-A1DA718B78B3}"/>
              </a:ext>
            </a:extLst>
          </p:cNvPr>
          <p:cNvSpPr>
            <a:spLocks noGrp="1"/>
          </p:cNvSpPr>
          <p:nvPr>
            <p:ph type="body" sz="quarter" idx="12" hasCustomPrompt="1"/>
          </p:nvPr>
        </p:nvSpPr>
        <p:spPr>
          <a:xfrm>
            <a:off x="2607297" y="5300871"/>
            <a:ext cx="7232650" cy="387004"/>
          </a:xfrm>
          <a:prstGeom prst="rect">
            <a:avLst/>
          </a:prstGeom>
        </p:spPr>
        <p:txBody>
          <a:bodyPr>
            <a:normAutofit/>
          </a:bodyPr>
          <a:lstStyle>
            <a:lvl1pPr marL="0" indent="0">
              <a:buNone/>
              <a:defRPr sz="2000">
                <a:solidFill>
                  <a:schemeClr val="bg1"/>
                </a:solidFill>
              </a:defRPr>
            </a:lvl1pPr>
          </a:lstStyle>
          <a:p>
            <a:pPr lvl="0"/>
            <a:r>
              <a:rPr lang="en-US" dirty="0"/>
              <a:t>DD Month YYYY</a:t>
            </a:r>
          </a:p>
        </p:txBody>
      </p:sp>
    </p:spTree>
    <p:extLst>
      <p:ext uri="{BB962C8B-B14F-4D97-AF65-F5344CB8AC3E}">
        <p14:creationId xmlns:p14="http://schemas.microsoft.com/office/powerpoint/2010/main" val="1122555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rpose">
    <p:spTree>
      <p:nvGrpSpPr>
        <p:cNvPr id="1" name=""/>
        <p:cNvGrpSpPr/>
        <p:nvPr/>
      </p:nvGrpSpPr>
      <p:grpSpPr>
        <a:xfrm>
          <a:off x="0" y="0"/>
          <a:ext cx="0" cy="0"/>
          <a:chOff x="0" y="0"/>
          <a:chExt cx="0" cy="0"/>
        </a:xfrm>
      </p:grpSpPr>
      <p:pic>
        <p:nvPicPr>
          <p:cNvPr id="2" name="Picture 1" descr="A black background with green dots&#10;&#10;AI-generated content may be incorrect.">
            <a:extLst>
              <a:ext uri="{FF2B5EF4-FFF2-40B4-BE49-F238E27FC236}">
                <a16:creationId xmlns:a16="http://schemas.microsoft.com/office/drawing/2014/main" id="{46ACA7FA-41E2-D39D-7C18-CCD459283806}"/>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6" name="Freeform 41">
            <a:extLst>
              <a:ext uri="{FF2B5EF4-FFF2-40B4-BE49-F238E27FC236}">
                <a16:creationId xmlns:a16="http://schemas.microsoft.com/office/drawing/2014/main" id="{A74EB418-B933-F7A5-1A8C-996462DCEB3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7" name="Picture 6">
            <a:extLst>
              <a:ext uri="{FF2B5EF4-FFF2-40B4-BE49-F238E27FC236}">
                <a16:creationId xmlns:a16="http://schemas.microsoft.com/office/drawing/2014/main" id="{27414D02-5AB5-94DB-FADD-7CFD882920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grpSp>
        <p:nvGrpSpPr>
          <p:cNvPr id="21" name="Group 20">
            <a:extLst>
              <a:ext uri="{FF2B5EF4-FFF2-40B4-BE49-F238E27FC236}">
                <a16:creationId xmlns:a16="http://schemas.microsoft.com/office/drawing/2014/main" id="{15B1BFDA-651B-FD75-8573-5E1D7AFC0041}"/>
              </a:ext>
            </a:extLst>
          </p:cNvPr>
          <p:cNvGrpSpPr/>
          <p:nvPr userDrawn="1"/>
        </p:nvGrpSpPr>
        <p:grpSpPr>
          <a:xfrm>
            <a:off x="-595220" y="2451645"/>
            <a:ext cx="13382437" cy="2561518"/>
            <a:chOff x="-57087" y="2030070"/>
            <a:chExt cx="14061113" cy="1162810"/>
          </a:xfrm>
        </p:grpSpPr>
        <p:sp>
          <p:nvSpPr>
            <p:cNvPr id="22" name="Freeform 41">
              <a:extLst>
                <a:ext uri="{FF2B5EF4-FFF2-40B4-BE49-F238E27FC236}">
                  <a16:creationId xmlns:a16="http://schemas.microsoft.com/office/drawing/2014/main" id="{C95A9EEB-FAF0-95A8-2AF5-50D11F9E5C34}"/>
                </a:ext>
              </a:extLst>
            </p:cNvPr>
            <p:cNvSpPr/>
            <p:nvPr/>
          </p:nvSpPr>
          <p:spPr>
            <a:xfrm>
              <a:off x="1553111" y="2030070"/>
              <a:ext cx="10840720" cy="1162810"/>
            </a:xfrm>
            <a:prstGeom prst="roundRect">
              <a:avLst>
                <a:gd name="adj" fmla="val 9976"/>
              </a:avLst>
            </a:pr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3200" b="1" dirty="0"/>
                <a:t>Building a Sustainable and Low-Carbon Future </a:t>
              </a:r>
            </a:p>
            <a:p>
              <a:pPr algn="ctr"/>
              <a:r>
                <a:rPr lang="en-US" sz="3200" b="1" dirty="0"/>
                <a:t>to </a:t>
              </a:r>
              <a:r>
                <a:rPr lang="en-US" sz="3200" b="1" dirty="0" err="1"/>
                <a:t>Maximise</a:t>
              </a:r>
              <a:r>
                <a:rPr lang="en-US" sz="3200" b="1" dirty="0"/>
                <a:t> Value for Oman</a:t>
              </a:r>
              <a:endParaRPr lang="en-OM" sz="3200" b="1" dirty="0"/>
            </a:p>
          </p:txBody>
        </p:sp>
        <p:sp>
          <p:nvSpPr>
            <p:cNvPr id="23" name="Rectangle 22">
              <a:extLst>
                <a:ext uri="{FF2B5EF4-FFF2-40B4-BE49-F238E27FC236}">
                  <a16:creationId xmlns:a16="http://schemas.microsoft.com/office/drawing/2014/main" id="{5AD978F0-93B6-96A1-FFFE-4774532182A8}"/>
                </a:ext>
              </a:extLst>
            </p:cNvPr>
            <p:cNvSpPr/>
            <p:nvPr/>
          </p:nvSpPr>
          <p:spPr>
            <a:xfrm>
              <a:off x="-57087" y="2166079"/>
              <a:ext cx="14061113" cy="475451"/>
            </a:xfrm>
            <a:prstGeom prst="rect">
              <a:avLst/>
            </a:prstGeom>
          </p:spPr>
          <p:txBody>
            <a:bodyPr wrap="square">
              <a:spAutoFit/>
            </a:bodyPr>
            <a:lstStyle/>
            <a:p>
              <a:pPr algn="ctr">
                <a:lnSpc>
                  <a:spcPts val="3500"/>
                </a:lnSpc>
              </a:pPr>
              <a:endParaRPr lang="id-ID" sz="1600" b="1" dirty="0">
                <a:solidFill>
                  <a:schemeClr val="bg1"/>
                </a:solidFill>
                <a:latin typeface="Segoe UI" panose="020B0502040204020203" pitchFamily="34" charset="0"/>
                <a:ea typeface="Open Sans" panose="020B0606030504020204" pitchFamily="34" charset="0"/>
                <a:cs typeface="Segoe UI" panose="020B0502040204020203" pitchFamily="34" charset="0"/>
              </a:endParaRPr>
            </a:p>
          </p:txBody>
        </p:sp>
      </p:grpSp>
      <p:sp>
        <p:nvSpPr>
          <p:cNvPr id="24" name="TextBox 23">
            <a:extLst>
              <a:ext uri="{FF2B5EF4-FFF2-40B4-BE49-F238E27FC236}">
                <a16:creationId xmlns:a16="http://schemas.microsoft.com/office/drawing/2014/main" id="{E36F1ADA-6953-0FB4-B975-A6358B31DC8F}"/>
              </a:ext>
            </a:extLst>
          </p:cNvPr>
          <p:cNvSpPr txBox="1"/>
          <p:nvPr userDrawn="1"/>
        </p:nvSpPr>
        <p:spPr>
          <a:xfrm>
            <a:off x="4319269" y="1266225"/>
            <a:ext cx="3553460" cy="646331"/>
          </a:xfrm>
          <a:prstGeom prst="rect">
            <a:avLst/>
          </a:prstGeom>
          <a:noFill/>
        </p:spPr>
        <p:txBody>
          <a:bodyPr wrap="square" rtlCol="0">
            <a:spAutoFit/>
          </a:bodyPr>
          <a:lstStyle/>
          <a:p>
            <a:pPr algn="ctr"/>
            <a:r>
              <a:rPr lang="en-US" sz="3600" b="1" dirty="0">
                <a:solidFill>
                  <a:srgbClr val="00B477"/>
                </a:solidFill>
                <a:latin typeface="Segoe UI" panose="020B0502040204020203" pitchFamily="34" charset="0"/>
                <a:cs typeface="Segoe UI" panose="020B0502040204020203" pitchFamily="34" charset="0"/>
              </a:rPr>
              <a:t>Our Purpose </a:t>
            </a:r>
          </a:p>
        </p:txBody>
      </p:sp>
      <p:sp>
        <p:nvSpPr>
          <p:cNvPr id="3" name="Slide Number Placeholder 2">
            <a:extLst>
              <a:ext uri="{FF2B5EF4-FFF2-40B4-BE49-F238E27FC236}">
                <a16:creationId xmlns:a16="http://schemas.microsoft.com/office/drawing/2014/main" id="{49D849EB-DE31-7486-7B69-F0FA398F3398}"/>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55729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pic>
        <p:nvPicPr>
          <p:cNvPr id="6" name="Picture 5" descr="A black background with green dots&#10;&#10;AI-generated content may be incorrect.">
            <a:extLst>
              <a:ext uri="{FF2B5EF4-FFF2-40B4-BE49-F238E27FC236}">
                <a16:creationId xmlns:a16="http://schemas.microsoft.com/office/drawing/2014/main" id="{6E65F0D5-AB3E-0347-7B14-666476416139}"/>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29112" y="0"/>
            <a:ext cx="12221112" cy="6858000"/>
          </a:xfrm>
          <a:prstGeom prst="rect">
            <a:avLst/>
          </a:prstGeom>
        </p:spPr>
      </p:pic>
      <p:sp>
        <p:nvSpPr>
          <p:cNvPr id="7" name="Rectangle: Rounded Corners 6">
            <a:extLst>
              <a:ext uri="{FF2B5EF4-FFF2-40B4-BE49-F238E27FC236}">
                <a16:creationId xmlns:a16="http://schemas.microsoft.com/office/drawing/2014/main" id="{CA8193DF-B34C-B2B6-045B-6BB603F7C179}"/>
              </a:ext>
            </a:extLst>
          </p:cNvPr>
          <p:cNvSpPr/>
          <p:nvPr userDrawn="1"/>
        </p:nvSpPr>
        <p:spPr>
          <a:xfrm>
            <a:off x="8653341"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E5D534B-F3DC-D127-E43C-03D4F77B879D}"/>
              </a:ext>
            </a:extLst>
          </p:cNvPr>
          <p:cNvSpPr/>
          <p:nvPr userDrawn="1"/>
        </p:nvSpPr>
        <p:spPr>
          <a:xfrm>
            <a:off x="4903955" y="3184500"/>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444345F-9F6A-B9EA-27A5-64D5DCCF3CCD}"/>
              </a:ext>
            </a:extLst>
          </p:cNvPr>
          <p:cNvSpPr txBox="1"/>
          <p:nvPr userDrawn="1"/>
        </p:nvSpPr>
        <p:spPr>
          <a:xfrm>
            <a:off x="2429684" y="1371618"/>
            <a:ext cx="7332632" cy="1323439"/>
          </a:xfrm>
          <a:prstGeom prst="rect">
            <a:avLst/>
          </a:prstGeom>
          <a:noFill/>
        </p:spPr>
        <p:txBody>
          <a:bodyPr wrap="square" rtlCol="0">
            <a:spAutoFit/>
          </a:bodyPr>
          <a:lstStyle/>
          <a:p>
            <a:pPr algn="ctr"/>
            <a:r>
              <a:rPr lang="en-US" sz="3200" b="1" dirty="0">
                <a:solidFill>
                  <a:srgbClr val="00B477"/>
                </a:solidFill>
                <a:latin typeface="Segoe UI" panose="020B0502040204020203" pitchFamily="34" charset="0"/>
                <a:cs typeface="Segoe UI" panose="020B0502040204020203" pitchFamily="34" charset="0"/>
              </a:rPr>
              <a:t>Our Core Values </a:t>
            </a:r>
          </a:p>
          <a:p>
            <a:pPr algn="ctr"/>
            <a:r>
              <a:rPr lang="en-US" sz="2400" dirty="0">
                <a:solidFill>
                  <a:srgbClr val="00B477"/>
                </a:solidFill>
                <a:latin typeface="Segoe UI" panose="020B0502040204020203" pitchFamily="34" charset="0"/>
                <a:cs typeface="Segoe UI" panose="020B0502040204020203" pitchFamily="34" charset="0"/>
              </a:rPr>
              <a:t>remain at the heart of everything we do in PDO, throughout our Journey of Transformation</a:t>
            </a:r>
          </a:p>
        </p:txBody>
      </p:sp>
      <p:sp>
        <p:nvSpPr>
          <p:cNvPr id="10" name="Freeform 41">
            <a:extLst>
              <a:ext uri="{FF2B5EF4-FFF2-40B4-BE49-F238E27FC236}">
                <a16:creationId xmlns:a16="http://schemas.microsoft.com/office/drawing/2014/main" id="{958F0023-BA1B-48E0-D6C8-6D9AD0E27B45}"/>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11" name="Picture 10">
            <a:extLst>
              <a:ext uri="{FF2B5EF4-FFF2-40B4-BE49-F238E27FC236}">
                <a16:creationId xmlns:a16="http://schemas.microsoft.com/office/drawing/2014/main" id="{815FD467-8D5C-2D48-750A-13E8E5F1BE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2" name="Rectangle: Rounded Corners 11">
            <a:extLst>
              <a:ext uri="{FF2B5EF4-FFF2-40B4-BE49-F238E27FC236}">
                <a16:creationId xmlns:a16="http://schemas.microsoft.com/office/drawing/2014/main" id="{69F297DB-B7C2-4148-1E62-A1B2F245735C}"/>
              </a:ext>
            </a:extLst>
          </p:cNvPr>
          <p:cNvSpPr/>
          <p:nvPr userDrawn="1"/>
        </p:nvSpPr>
        <p:spPr>
          <a:xfrm>
            <a:off x="1153099" y="3105241"/>
            <a:ext cx="2384091" cy="2808200"/>
          </a:xfrm>
          <a:prstGeom prst="roundRect">
            <a:avLst>
              <a:gd name="adj" fmla="val 1187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3B7CAA7E-F907-998E-57B9-C6348D944363}"/>
              </a:ext>
            </a:extLst>
          </p:cNvPr>
          <p:cNvGrpSpPr/>
          <p:nvPr userDrawn="1"/>
        </p:nvGrpSpPr>
        <p:grpSpPr>
          <a:xfrm>
            <a:off x="0" y="4511848"/>
            <a:ext cx="12192001" cy="820999"/>
            <a:chOff x="-1" y="5180845"/>
            <a:chExt cx="12192001" cy="820999"/>
          </a:xfrm>
        </p:grpSpPr>
        <p:cxnSp>
          <p:nvCxnSpPr>
            <p:cNvPr id="14" name="Straight Connector 13">
              <a:extLst>
                <a:ext uri="{FF2B5EF4-FFF2-40B4-BE49-F238E27FC236}">
                  <a16:creationId xmlns:a16="http://schemas.microsoft.com/office/drawing/2014/main" id="{62C97868-CB3F-7724-1BF8-CE7EA5BFB60D}"/>
                </a:ext>
              </a:extLst>
            </p:cNvPr>
            <p:cNvCxnSpPr>
              <a:cxnSpLocks/>
            </p:cNvCxnSpPr>
            <p:nvPr/>
          </p:nvCxnSpPr>
          <p:spPr>
            <a:xfrm>
              <a:off x="-1" y="5257597"/>
              <a:ext cx="12192001" cy="0"/>
            </a:xfrm>
            <a:prstGeom prst="line">
              <a:avLst/>
            </a:prstGeom>
            <a:ln w="12700">
              <a:solidFill>
                <a:schemeClr val="accent1">
                  <a:lumMod val="40000"/>
                  <a:lumOff val="60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554E8CE9-DA1E-4DCB-E04F-9D6C76870C2C}"/>
                </a:ext>
              </a:extLst>
            </p:cNvPr>
            <p:cNvGrpSpPr/>
            <p:nvPr/>
          </p:nvGrpSpPr>
          <p:grpSpPr>
            <a:xfrm>
              <a:off x="1510021" y="5180845"/>
              <a:ext cx="9161708" cy="156207"/>
              <a:chOff x="1678813" y="5180845"/>
              <a:chExt cx="9161708" cy="156207"/>
            </a:xfrm>
          </p:grpSpPr>
          <p:sp>
            <p:nvSpPr>
              <p:cNvPr id="19" name="Rectangle: Rounded Corners 18">
                <a:extLst>
                  <a:ext uri="{FF2B5EF4-FFF2-40B4-BE49-F238E27FC236}">
                    <a16:creationId xmlns:a16="http://schemas.microsoft.com/office/drawing/2014/main" id="{1AB6492C-D7ED-33B9-8202-A7FB5D8FB4DB}"/>
                  </a:ext>
                </a:extLst>
              </p:cNvPr>
              <p:cNvSpPr/>
              <p:nvPr/>
            </p:nvSpPr>
            <p:spPr>
              <a:xfrm>
                <a:off x="1903669" y="5188948"/>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A2E882-07D4-784C-EB51-69B37E999489}"/>
                  </a:ext>
                </a:extLst>
              </p:cNvPr>
              <p:cNvSpPr/>
              <p:nvPr/>
            </p:nvSpPr>
            <p:spPr>
              <a:xfrm>
                <a:off x="1678813" y="5187148"/>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B5DF72F3-9C4A-3897-6EB4-A20A99AF5197}"/>
                  </a:ext>
                </a:extLst>
              </p:cNvPr>
              <p:cNvSpPr/>
              <p:nvPr/>
            </p:nvSpPr>
            <p:spPr>
              <a:xfrm>
                <a:off x="5659047" y="51826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CAC10A6-B62D-041E-2C0E-1559E28001C0}"/>
                  </a:ext>
                </a:extLst>
              </p:cNvPr>
              <p:cNvSpPr/>
              <p:nvPr/>
            </p:nvSpPr>
            <p:spPr>
              <a:xfrm>
                <a:off x="5434191" y="51808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82A8369A-ED95-C5FB-CDA4-B34C89DAEB44}"/>
                  </a:ext>
                </a:extLst>
              </p:cNvPr>
              <p:cNvSpPr/>
              <p:nvPr/>
            </p:nvSpPr>
            <p:spPr>
              <a:xfrm>
                <a:off x="9405647" y="5184445"/>
                <a:ext cx="1434874" cy="146304"/>
              </a:xfrm>
              <a:prstGeom prst="roundRect">
                <a:avLst>
                  <a:gd name="adj" fmla="val 50000"/>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8127AFD-A129-E962-4787-817A172747B3}"/>
                  </a:ext>
                </a:extLst>
              </p:cNvPr>
              <p:cNvSpPr/>
              <p:nvPr/>
            </p:nvSpPr>
            <p:spPr>
              <a:xfrm>
                <a:off x="9180791" y="5182645"/>
                <a:ext cx="149904" cy="149904"/>
              </a:xfrm>
              <a:prstGeom prst="ellipse">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A1A74ED3-DBF6-4C24-B641-C1636A54A018}"/>
                </a:ext>
              </a:extLst>
            </p:cNvPr>
            <p:cNvSpPr txBox="1"/>
            <p:nvPr/>
          </p:nvSpPr>
          <p:spPr>
            <a:xfrm>
              <a:off x="111492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Honesty </a:t>
              </a:r>
              <a:r>
                <a:rPr lang="id-ID" sz="2800" b="1" dirty="0">
                  <a:latin typeface="Segoe UI" panose="020B0502040204020203" pitchFamily="34" charset="0"/>
                  <a:ea typeface="Roboto Black" panose="02000000000000000000" pitchFamily="2" charset="0"/>
                  <a:cs typeface="Segoe UI" panose="020B0502040204020203" pitchFamily="34" charset="0"/>
                </a:rPr>
                <a:t> </a:t>
              </a:r>
            </a:p>
          </p:txBody>
        </p:sp>
        <p:sp>
          <p:nvSpPr>
            <p:cNvPr id="17" name="TextBox 16">
              <a:extLst>
                <a:ext uri="{FF2B5EF4-FFF2-40B4-BE49-F238E27FC236}">
                  <a16:creationId xmlns:a16="http://schemas.microsoft.com/office/drawing/2014/main" id="{70386918-A269-693E-E1A6-191772C2162C}"/>
                </a:ext>
              </a:extLst>
            </p:cNvPr>
            <p:cNvSpPr txBox="1"/>
            <p:nvPr/>
          </p:nvSpPr>
          <p:spPr>
            <a:xfrm>
              <a:off x="4864311"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Integrity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sp>
          <p:nvSpPr>
            <p:cNvPr id="18" name="TextBox 17">
              <a:extLst>
                <a:ext uri="{FF2B5EF4-FFF2-40B4-BE49-F238E27FC236}">
                  <a16:creationId xmlns:a16="http://schemas.microsoft.com/office/drawing/2014/main" id="{07C06C8F-602B-D0CA-0E90-75A3B08977E4}"/>
                </a:ext>
              </a:extLst>
            </p:cNvPr>
            <p:cNvSpPr txBox="1"/>
            <p:nvPr/>
          </p:nvSpPr>
          <p:spPr>
            <a:xfrm>
              <a:off x="8615167" y="5478624"/>
              <a:ext cx="2460435" cy="523220"/>
            </a:xfrm>
            <a:prstGeom prst="rect">
              <a:avLst/>
            </a:prstGeom>
            <a:noFill/>
          </p:spPr>
          <p:txBody>
            <a:bodyPr wrap="square" rtlCol="0">
              <a:spAutoFit/>
            </a:bodyPr>
            <a:lstStyle/>
            <a:p>
              <a:pPr algn="ctr"/>
              <a:r>
                <a:rPr lang="en-US" sz="2800" b="1" dirty="0">
                  <a:latin typeface="Segoe UI" panose="020B0502040204020203" pitchFamily="34" charset="0"/>
                  <a:ea typeface="Roboto Black" panose="02000000000000000000" pitchFamily="2" charset="0"/>
                  <a:cs typeface="Segoe UI" panose="020B0502040204020203" pitchFamily="34" charset="0"/>
                </a:rPr>
                <a:t>Respect </a:t>
              </a:r>
              <a:endParaRPr lang="id-ID" sz="2800" b="1" dirty="0">
                <a:latin typeface="Segoe UI" panose="020B0502040204020203" pitchFamily="34" charset="0"/>
                <a:ea typeface="Roboto Black" panose="02000000000000000000" pitchFamily="2" charset="0"/>
                <a:cs typeface="Segoe UI" panose="020B0502040204020203" pitchFamily="34" charset="0"/>
              </a:endParaRPr>
            </a:p>
          </p:txBody>
        </p:sp>
      </p:grpSp>
      <p:pic>
        <p:nvPicPr>
          <p:cNvPr id="25" name="Picture 24">
            <a:extLst>
              <a:ext uri="{FF2B5EF4-FFF2-40B4-BE49-F238E27FC236}">
                <a16:creationId xmlns:a16="http://schemas.microsoft.com/office/drawing/2014/main" id="{D0C265EC-2697-6F05-4899-5993290E7282}"/>
              </a:ext>
            </a:extLst>
          </p:cNvPr>
          <p:cNvPicPr>
            <a:picLocks noChangeAspect="1"/>
          </p:cNvPicPr>
          <p:nvPr userDrawn="1"/>
        </p:nvPicPr>
        <p:blipFill>
          <a:blip r:embed="rId4"/>
          <a:srcRect l="28025" t="27484" r="28225" b="26689"/>
          <a:stretch/>
        </p:blipFill>
        <p:spPr>
          <a:xfrm>
            <a:off x="1942769" y="3470693"/>
            <a:ext cx="804749" cy="771097"/>
          </a:xfrm>
          <a:prstGeom prst="rect">
            <a:avLst/>
          </a:prstGeom>
        </p:spPr>
      </p:pic>
      <p:pic>
        <p:nvPicPr>
          <p:cNvPr id="26" name="Picture 25">
            <a:extLst>
              <a:ext uri="{FF2B5EF4-FFF2-40B4-BE49-F238E27FC236}">
                <a16:creationId xmlns:a16="http://schemas.microsoft.com/office/drawing/2014/main" id="{80C6155A-928C-4D24-9F41-0C2019838CE5}"/>
              </a:ext>
            </a:extLst>
          </p:cNvPr>
          <p:cNvPicPr>
            <a:picLocks noChangeAspect="1"/>
          </p:cNvPicPr>
          <p:nvPr userDrawn="1"/>
        </p:nvPicPr>
        <p:blipFill>
          <a:blip r:embed="rId5"/>
          <a:srcRect l="27047" t="30435" r="26504" b="25466"/>
          <a:stretch/>
        </p:blipFill>
        <p:spPr>
          <a:xfrm>
            <a:off x="5637520" y="3470693"/>
            <a:ext cx="887847" cy="771097"/>
          </a:xfrm>
          <a:prstGeom prst="rect">
            <a:avLst/>
          </a:prstGeom>
        </p:spPr>
      </p:pic>
      <p:pic>
        <p:nvPicPr>
          <p:cNvPr id="27" name="Picture 26">
            <a:extLst>
              <a:ext uri="{FF2B5EF4-FFF2-40B4-BE49-F238E27FC236}">
                <a16:creationId xmlns:a16="http://schemas.microsoft.com/office/drawing/2014/main" id="{BF452170-B645-822F-56D9-B389A5C780BF}"/>
              </a:ext>
            </a:extLst>
          </p:cNvPr>
          <p:cNvPicPr>
            <a:picLocks noChangeAspect="1"/>
          </p:cNvPicPr>
          <p:nvPr userDrawn="1"/>
        </p:nvPicPr>
        <p:blipFill>
          <a:blip r:embed="rId6"/>
          <a:srcRect l="28342" t="26203" r="32696" b="27174"/>
          <a:stretch/>
        </p:blipFill>
        <p:spPr>
          <a:xfrm>
            <a:off x="9460172" y="3470693"/>
            <a:ext cx="770426" cy="843331"/>
          </a:xfrm>
          <a:prstGeom prst="rect">
            <a:avLst/>
          </a:prstGeom>
        </p:spPr>
      </p:pic>
      <p:sp>
        <p:nvSpPr>
          <p:cNvPr id="2" name="Slide Number Placeholder 1">
            <a:extLst>
              <a:ext uri="{FF2B5EF4-FFF2-40B4-BE49-F238E27FC236}">
                <a16:creationId xmlns:a16="http://schemas.microsoft.com/office/drawing/2014/main" id="{46B90DC7-9E23-B921-D011-3A6F02D7D1DB}"/>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4357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bout PDO">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AF46B878-DDFA-5B9B-9602-68CC89A7EF48}"/>
              </a:ext>
            </a:extLst>
          </p:cNvPr>
          <p:cNvPicPr>
            <a:picLocks noChangeAspect="1"/>
          </p:cNvPicPr>
          <p:nvPr userDrawn="1"/>
        </p:nvPicPr>
        <p:blipFill>
          <a:blip r:embed="rId2"/>
          <a:srcRect b="16976"/>
          <a:stretch/>
        </p:blipFill>
        <p:spPr>
          <a:xfrm>
            <a:off x="4735946" y="3967843"/>
            <a:ext cx="7456054" cy="2890157"/>
          </a:xfrm>
          <a:prstGeom prst="rect">
            <a:avLst/>
          </a:prstGeom>
        </p:spPr>
      </p:pic>
      <p:sp>
        <p:nvSpPr>
          <p:cNvPr id="32" name="Rectangle: Rounded Corners 31">
            <a:extLst>
              <a:ext uri="{FF2B5EF4-FFF2-40B4-BE49-F238E27FC236}">
                <a16:creationId xmlns:a16="http://schemas.microsoft.com/office/drawing/2014/main" id="{B0C89F0A-B68D-9B0D-52F9-77D24C323ECD}"/>
              </a:ext>
            </a:extLst>
          </p:cNvPr>
          <p:cNvSpPr/>
          <p:nvPr userDrawn="1"/>
        </p:nvSpPr>
        <p:spPr>
          <a:xfrm>
            <a:off x="5900468" y="1069088"/>
            <a:ext cx="5745398" cy="5279954"/>
          </a:xfrm>
          <a:prstGeom prst="roundRect">
            <a:avLst>
              <a:gd name="adj" fmla="val 300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739FD61E-223F-CAB7-0813-D9E00E911980}"/>
              </a:ext>
            </a:extLst>
          </p:cNvPr>
          <p:cNvCxnSpPr>
            <a:cxnSpLocks/>
          </p:cNvCxnSpPr>
          <p:nvPr userDrawn="1"/>
        </p:nvCxnSpPr>
        <p:spPr>
          <a:xfrm>
            <a:off x="7233531" y="4413691"/>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0D104088-B8CB-C38E-9688-F0C38326CC09}"/>
              </a:ext>
            </a:extLst>
          </p:cNvPr>
          <p:cNvSpPr txBox="1">
            <a:spLocks/>
          </p:cNvSpPr>
          <p:nvPr userDrawn="1"/>
        </p:nvSpPr>
        <p:spPr>
          <a:xfrm>
            <a:off x="450884" y="1769382"/>
            <a:ext cx="4816028" cy="2770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600" b="1" dirty="0">
                <a:latin typeface="Open Sans" panose="020B0606030504020204" pitchFamily="34" charset="0"/>
                <a:ea typeface="Open Sans" panose="020B0606030504020204" pitchFamily="34" charset="0"/>
                <a:cs typeface="Open Sans" panose="020B0606030504020204" pitchFamily="34" charset="0"/>
              </a:rPr>
              <a:t>Petroleum Development Oman (PDO) </a:t>
            </a:r>
            <a:r>
              <a:rPr lang="en-US" sz="1600" dirty="0">
                <a:latin typeface="Open Sans" panose="020B0606030504020204" pitchFamily="34" charset="0"/>
                <a:ea typeface="Open Sans" panose="020B0606030504020204" pitchFamily="34" charset="0"/>
                <a:cs typeface="Open Sans" panose="020B0606030504020204" pitchFamily="34" charset="0"/>
              </a:rPr>
              <a:t>is the leading exploration and production company in the Sultanate of Oman. We deliver the majority of the country's crude oil production and natural gas supply, but above all we focus on delivering excellence, growth and sustainable value creation within and well beyond our industry.</a:t>
            </a:r>
          </a:p>
        </p:txBody>
      </p:sp>
      <p:sp>
        <p:nvSpPr>
          <p:cNvPr id="35" name="TextBox 34">
            <a:extLst>
              <a:ext uri="{FF2B5EF4-FFF2-40B4-BE49-F238E27FC236}">
                <a16:creationId xmlns:a16="http://schemas.microsoft.com/office/drawing/2014/main" id="{91D23C78-2EDB-6892-9C90-51F140A9DA26}"/>
              </a:ext>
            </a:extLst>
          </p:cNvPr>
          <p:cNvSpPr txBox="1"/>
          <p:nvPr userDrawn="1"/>
        </p:nvSpPr>
        <p:spPr>
          <a:xfrm>
            <a:off x="7259205" y="2336826"/>
            <a:ext cx="2192560" cy="400110"/>
          </a:xfrm>
          <a:prstGeom prst="rect">
            <a:avLst/>
          </a:prstGeom>
          <a:noFill/>
        </p:spPr>
        <p:txBody>
          <a:bodyPr wrap="square" rtlCol="0" anchor="ctr">
            <a:spAutoFit/>
          </a:bodyPr>
          <a:lstStyle/>
          <a:p>
            <a:pPr algn="l"/>
            <a:r>
              <a:rPr lang="en-US" sz="2000" b="1" dirty="0">
                <a:solidFill>
                  <a:schemeClr val="accent1"/>
                </a:solidFill>
                <a:latin typeface="+mj-lt"/>
              </a:rPr>
              <a:t>EDO </a:t>
            </a:r>
          </a:p>
        </p:txBody>
      </p:sp>
      <p:sp>
        <p:nvSpPr>
          <p:cNvPr id="36" name="TextBox 35">
            <a:extLst>
              <a:ext uri="{FF2B5EF4-FFF2-40B4-BE49-F238E27FC236}">
                <a16:creationId xmlns:a16="http://schemas.microsoft.com/office/drawing/2014/main" id="{E0BD54FD-FC46-40AA-CB66-FAC51DD17B7B}"/>
              </a:ext>
            </a:extLst>
          </p:cNvPr>
          <p:cNvSpPr txBox="1"/>
          <p:nvPr userDrawn="1"/>
        </p:nvSpPr>
        <p:spPr>
          <a:xfrm>
            <a:off x="6128441" y="2694601"/>
            <a:ext cx="2119633" cy="554126"/>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a:t>
            </a:r>
          </a:p>
          <a:p>
            <a:pPr>
              <a:lnSpc>
                <a:spcPct val="150000"/>
              </a:lnSpc>
            </a:pPr>
            <a:r>
              <a:rPr lang="en-US" sz="1050" dirty="0">
                <a:solidFill>
                  <a:schemeClr val="bg2">
                    <a:lumMod val="50000"/>
                  </a:schemeClr>
                </a:solidFill>
                <a:latin typeface="Poppins" pitchFamily="2" charset="77"/>
                <a:cs typeface="Poppins" pitchFamily="2" charset="77"/>
              </a:rPr>
              <a:t>The Government of Oman) </a:t>
            </a:r>
            <a:endParaRPr lang="en-US" sz="1050" dirty="0">
              <a:solidFill>
                <a:schemeClr val="bg2">
                  <a:lumMod val="50000"/>
                </a:schemeClr>
              </a:solidFill>
            </a:endParaRPr>
          </a:p>
        </p:txBody>
      </p:sp>
      <p:sp>
        <p:nvSpPr>
          <p:cNvPr id="37" name="TextBox 36">
            <a:extLst>
              <a:ext uri="{FF2B5EF4-FFF2-40B4-BE49-F238E27FC236}">
                <a16:creationId xmlns:a16="http://schemas.microsoft.com/office/drawing/2014/main" id="{DC3BAD43-9BFF-4F5C-7ACE-FB2F5365B334}"/>
              </a:ext>
            </a:extLst>
          </p:cNvPr>
          <p:cNvSpPr txBox="1"/>
          <p:nvPr userDrawn="1"/>
        </p:nvSpPr>
        <p:spPr>
          <a:xfrm>
            <a:off x="10269133" y="2325349"/>
            <a:ext cx="2192560" cy="400110"/>
          </a:xfrm>
          <a:prstGeom prst="rect">
            <a:avLst/>
          </a:prstGeom>
          <a:noFill/>
        </p:spPr>
        <p:txBody>
          <a:bodyPr wrap="square" rtlCol="0" anchor="ctr">
            <a:spAutoFit/>
          </a:bodyPr>
          <a:lstStyle/>
          <a:p>
            <a:pPr algn="l"/>
            <a:r>
              <a:rPr lang="en-US" sz="2000" b="1" dirty="0">
                <a:solidFill>
                  <a:schemeClr val="accent1"/>
                </a:solidFill>
                <a:latin typeface="+mj-lt"/>
              </a:rPr>
              <a:t>Shell</a:t>
            </a:r>
          </a:p>
        </p:txBody>
      </p:sp>
      <p:sp>
        <p:nvSpPr>
          <p:cNvPr id="38" name="TextBox 37">
            <a:extLst>
              <a:ext uri="{FF2B5EF4-FFF2-40B4-BE49-F238E27FC236}">
                <a16:creationId xmlns:a16="http://schemas.microsoft.com/office/drawing/2014/main" id="{559DB1F9-8254-F1A3-7A79-7619E66DE871}"/>
              </a:ext>
            </a:extLst>
          </p:cNvPr>
          <p:cNvSpPr txBox="1"/>
          <p:nvPr userDrawn="1"/>
        </p:nvSpPr>
        <p:spPr>
          <a:xfrm>
            <a:off x="7259205" y="3375667"/>
            <a:ext cx="2192560" cy="400110"/>
          </a:xfrm>
          <a:prstGeom prst="rect">
            <a:avLst/>
          </a:prstGeom>
          <a:noFill/>
        </p:spPr>
        <p:txBody>
          <a:bodyPr wrap="square" rtlCol="0" anchor="ctr">
            <a:spAutoFit/>
          </a:bodyPr>
          <a:lstStyle/>
          <a:p>
            <a:pPr algn="l"/>
            <a:r>
              <a:rPr lang="en-US" sz="2000" b="1" dirty="0">
                <a:solidFill>
                  <a:schemeClr val="accent1"/>
                </a:solidFill>
                <a:latin typeface="+mj-lt"/>
              </a:rPr>
              <a:t>TotalEnergies </a:t>
            </a:r>
          </a:p>
        </p:txBody>
      </p:sp>
      <p:sp>
        <p:nvSpPr>
          <p:cNvPr id="39" name="TextBox 38">
            <a:extLst>
              <a:ext uri="{FF2B5EF4-FFF2-40B4-BE49-F238E27FC236}">
                <a16:creationId xmlns:a16="http://schemas.microsoft.com/office/drawing/2014/main" id="{549573A3-5C5B-81DC-075D-E61232DCF015}"/>
              </a:ext>
            </a:extLst>
          </p:cNvPr>
          <p:cNvSpPr txBox="1"/>
          <p:nvPr userDrawn="1"/>
        </p:nvSpPr>
        <p:spPr>
          <a:xfrm>
            <a:off x="10269133" y="3380998"/>
            <a:ext cx="2192560" cy="400110"/>
          </a:xfrm>
          <a:prstGeom prst="rect">
            <a:avLst/>
          </a:prstGeom>
          <a:noFill/>
        </p:spPr>
        <p:txBody>
          <a:bodyPr wrap="square" rtlCol="0" anchor="ctr">
            <a:spAutoFit/>
          </a:bodyPr>
          <a:lstStyle/>
          <a:p>
            <a:pPr algn="l"/>
            <a:r>
              <a:rPr lang="en-US" sz="2000" b="1" dirty="0">
                <a:solidFill>
                  <a:schemeClr val="accent1"/>
                </a:solidFill>
                <a:latin typeface="+mj-lt"/>
              </a:rPr>
              <a:t>PTTEP </a:t>
            </a:r>
          </a:p>
        </p:txBody>
      </p:sp>
      <p:cxnSp>
        <p:nvCxnSpPr>
          <p:cNvPr id="40" name="Straight Connector 39">
            <a:extLst>
              <a:ext uri="{FF2B5EF4-FFF2-40B4-BE49-F238E27FC236}">
                <a16:creationId xmlns:a16="http://schemas.microsoft.com/office/drawing/2014/main" id="{B698D485-E460-CDBB-896D-1F7C0D6B05D4}"/>
              </a:ext>
            </a:extLst>
          </p:cNvPr>
          <p:cNvCxnSpPr>
            <a:cxnSpLocks/>
          </p:cNvCxnSpPr>
          <p:nvPr userDrawn="1"/>
        </p:nvCxnSpPr>
        <p:spPr>
          <a:xfrm>
            <a:off x="7151449" y="2004323"/>
            <a:ext cx="382033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D4E5FF14-0EDA-137B-D1EE-7D9DCD3FFC31}"/>
              </a:ext>
            </a:extLst>
          </p:cNvPr>
          <p:cNvSpPr/>
          <p:nvPr userDrawn="1"/>
        </p:nvSpPr>
        <p:spPr>
          <a:xfrm>
            <a:off x="6128443" y="1865808"/>
            <a:ext cx="1130762" cy="316234"/>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Oil</a:t>
            </a:r>
            <a:r>
              <a:rPr lang="en-US" dirty="0"/>
              <a:t> </a:t>
            </a:r>
          </a:p>
        </p:txBody>
      </p:sp>
      <p:sp>
        <p:nvSpPr>
          <p:cNvPr id="42" name="TextBox 41">
            <a:extLst>
              <a:ext uri="{FF2B5EF4-FFF2-40B4-BE49-F238E27FC236}">
                <a16:creationId xmlns:a16="http://schemas.microsoft.com/office/drawing/2014/main" id="{9332CE1F-B773-5981-21AE-CD60485DDD95}"/>
              </a:ext>
            </a:extLst>
          </p:cNvPr>
          <p:cNvSpPr txBox="1"/>
          <p:nvPr userDrawn="1"/>
        </p:nvSpPr>
        <p:spPr>
          <a:xfrm>
            <a:off x="6578379" y="2367778"/>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43" name="Rectangle: Rounded Corners 42">
            <a:extLst>
              <a:ext uri="{FF2B5EF4-FFF2-40B4-BE49-F238E27FC236}">
                <a16:creationId xmlns:a16="http://schemas.microsoft.com/office/drawing/2014/main" id="{EACD324D-E8B4-4325-0A00-4CAE56844776}"/>
              </a:ext>
            </a:extLst>
          </p:cNvPr>
          <p:cNvSpPr/>
          <p:nvPr userDrawn="1"/>
        </p:nvSpPr>
        <p:spPr>
          <a:xfrm>
            <a:off x="6128443" y="2367778"/>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60%</a:t>
            </a:r>
            <a:r>
              <a:rPr lang="en-US" dirty="0">
                <a:solidFill>
                  <a:sysClr val="windowText" lastClr="000000"/>
                </a:solidFill>
              </a:rPr>
              <a:t> </a:t>
            </a:r>
          </a:p>
        </p:txBody>
      </p:sp>
      <p:sp>
        <p:nvSpPr>
          <p:cNvPr id="44" name="Rectangle: Rounded Corners 43">
            <a:extLst>
              <a:ext uri="{FF2B5EF4-FFF2-40B4-BE49-F238E27FC236}">
                <a16:creationId xmlns:a16="http://schemas.microsoft.com/office/drawing/2014/main" id="{EC75071F-7086-3A33-6FDD-9D7E33CFF93E}"/>
              </a:ext>
            </a:extLst>
          </p:cNvPr>
          <p:cNvSpPr/>
          <p:nvPr userDrawn="1"/>
        </p:nvSpPr>
        <p:spPr>
          <a:xfrm>
            <a:off x="9168439" y="2380217"/>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34%</a:t>
            </a:r>
            <a:r>
              <a:rPr lang="en-US" dirty="0">
                <a:solidFill>
                  <a:sysClr val="windowText" lastClr="000000"/>
                </a:solidFill>
              </a:rPr>
              <a:t> </a:t>
            </a:r>
          </a:p>
        </p:txBody>
      </p:sp>
      <p:sp>
        <p:nvSpPr>
          <p:cNvPr id="45" name="Rectangle: Rounded Corners 44">
            <a:extLst>
              <a:ext uri="{FF2B5EF4-FFF2-40B4-BE49-F238E27FC236}">
                <a16:creationId xmlns:a16="http://schemas.microsoft.com/office/drawing/2014/main" id="{B03FB3FF-9612-EFB7-83AD-CA50C6F2499D}"/>
              </a:ext>
            </a:extLst>
          </p:cNvPr>
          <p:cNvSpPr/>
          <p:nvPr userDrawn="1"/>
        </p:nvSpPr>
        <p:spPr>
          <a:xfrm>
            <a:off x="6128441" y="3430363"/>
            <a:ext cx="1130764"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4%</a:t>
            </a:r>
            <a:r>
              <a:rPr lang="en-US" dirty="0">
                <a:solidFill>
                  <a:sysClr val="windowText" lastClr="000000"/>
                </a:solidFill>
              </a:rPr>
              <a:t> </a:t>
            </a:r>
          </a:p>
        </p:txBody>
      </p:sp>
      <p:sp>
        <p:nvSpPr>
          <p:cNvPr id="46" name="Rectangle: Rounded Corners 45">
            <a:extLst>
              <a:ext uri="{FF2B5EF4-FFF2-40B4-BE49-F238E27FC236}">
                <a16:creationId xmlns:a16="http://schemas.microsoft.com/office/drawing/2014/main" id="{4142DEC5-61C3-83C3-20D4-4F062651BC77}"/>
              </a:ext>
            </a:extLst>
          </p:cNvPr>
          <p:cNvSpPr/>
          <p:nvPr userDrawn="1"/>
        </p:nvSpPr>
        <p:spPr>
          <a:xfrm>
            <a:off x="9164045" y="3430363"/>
            <a:ext cx="1105088"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2%</a:t>
            </a:r>
            <a:r>
              <a:rPr lang="en-US" dirty="0">
                <a:solidFill>
                  <a:sysClr val="windowText" lastClr="000000"/>
                </a:solidFill>
              </a:rPr>
              <a:t> </a:t>
            </a:r>
          </a:p>
        </p:txBody>
      </p:sp>
      <p:sp>
        <p:nvSpPr>
          <p:cNvPr id="47" name="TextBox 46">
            <a:extLst>
              <a:ext uri="{FF2B5EF4-FFF2-40B4-BE49-F238E27FC236}">
                <a16:creationId xmlns:a16="http://schemas.microsoft.com/office/drawing/2014/main" id="{3978D882-7FEA-C7BE-3BD8-479C0630739A}"/>
              </a:ext>
            </a:extLst>
          </p:cNvPr>
          <p:cNvSpPr txBox="1"/>
          <p:nvPr userDrawn="1"/>
        </p:nvSpPr>
        <p:spPr>
          <a:xfrm>
            <a:off x="6546943" y="4783199"/>
            <a:ext cx="2192560" cy="400110"/>
          </a:xfrm>
          <a:prstGeom prst="rect">
            <a:avLst/>
          </a:prstGeom>
          <a:noFill/>
        </p:spPr>
        <p:txBody>
          <a:bodyPr wrap="square" rtlCol="0" anchor="ctr">
            <a:spAutoFit/>
          </a:bodyPr>
          <a:lstStyle/>
          <a:p>
            <a:pPr algn="ctr"/>
            <a:r>
              <a:rPr lang="en-US" sz="2000" b="1" dirty="0">
                <a:solidFill>
                  <a:schemeClr val="accent1"/>
                </a:solidFill>
                <a:latin typeface="+mj-lt"/>
              </a:rPr>
              <a:t>EDO </a:t>
            </a:r>
          </a:p>
        </p:txBody>
      </p:sp>
      <p:sp>
        <p:nvSpPr>
          <p:cNvPr id="48" name="TextBox 47">
            <a:extLst>
              <a:ext uri="{FF2B5EF4-FFF2-40B4-BE49-F238E27FC236}">
                <a16:creationId xmlns:a16="http://schemas.microsoft.com/office/drawing/2014/main" id="{82029E18-BBA5-646C-C8A6-BF7A79AD3278}"/>
              </a:ext>
            </a:extLst>
          </p:cNvPr>
          <p:cNvSpPr txBox="1"/>
          <p:nvPr userDrawn="1"/>
        </p:nvSpPr>
        <p:spPr>
          <a:xfrm>
            <a:off x="7966897" y="4787163"/>
            <a:ext cx="5470290" cy="311752"/>
          </a:xfrm>
          <a:prstGeom prst="rect">
            <a:avLst/>
          </a:prstGeom>
          <a:noFill/>
        </p:spPr>
        <p:txBody>
          <a:bodyPr wrap="square" rtlCol="0">
            <a:spAutoFit/>
          </a:bodyPr>
          <a:lstStyle/>
          <a:p>
            <a:pPr>
              <a:lnSpc>
                <a:spcPct val="150000"/>
              </a:lnSpc>
            </a:pPr>
            <a:r>
              <a:rPr lang="en-US" sz="1050" dirty="0">
                <a:solidFill>
                  <a:schemeClr val="bg2">
                    <a:lumMod val="50000"/>
                  </a:schemeClr>
                </a:solidFill>
                <a:latin typeface="Poppins" pitchFamily="2" charset="77"/>
                <a:cs typeface="Poppins" pitchFamily="2" charset="77"/>
              </a:rPr>
              <a:t>(Representing The Government of Oman) </a:t>
            </a:r>
            <a:endParaRPr lang="en-US" sz="1050" dirty="0">
              <a:solidFill>
                <a:schemeClr val="bg2">
                  <a:lumMod val="50000"/>
                </a:schemeClr>
              </a:solidFill>
            </a:endParaRPr>
          </a:p>
        </p:txBody>
      </p:sp>
      <p:sp>
        <p:nvSpPr>
          <p:cNvPr id="49" name="Rectangle: Rounded Corners 48">
            <a:extLst>
              <a:ext uri="{FF2B5EF4-FFF2-40B4-BE49-F238E27FC236}">
                <a16:creationId xmlns:a16="http://schemas.microsoft.com/office/drawing/2014/main" id="{88BCDA59-4ED8-4F15-71E8-F8CB0D58C5D5}"/>
              </a:ext>
            </a:extLst>
          </p:cNvPr>
          <p:cNvSpPr/>
          <p:nvPr userDrawn="1"/>
        </p:nvSpPr>
        <p:spPr>
          <a:xfrm>
            <a:off x="6128443" y="4275881"/>
            <a:ext cx="1130762" cy="315252"/>
          </a:xfrm>
          <a:prstGeom prst="roundRect">
            <a:avLst>
              <a:gd name="adj" fmla="val 24658"/>
            </a:avLst>
          </a:prstGeom>
          <a:gradFill>
            <a:gsLst>
              <a:gs pos="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Segoe UI" panose="020B0502040204020203" pitchFamily="34" charset="0"/>
                <a:cs typeface="Segoe UI" panose="020B0502040204020203" pitchFamily="34" charset="0"/>
              </a:rPr>
              <a:t>Gas</a:t>
            </a:r>
            <a:r>
              <a:rPr lang="en-US" dirty="0"/>
              <a:t> </a:t>
            </a:r>
          </a:p>
        </p:txBody>
      </p:sp>
      <p:sp>
        <p:nvSpPr>
          <p:cNvPr id="50" name="TextBox 49">
            <a:extLst>
              <a:ext uri="{FF2B5EF4-FFF2-40B4-BE49-F238E27FC236}">
                <a16:creationId xmlns:a16="http://schemas.microsoft.com/office/drawing/2014/main" id="{C9F27CAD-C406-0FEC-E0F4-E2718DDBB92D}"/>
              </a:ext>
            </a:extLst>
          </p:cNvPr>
          <p:cNvSpPr txBox="1"/>
          <p:nvPr userDrawn="1"/>
        </p:nvSpPr>
        <p:spPr>
          <a:xfrm>
            <a:off x="6578379" y="4813977"/>
            <a:ext cx="725672" cy="369332"/>
          </a:xfrm>
          <a:prstGeom prst="rect">
            <a:avLst/>
          </a:prstGeom>
          <a:noFill/>
        </p:spPr>
        <p:txBody>
          <a:bodyPr wrap="square">
            <a:spAutoFit/>
          </a:bodyPr>
          <a:lstStyle/>
          <a:p>
            <a:pPr algn="ctr"/>
            <a:r>
              <a:rPr lang="en-OM" sz="1800" b="1" dirty="0">
                <a:solidFill>
                  <a:schemeClr val="tx1">
                    <a:lumMod val="75000"/>
                    <a:lumOff val="25000"/>
                  </a:schemeClr>
                </a:solidFill>
                <a:latin typeface="Segoe UI" panose="020B0502040204020203" pitchFamily="34" charset="0"/>
                <a:cs typeface="Segoe UI" panose="020B0502040204020203" pitchFamily="34" charset="0"/>
              </a:rPr>
              <a:t>60%</a:t>
            </a:r>
          </a:p>
        </p:txBody>
      </p:sp>
      <p:sp>
        <p:nvSpPr>
          <p:cNvPr id="51" name="Rectangle: Rounded Corners 50">
            <a:extLst>
              <a:ext uri="{FF2B5EF4-FFF2-40B4-BE49-F238E27FC236}">
                <a16:creationId xmlns:a16="http://schemas.microsoft.com/office/drawing/2014/main" id="{A6E268C6-EA4E-87DA-6BED-A99B9B7FEE90}"/>
              </a:ext>
            </a:extLst>
          </p:cNvPr>
          <p:cNvSpPr/>
          <p:nvPr userDrawn="1"/>
        </p:nvSpPr>
        <p:spPr>
          <a:xfrm>
            <a:off x="6128443" y="4813977"/>
            <a:ext cx="1130762" cy="315252"/>
          </a:xfrm>
          <a:prstGeom prst="roundRect">
            <a:avLst>
              <a:gd name="adj" fmla="val 246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latin typeface="Segoe UI" panose="020B0502040204020203" pitchFamily="34" charset="0"/>
                <a:cs typeface="Segoe UI" panose="020B0502040204020203" pitchFamily="34" charset="0"/>
              </a:rPr>
              <a:t>100%</a:t>
            </a:r>
            <a:endParaRPr lang="en-US" dirty="0">
              <a:solidFill>
                <a:sysClr val="windowText" lastClr="000000"/>
              </a:solidFill>
            </a:endParaRPr>
          </a:p>
        </p:txBody>
      </p:sp>
      <p:sp>
        <p:nvSpPr>
          <p:cNvPr id="52" name="TextBox 51">
            <a:extLst>
              <a:ext uri="{FF2B5EF4-FFF2-40B4-BE49-F238E27FC236}">
                <a16:creationId xmlns:a16="http://schemas.microsoft.com/office/drawing/2014/main" id="{E86D0860-CACB-E76A-1CDD-6B97C394423C}"/>
              </a:ext>
            </a:extLst>
          </p:cNvPr>
          <p:cNvSpPr txBox="1"/>
          <p:nvPr userDrawn="1"/>
        </p:nvSpPr>
        <p:spPr>
          <a:xfrm>
            <a:off x="6049061" y="5204137"/>
            <a:ext cx="4644973" cy="584775"/>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rPr>
              <a:t>Gas fields and processing plants are operated by PDO exclusively on behalf of EDO. </a:t>
            </a:r>
            <a:endParaRPr lang="en-US" sz="1600" dirty="0"/>
          </a:p>
        </p:txBody>
      </p:sp>
      <p:sp>
        <p:nvSpPr>
          <p:cNvPr id="53" name="TextBox 52">
            <a:extLst>
              <a:ext uri="{FF2B5EF4-FFF2-40B4-BE49-F238E27FC236}">
                <a16:creationId xmlns:a16="http://schemas.microsoft.com/office/drawing/2014/main" id="{31B225AF-C643-CEE1-8B5E-10D44049C727}"/>
              </a:ext>
            </a:extLst>
          </p:cNvPr>
          <p:cNvSpPr txBox="1"/>
          <p:nvPr userDrawn="1"/>
        </p:nvSpPr>
        <p:spPr>
          <a:xfrm>
            <a:off x="457234" y="1036667"/>
            <a:ext cx="3553460" cy="646331"/>
          </a:xfrm>
          <a:prstGeom prst="rect">
            <a:avLst/>
          </a:prstGeom>
          <a:noFill/>
        </p:spPr>
        <p:txBody>
          <a:bodyPr wrap="square" rtlCol="0">
            <a:spAutoFit/>
          </a:bodyPr>
          <a:lstStyle/>
          <a:p>
            <a:r>
              <a:rPr lang="en-US" sz="3600" b="1" dirty="0">
                <a:solidFill>
                  <a:srgbClr val="00B477"/>
                </a:solidFill>
                <a:latin typeface="Segoe UI" panose="020B0502040204020203" pitchFamily="34" charset="0"/>
                <a:cs typeface="Segoe UI" panose="020B0502040204020203" pitchFamily="34" charset="0"/>
              </a:rPr>
              <a:t>About PDO</a:t>
            </a:r>
          </a:p>
        </p:txBody>
      </p:sp>
      <p:sp>
        <p:nvSpPr>
          <p:cNvPr id="54" name="TextBox 53">
            <a:extLst>
              <a:ext uri="{FF2B5EF4-FFF2-40B4-BE49-F238E27FC236}">
                <a16:creationId xmlns:a16="http://schemas.microsoft.com/office/drawing/2014/main" id="{A669FCCF-F58A-171E-24EC-36C88CDC095F}"/>
              </a:ext>
            </a:extLst>
          </p:cNvPr>
          <p:cNvSpPr txBox="1"/>
          <p:nvPr userDrawn="1"/>
        </p:nvSpPr>
        <p:spPr>
          <a:xfrm>
            <a:off x="6049061" y="1400050"/>
            <a:ext cx="6097772" cy="369332"/>
          </a:xfrm>
          <a:prstGeom prst="rect">
            <a:avLst/>
          </a:prstGeom>
          <a:noFill/>
        </p:spPr>
        <p:txBody>
          <a:bodyPr wrap="square">
            <a:spAutoFit/>
          </a:bodyPr>
          <a:lstStyle/>
          <a:p>
            <a:r>
              <a:rPr lang="en-GB" sz="1800" b="1" dirty="0">
                <a:effectLst/>
                <a:latin typeface="Aptos" panose="020B0004020202020204" pitchFamily="34" charset="0"/>
                <a:ea typeface="Aptos" panose="020B0004020202020204" pitchFamily="34" charset="0"/>
              </a:rPr>
              <a:t>PDO Shareholders: </a:t>
            </a:r>
            <a:endParaRPr lang="en-US" b="1" dirty="0"/>
          </a:p>
        </p:txBody>
      </p:sp>
      <p:pic>
        <p:nvPicPr>
          <p:cNvPr id="55" name="Picture 54">
            <a:extLst>
              <a:ext uri="{FF2B5EF4-FFF2-40B4-BE49-F238E27FC236}">
                <a16:creationId xmlns:a16="http://schemas.microsoft.com/office/drawing/2014/main" id="{243944F4-8FFA-AD24-4CF1-87737B62EC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2801EA4-4C85-7D01-745A-9E05C1C2625E}"/>
              </a:ext>
            </a:extLst>
          </p:cNvPr>
          <p:cNvSpPr>
            <a:spLocks noGrp="1"/>
          </p:cNvSpPr>
          <p:nvPr>
            <p:ph type="sldNum" sz="quarter" idx="10"/>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1470684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A73FFC22-36EA-AD67-A1A4-82E8050AF01B}"/>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8" name="Picture 7">
            <a:extLst>
              <a:ext uri="{FF2B5EF4-FFF2-40B4-BE49-F238E27FC236}">
                <a16:creationId xmlns:a16="http://schemas.microsoft.com/office/drawing/2014/main" id="{A72B878E-F75A-920F-88CB-F781AF297C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9" name="Title 7">
            <a:extLst>
              <a:ext uri="{FF2B5EF4-FFF2-40B4-BE49-F238E27FC236}">
                <a16:creationId xmlns:a16="http://schemas.microsoft.com/office/drawing/2014/main" id="{F90B066C-4063-0216-CF88-5623B32CFFEE}"/>
              </a:ext>
            </a:extLst>
          </p:cNvPr>
          <p:cNvSpPr>
            <a:spLocks noGrp="1"/>
          </p:cNvSpPr>
          <p:nvPr>
            <p:ph type="title" hasCustomPrompt="1"/>
          </p:nvPr>
        </p:nvSpPr>
        <p:spPr>
          <a:xfrm>
            <a:off x="2822713" y="3096812"/>
            <a:ext cx="6546574" cy="1138638"/>
          </a:xfrm>
          <a:prstGeom prst="rect">
            <a:avLst/>
          </a:prstGeom>
        </p:spPr>
        <p:txBody>
          <a:bodyPr>
            <a:normAutofit/>
          </a:bodyPr>
          <a:lstStyle>
            <a:lvl1pPr algn="ctr">
              <a:defRPr sz="3600" b="1">
                <a:solidFill>
                  <a:schemeClr val="bg1"/>
                </a:solidFill>
              </a:defRPr>
            </a:lvl1pPr>
          </a:lstStyle>
          <a:p>
            <a:r>
              <a:rPr lang="en-US" dirty="0"/>
              <a:t>Section Name</a:t>
            </a:r>
          </a:p>
        </p:txBody>
      </p:sp>
    </p:spTree>
    <p:extLst>
      <p:ext uri="{BB962C8B-B14F-4D97-AF65-F5344CB8AC3E}">
        <p14:creationId xmlns:p14="http://schemas.microsoft.com/office/powerpoint/2010/main" val="653537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mp; Subtitle Onl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BD43089D-190E-60CF-5BA1-90B9D4E5452B}"/>
              </a:ext>
            </a:extLst>
          </p:cNvPr>
          <p:cNvSpPr>
            <a:spLocks noGrp="1"/>
          </p:cNvSpPr>
          <p:nvPr>
            <p:ph type="sldNum" sz="quarter" idx="12"/>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0058967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sual &amp; Text">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84D8DC4F-E4FD-80B5-B2A3-F8DAB6297F0C}"/>
              </a:ext>
            </a:extLst>
          </p:cNvPr>
          <p:cNvSpPr/>
          <p:nvPr userDrawn="1"/>
        </p:nvSpPr>
        <p:spPr>
          <a:xfrm>
            <a:off x="564003" y="1726277"/>
            <a:ext cx="6588569" cy="4727575"/>
          </a:xfrm>
          <a:prstGeom prst="roundRect">
            <a:avLst>
              <a:gd name="adj" fmla="val 5615"/>
            </a:avLst>
          </a:prstGeom>
          <a:solidFill>
            <a:schemeClr val="bg1"/>
          </a:solidFill>
          <a:ln>
            <a:noFill/>
          </a:ln>
          <a:effectLst>
            <a:outerShdw blurRad="266700" dist="508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latin typeface="Segoe UI" panose="020B0502040204020203" pitchFamily="34" charset="0"/>
              <a:cs typeface="Segoe UI" panose="020B0502040204020203" pitchFamily="34" charset="0"/>
            </a:endParaRPr>
          </a:p>
        </p:txBody>
      </p:sp>
      <p:sp>
        <p:nvSpPr>
          <p:cNvPr id="5" name="Text Placeholder 4">
            <a:extLst>
              <a:ext uri="{FF2B5EF4-FFF2-40B4-BE49-F238E27FC236}">
                <a16:creationId xmlns:a16="http://schemas.microsoft.com/office/drawing/2014/main" id="{8A928234-71BC-CFD9-B75D-90568F713A7E}"/>
              </a:ext>
            </a:extLst>
          </p:cNvPr>
          <p:cNvSpPr>
            <a:spLocks noGrp="1"/>
          </p:cNvSpPr>
          <p:nvPr>
            <p:ph type="body" sz="quarter" idx="12" hasCustomPrompt="1"/>
          </p:nvPr>
        </p:nvSpPr>
        <p:spPr>
          <a:xfrm>
            <a:off x="7544812" y="2124658"/>
            <a:ext cx="4095032" cy="4168775"/>
          </a:xfrm>
          <a:prstGeom prst="rect">
            <a:avLst/>
          </a:prstGeom>
        </p:spPr>
        <p:txBody>
          <a:bodyPr>
            <a:normAutofit/>
          </a:bodyPr>
          <a:lstStyle>
            <a:lvl1pPr marL="0" indent="0">
              <a:buNone/>
              <a:defRPr sz="1400">
                <a:solidFill>
                  <a:schemeClr val="tx2"/>
                </a:solidFill>
              </a:defRPr>
            </a:lvl1pPr>
            <a:lvl2pPr marL="457200" indent="0">
              <a:buNone/>
              <a:defRPr sz="1400">
                <a:solidFill>
                  <a:schemeClr val="tx2"/>
                </a:solidFill>
              </a:defRPr>
            </a:lvl2pPr>
            <a:lvl3pPr marL="914400" indent="0">
              <a:buNone/>
              <a:defRPr sz="1400">
                <a:solidFill>
                  <a:schemeClr val="tx2"/>
                </a:solidFill>
              </a:defRPr>
            </a:lvl3pPr>
            <a:lvl4pPr marL="1371600" indent="0">
              <a:buNone/>
              <a:defRPr sz="1400">
                <a:solidFill>
                  <a:schemeClr val="tx2"/>
                </a:solidFill>
              </a:defRPr>
            </a:lvl4pPr>
            <a:lvl5pPr marL="1828800" indent="0">
              <a:buNone/>
              <a:defRPr sz="1400">
                <a:solidFill>
                  <a:schemeClr val="tx2"/>
                </a:solidFill>
              </a:defRPr>
            </a:lvl5pPr>
          </a:lstStyle>
          <a:p>
            <a:pPr algn="just">
              <a:lnSpc>
                <a:spcPct val="150000"/>
              </a:lnSpc>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 laboris nisi ut aliquip ex ea commodo consequat. Duis aute </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a:p>
            <a:pPr marL="0" marR="0" lvl="0" indent="0" algn="just"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Lorem ipsum dolor sit amet, consectetur adipiscing elit, sed do eiusmod tempor incididunt ut labore et dolore magna aliqua. Ut 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 </a:t>
            </a:r>
            <a:r>
              <a:rPr lang="id-ID"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enim ad minim veniam, quis nostrud exercitation ullamco</a:t>
            </a:r>
            <a:r>
              <a:rPr lang="en-US" sz="1400" dirty="0">
                <a:solidFill>
                  <a:schemeClr val="bg2">
                    <a:lumMod val="50000"/>
                  </a:schemeClr>
                </a:solidFill>
                <a:latin typeface="Segoe UI" panose="020B0502040204020203" pitchFamily="34" charset="0"/>
                <a:ea typeface="Open Sans" panose="020B0606030504020204" pitchFamily="34" charset="0"/>
                <a:cs typeface="Segoe UI" panose="020B0502040204020203" pitchFamily="34" charset="0"/>
              </a:rPr>
              <a:t>.</a:t>
            </a:r>
          </a:p>
        </p:txBody>
      </p:sp>
      <p:sp>
        <p:nvSpPr>
          <p:cNvPr id="6" name="Text Placeholder 6">
            <a:extLst>
              <a:ext uri="{FF2B5EF4-FFF2-40B4-BE49-F238E27FC236}">
                <a16:creationId xmlns:a16="http://schemas.microsoft.com/office/drawing/2014/main" id="{F55E2479-5BAA-5755-0F3F-1A20A7291627}"/>
              </a:ext>
            </a:extLst>
          </p:cNvPr>
          <p:cNvSpPr>
            <a:spLocks noGrp="1"/>
          </p:cNvSpPr>
          <p:nvPr>
            <p:ph type="body" sz="quarter" idx="10"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dirty="0"/>
              <a:t>Subtitle Here</a:t>
            </a:r>
          </a:p>
        </p:txBody>
      </p:sp>
      <p:sp>
        <p:nvSpPr>
          <p:cNvPr id="12" name="Text Placeholder 6">
            <a:extLst>
              <a:ext uri="{FF2B5EF4-FFF2-40B4-BE49-F238E27FC236}">
                <a16:creationId xmlns:a16="http://schemas.microsoft.com/office/drawing/2014/main" id="{C240AB43-94AA-FF59-7291-51F1FB9DDDE0}"/>
              </a:ext>
            </a:extLst>
          </p:cNvPr>
          <p:cNvSpPr>
            <a:spLocks noGrp="1"/>
          </p:cNvSpPr>
          <p:nvPr>
            <p:ph type="body" sz="quarter" idx="11"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dirty="0"/>
              <a:t>Add Slide Title Here</a:t>
            </a:r>
          </a:p>
        </p:txBody>
      </p:sp>
      <p:sp>
        <p:nvSpPr>
          <p:cNvPr id="8" name="Freeform 41">
            <a:extLst>
              <a:ext uri="{FF2B5EF4-FFF2-40B4-BE49-F238E27FC236}">
                <a16:creationId xmlns:a16="http://schemas.microsoft.com/office/drawing/2014/main" id="{E7C133B4-124A-2F36-DC8C-7FF929508759}"/>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9" name="Picture 8">
            <a:extLst>
              <a:ext uri="{FF2B5EF4-FFF2-40B4-BE49-F238E27FC236}">
                <a16:creationId xmlns:a16="http://schemas.microsoft.com/office/drawing/2014/main" id="{A225BACC-1A2F-FF52-4250-1A81E6E97B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14" name="Text Placeholder 22">
            <a:extLst>
              <a:ext uri="{FF2B5EF4-FFF2-40B4-BE49-F238E27FC236}">
                <a16:creationId xmlns:a16="http://schemas.microsoft.com/office/drawing/2014/main" id="{61BCB292-4471-0DE2-23F5-710E6D87A70A}"/>
              </a:ext>
            </a:extLst>
          </p:cNvPr>
          <p:cNvSpPr>
            <a:spLocks noGrp="1"/>
          </p:cNvSpPr>
          <p:nvPr>
            <p:ph type="body" sz="quarter" idx="14" hasCustomPrompt="1"/>
          </p:nvPr>
        </p:nvSpPr>
        <p:spPr>
          <a:xfrm>
            <a:off x="7544176" y="1726277"/>
            <a:ext cx="4095032" cy="387004"/>
          </a:xfrm>
          <a:prstGeom prst="rect">
            <a:avLst/>
          </a:prstGeom>
        </p:spPr>
        <p:txBody>
          <a:bodyPr>
            <a:normAutofit/>
          </a:bodyPr>
          <a:lstStyle>
            <a:lvl1pPr marL="0" indent="0">
              <a:buNone/>
              <a:defRPr sz="2000" b="1">
                <a:solidFill>
                  <a:schemeClr val="tx1"/>
                </a:solidFill>
              </a:defRPr>
            </a:lvl1pPr>
          </a:lstStyle>
          <a:p>
            <a:pPr lvl="0"/>
            <a:r>
              <a:rPr lang="en-US" dirty="0"/>
              <a:t>Description</a:t>
            </a:r>
          </a:p>
        </p:txBody>
      </p:sp>
      <p:sp>
        <p:nvSpPr>
          <p:cNvPr id="2" name="Slide Number Placeholder 1">
            <a:extLst>
              <a:ext uri="{FF2B5EF4-FFF2-40B4-BE49-F238E27FC236}">
                <a16:creationId xmlns:a16="http://schemas.microsoft.com/office/drawing/2014/main" id="{7979699F-D493-A88A-E459-784ACD048A2A}"/>
              </a:ext>
            </a:extLst>
          </p:cNvPr>
          <p:cNvSpPr>
            <a:spLocks noGrp="1"/>
          </p:cNvSpPr>
          <p:nvPr>
            <p:ph type="sldNum" sz="quarter" idx="15"/>
          </p:nvPr>
        </p:nvSpPr>
        <p:spPr/>
        <p:txBody>
          <a:bodyPr/>
          <a:lstStyle/>
          <a:p>
            <a:fld id="{F4258245-48BB-4907-851C-CFC557F37E26}" type="slidenum">
              <a:rPr lang="en-US" smtClean="0"/>
              <a:pPr/>
              <a:t>‹#›</a:t>
            </a:fld>
            <a:endParaRPr lang="en-US"/>
          </a:p>
        </p:txBody>
      </p:sp>
    </p:spTree>
    <p:extLst>
      <p:ext uri="{BB962C8B-B14F-4D97-AF65-F5344CB8AC3E}">
        <p14:creationId xmlns:p14="http://schemas.microsoft.com/office/powerpoint/2010/main" val="2346896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6" name="Rectangle 5">
            <a:extLst>
              <a:ext uri="{FF2B5EF4-FFF2-40B4-BE49-F238E27FC236}">
                <a16:creationId xmlns:a16="http://schemas.microsoft.com/office/drawing/2014/main" id="{057E3316-ACF1-E6D2-BA89-E38694F4A290}"/>
              </a:ext>
            </a:extLst>
          </p:cNvPr>
          <p:cNvSpPr/>
          <p:nvPr userDrawn="1"/>
        </p:nvSpPr>
        <p:spPr>
          <a:xfrm>
            <a:off x="97658" y="1453098"/>
            <a:ext cx="11996684" cy="338554"/>
          </a:xfrm>
          <a:prstGeom prst="rect">
            <a:avLst/>
          </a:prstGeom>
          <a:solidFill>
            <a:schemeClr val="accent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Segoe UI"/>
                <a:ea typeface="+mn-ea"/>
                <a:cs typeface="Arial" panose="020B0604020202020204" pitchFamily="34" charset="0"/>
              </a:rPr>
              <a:t>Target Audience:</a:t>
            </a:r>
            <a:endParaRPr kumimoji="0" lang="en-US" sz="1500" b="1" i="0" u="none" strike="noStrike" kern="1200" cap="none" spc="0" normalizeH="0" baseline="0" noProof="0" dirty="0">
              <a:ln>
                <a:noFill/>
              </a:ln>
              <a:solidFill>
                <a:srgbClr val="FFFFFF"/>
              </a:solidFill>
              <a:effectLst/>
              <a:uLnTx/>
              <a:uFillTx/>
              <a:latin typeface="Segoe UI"/>
              <a:ea typeface="+mn-ea"/>
              <a:cs typeface="Calibri" pitchFamily="34" charset="0"/>
            </a:endParaRPr>
          </a:p>
        </p:txBody>
      </p:sp>
      <p:sp>
        <p:nvSpPr>
          <p:cNvPr id="11" name="Text Placeholder 10">
            <a:extLst>
              <a:ext uri="{FF2B5EF4-FFF2-40B4-BE49-F238E27FC236}">
                <a16:creationId xmlns:a16="http://schemas.microsoft.com/office/drawing/2014/main" id="{90115339-B70C-2A04-7DB4-2DED4E86E6DA}"/>
              </a:ext>
            </a:extLst>
          </p:cNvPr>
          <p:cNvSpPr>
            <a:spLocks noGrp="1"/>
          </p:cNvSpPr>
          <p:nvPr>
            <p:ph type="body" sz="quarter" idx="11" hasCustomPrompt="1"/>
          </p:nvPr>
        </p:nvSpPr>
        <p:spPr>
          <a:xfrm>
            <a:off x="1796614" y="1499548"/>
            <a:ext cx="9734550" cy="230188"/>
          </a:xfrm>
          <a:prstGeom prst="rect">
            <a:avLst/>
          </a:prstGeom>
        </p:spPr>
        <p:txBody>
          <a:bodyPr/>
          <a:lstStyle>
            <a:lvl1pPr marL="0" indent="0">
              <a:buNone/>
              <a:defRPr lang="en-US" sz="1600" b="1" dirty="0" smtClean="0">
                <a:solidFill>
                  <a:srgbClr val="FFFF00"/>
                </a:solidFill>
              </a:defRPr>
            </a:lvl1pPr>
            <a:lvl5pPr>
              <a:defRPr lang="en-US" dirty="0"/>
            </a:lvl5pPr>
          </a:lstStyle>
          <a:p>
            <a:pPr lvl="0"/>
            <a:r>
              <a:rPr lang="en-US" dirty="0"/>
              <a:t>Text here</a:t>
            </a:r>
          </a:p>
        </p:txBody>
      </p:sp>
      <p:sp>
        <p:nvSpPr>
          <p:cNvPr id="13" name="TextBox 12">
            <a:extLst>
              <a:ext uri="{FF2B5EF4-FFF2-40B4-BE49-F238E27FC236}">
                <a16:creationId xmlns:a16="http://schemas.microsoft.com/office/drawing/2014/main" id="{0E602DEF-71C1-B872-550B-B51EEA38FCBF}"/>
              </a:ext>
            </a:extLst>
          </p:cNvPr>
          <p:cNvSpPr txBox="1"/>
          <p:nvPr userDrawn="1"/>
        </p:nvSpPr>
        <p:spPr>
          <a:xfrm>
            <a:off x="97657" y="6301922"/>
            <a:ext cx="11996683" cy="369332"/>
          </a:xfrm>
          <a:prstGeom prst="rect">
            <a:avLst/>
          </a:prstGeom>
          <a:solidFill>
            <a:schemeClr val="accent1"/>
          </a:solidFill>
        </p:spPr>
        <p:txBody>
          <a:bodyPr wrap="square" rtlCol="0">
            <a:spAutoFit/>
          </a:bodyPr>
          <a:lstStyle/>
          <a:p>
            <a:pPr lvl="0" algn="ctr" fontAlgn="base">
              <a:spcBef>
                <a:spcPct val="0"/>
              </a:spcBef>
              <a:spcAft>
                <a:spcPct val="0"/>
              </a:spcAft>
              <a:defRPr/>
            </a:pPr>
            <a:r>
              <a:rPr kumimoji="0" lang="en-US" sz="1800" b="1" i="0" u="none" strike="noStrike" kern="1200" cap="none" spc="0" normalizeH="0" baseline="0" noProof="0" dirty="0">
                <a:ln>
                  <a:noFill/>
                </a:ln>
                <a:solidFill>
                  <a:srgbClr val="FFFF00"/>
                </a:solidFill>
                <a:effectLst/>
                <a:uLnTx/>
                <a:uFillTx/>
                <a:latin typeface="Segoe UI"/>
                <a:ea typeface="MS PGothic" pitchFamily="34" charset="-128"/>
                <a:cs typeface="Segoe UI"/>
              </a:rPr>
              <a:t> </a:t>
            </a:r>
            <a:endParaRPr lang="en-US" b="1" dirty="0">
              <a:solidFill>
                <a:srgbClr val="FFFF00"/>
              </a:solidFill>
              <a:latin typeface="Segoe UI"/>
              <a:ea typeface="MS PGothic" pitchFamily="34" charset="-128"/>
              <a:cs typeface="Segoe UI"/>
            </a:endParaRPr>
          </a:p>
        </p:txBody>
      </p:sp>
      <p:sp>
        <p:nvSpPr>
          <p:cNvPr id="14" name="Text Placeholder 10">
            <a:extLst>
              <a:ext uri="{FF2B5EF4-FFF2-40B4-BE49-F238E27FC236}">
                <a16:creationId xmlns:a16="http://schemas.microsoft.com/office/drawing/2014/main" id="{9B5A5B46-0735-57E5-84FB-0E32A2C7E27F}"/>
              </a:ext>
            </a:extLst>
          </p:cNvPr>
          <p:cNvSpPr>
            <a:spLocks noGrp="1"/>
          </p:cNvSpPr>
          <p:nvPr>
            <p:ph type="body" sz="quarter" idx="12" hasCustomPrompt="1"/>
          </p:nvPr>
        </p:nvSpPr>
        <p:spPr>
          <a:xfrm>
            <a:off x="1228723" y="6337775"/>
            <a:ext cx="9734550" cy="291755"/>
          </a:xfrm>
          <a:prstGeom prst="rect">
            <a:avLst/>
          </a:prstGeom>
        </p:spPr>
        <p:txBody>
          <a:bodyPr/>
          <a:lstStyle>
            <a:lvl1pPr marL="0" indent="0" algn="ctr">
              <a:buNone/>
              <a:defRPr lang="en-US" sz="1600" b="1" dirty="0" smtClean="0">
                <a:solidFill>
                  <a:srgbClr val="FFFF00"/>
                </a:solidFill>
              </a:defRPr>
            </a:lvl1pPr>
            <a:lvl5pPr>
              <a:defRPr lang="en-US" dirty="0"/>
            </a:lvl5pPr>
          </a:lstStyle>
          <a:p>
            <a:pPr lvl="0"/>
            <a:r>
              <a:rPr lang="en-US" dirty="0"/>
              <a:t>Key Takeaway</a:t>
            </a:r>
          </a:p>
        </p:txBody>
      </p:sp>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0" y="2715550"/>
            <a:ext cx="3960000" cy="2686050"/>
          </a:xfrm>
          <a:prstGeom prst="rect">
            <a:avLst/>
          </a:prstGeom>
          <a:solidFill>
            <a:srgbClr val="C00000"/>
          </a:solidFill>
        </p:spPr>
        <p:txBody>
          <a:bodyPr/>
          <a:lstStyle>
            <a:lvl1pPr>
              <a:defRPr sz="1800"/>
            </a:lvl1pPr>
          </a:lstStyle>
          <a:p>
            <a:r>
              <a:rPr lang="en-GB" dirty="0"/>
              <a:t>Picture of Actual Incident Situation</a:t>
            </a:r>
            <a:endParaRPr lang="en-US" dirty="0"/>
          </a:p>
        </p:txBody>
      </p:sp>
    </p:spTree>
    <p:extLst>
      <p:ext uri="{BB962C8B-B14F-4D97-AF65-F5344CB8AC3E}">
        <p14:creationId xmlns:p14="http://schemas.microsoft.com/office/powerpoint/2010/main" val="1948788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hort Title ">
    <p:spTree>
      <p:nvGrpSpPr>
        <p:cNvPr id="1" name=""/>
        <p:cNvGrpSpPr/>
        <p:nvPr/>
      </p:nvGrpSpPr>
      <p:grpSpPr>
        <a:xfrm>
          <a:off x="0" y="0"/>
          <a:ext cx="0" cy="0"/>
          <a:chOff x="0" y="0"/>
          <a:chExt cx="0" cy="0"/>
        </a:xfrm>
      </p:grpSpPr>
      <p:sp>
        <p:nvSpPr>
          <p:cNvPr id="7" name="Freeform 41">
            <a:extLst>
              <a:ext uri="{FF2B5EF4-FFF2-40B4-BE49-F238E27FC236}">
                <a16:creationId xmlns:a16="http://schemas.microsoft.com/office/drawing/2014/main" id="{DC1C3A83-A003-3709-3649-A0EE9BE3EDE2}"/>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pic>
        <p:nvPicPr>
          <p:cNvPr id="8" name="Picture 7">
            <a:extLst>
              <a:ext uri="{FF2B5EF4-FFF2-40B4-BE49-F238E27FC236}">
                <a16:creationId xmlns:a16="http://schemas.microsoft.com/office/drawing/2014/main" id="{B3EA5BA6-C28E-FDAB-BB30-6CB8F75F3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2" name="Slide Number Placeholder 1">
            <a:extLst>
              <a:ext uri="{FF2B5EF4-FFF2-40B4-BE49-F238E27FC236}">
                <a16:creationId xmlns:a16="http://schemas.microsoft.com/office/drawing/2014/main" id="{11CFAC94-3B0E-83F8-42D6-852ECAC03154}"/>
              </a:ext>
            </a:extLst>
          </p:cNvPr>
          <p:cNvSpPr>
            <a:spLocks noGrp="1"/>
          </p:cNvSpPr>
          <p:nvPr>
            <p:ph type="sldNum" sz="quarter" idx="10"/>
          </p:nvPr>
        </p:nvSpPr>
        <p:spPr/>
        <p:txBody>
          <a:bodyPr/>
          <a:lstStyle/>
          <a:p>
            <a:fld id="{F4258245-48BB-4907-851C-CFC557F37E26}" type="slidenum">
              <a:rPr lang="en-US" smtClean="0"/>
              <a:pPr/>
              <a:t>‹#›</a:t>
            </a:fld>
            <a:endParaRPr lang="en-US"/>
          </a:p>
        </p:txBody>
      </p:sp>
      <p:sp>
        <p:nvSpPr>
          <p:cNvPr id="3" name="Title 1">
            <a:extLst>
              <a:ext uri="{FF2B5EF4-FFF2-40B4-BE49-F238E27FC236}">
                <a16:creationId xmlns:a16="http://schemas.microsoft.com/office/drawing/2014/main" id="{B98E4F26-B09F-FE87-2728-24C88E8DAC44}"/>
              </a:ext>
            </a:extLst>
          </p:cNvPr>
          <p:cNvSpPr txBox="1">
            <a:spLocks/>
          </p:cNvSpPr>
          <p:nvPr userDrawn="1"/>
        </p:nvSpPr>
        <p:spPr>
          <a:xfrm>
            <a:off x="1648046" y="0"/>
            <a:ext cx="7804297" cy="821353"/>
          </a:xfrm>
          <a:prstGeom prst="rect">
            <a:avLst/>
          </a:prstGeom>
          <a:solidFill>
            <a:srgbClr val="F2F2F2"/>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1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a:t>
            </a:r>
            <a:endPar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endParaRP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Segoe UI"/>
                <a:ea typeface="Tahoma" panose="020B0604030504040204" pitchFamily="34" charset="0"/>
                <a:cs typeface="Calibri" panose="020F0502020204030204" pitchFamily="34" charset="0"/>
              </a:rPr>
              <a:t>	 Learning from Incident Alert </a:t>
            </a:r>
            <a:endParaRPr kumimoji="0" lang="en-GB" sz="3600" b="1" i="0" u="none" strike="noStrike" kern="1200" cap="none" spc="0" normalizeH="0" baseline="0" noProof="0" dirty="0">
              <a:ln>
                <a:noFill/>
              </a:ln>
              <a:solidFill>
                <a:srgbClr val="FF0000"/>
              </a:solidFill>
              <a:effectLst/>
              <a:uLnTx/>
              <a:uFillTx/>
              <a:latin typeface="Segoe UI"/>
              <a:ea typeface="Tahoma" panose="020B0604030504040204" pitchFamily="34" charset="0"/>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anose="020F0502020204030204"/>
                <a:ea typeface="Tahoma" panose="020B0604030504040204" pitchFamily="34" charset="0"/>
                <a:cs typeface="Tahoma" panose="020B0604030504040204" pitchFamily="34" charset="0"/>
              </a:rPr>
              <a:t>      </a:t>
            </a:r>
          </a:p>
        </p:txBody>
      </p:sp>
      <p:pic>
        <p:nvPicPr>
          <p:cNvPr id="4" name="Picture 3" descr="Green and black text on a black background&#10;&#10;AI-generated content may be incorrect.">
            <a:extLst>
              <a:ext uri="{FF2B5EF4-FFF2-40B4-BE49-F238E27FC236}">
                <a16:creationId xmlns:a16="http://schemas.microsoft.com/office/drawing/2014/main" id="{E1B48189-1AF7-7E4A-95E9-9F33B97901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235" y="-61156"/>
            <a:ext cx="1861849" cy="1038551"/>
          </a:xfrm>
          <a:prstGeom prst="rect">
            <a:avLst/>
          </a:prstGeom>
        </p:spPr>
      </p:pic>
      <p:sp>
        <p:nvSpPr>
          <p:cNvPr id="17" name="Picture Placeholder 16">
            <a:extLst>
              <a:ext uri="{FF2B5EF4-FFF2-40B4-BE49-F238E27FC236}">
                <a16:creationId xmlns:a16="http://schemas.microsoft.com/office/drawing/2014/main" id="{093D83C3-56B0-622C-EA43-D7BA1F7A2109}"/>
              </a:ext>
            </a:extLst>
          </p:cNvPr>
          <p:cNvSpPr>
            <a:spLocks noGrp="1"/>
          </p:cNvSpPr>
          <p:nvPr>
            <p:ph type="pic" sz="quarter" idx="13" hasCustomPrompt="1"/>
          </p:nvPr>
        </p:nvSpPr>
        <p:spPr>
          <a:xfrm>
            <a:off x="8134343" y="2543810"/>
            <a:ext cx="3960000" cy="2686050"/>
          </a:xfrm>
          <a:prstGeom prst="rect">
            <a:avLst/>
          </a:prstGeom>
          <a:solidFill>
            <a:srgbClr val="00B050"/>
          </a:solidFill>
        </p:spPr>
        <p:txBody>
          <a:bodyPr/>
          <a:lstStyle>
            <a:lvl1pPr>
              <a:defRPr sz="1800"/>
            </a:lvl1pPr>
          </a:lstStyle>
          <a:p>
            <a:r>
              <a:rPr lang="en-GB" dirty="0"/>
              <a:t>What Good Looks Like</a:t>
            </a:r>
            <a:endParaRPr lang="en-US" dirty="0"/>
          </a:p>
        </p:txBody>
      </p:sp>
      <p:sp>
        <p:nvSpPr>
          <p:cNvPr id="9" name="TextBox 8">
            <a:extLst>
              <a:ext uri="{FF2B5EF4-FFF2-40B4-BE49-F238E27FC236}">
                <a16:creationId xmlns:a16="http://schemas.microsoft.com/office/drawing/2014/main" id="{1B1D9E0D-FB0A-F188-7E06-27C5F27E8E4E}"/>
              </a:ext>
            </a:extLst>
          </p:cNvPr>
          <p:cNvSpPr txBox="1"/>
          <p:nvPr userDrawn="1"/>
        </p:nvSpPr>
        <p:spPr>
          <a:xfrm>
            <a:off x="1052121" y="6118163"/>
            <a:ext cx="10430539" cy="669414"/>
          </a:xfrm>
          <a:prstGeom prst="rect">
            <a:avLst/>
          </a:prstGeom>
          <a:noFill/>
        </p:spPr>
        <p:txBody>
          <a:bodyPr wrap="square" rtlCol="0">
            <a:spAutoFit/>
          </a:bodyPr>
          <a:lstStyle/>
          <a:p>
            <a:pPr lvl="0" algn="ctr">
              <a:defRPr/>
            </a:pPr>
            <a:r>
              <a:rPr lang="en-US" sz="1050" dirty="0">
                <a:solidFill>
                  <a:srgbClr val="FF0000"/>
                </a:solidFill>
              </a:rPr>
              <a:t>DISCLAIMER </a:t>
            </a:r>
          </a:p>
          <a:p>
            <a:pPr algn="ctr">
              <a:defRPr/>
            </a:pPr>
            <a:r>
              <a:rPr lang="en-US" sz="900" dirty="0">
                <a:solidFill>
                  <a:srgbClr val="FF0000"/>
                </a:solidFill>
              </a:rPr>
              <a:t>“ 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953624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B3294A41-41A5-54CE-FE66-F2F0E2C3D77D}"/>
              </a:ext>
            </a:extLst>
          </p:cNvPr>
          <p:cNvSpPr/>
          <p:nvPr userDrawn="1"/>
        </p:nvSpPr>
        <p:spPr>
          <a:xfrm>
            <a:off x="2358499" y="2116582"/>
            <a:ext cx="7475002" cy="3488437"/>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gradFill>
            <a:gsLst>
              <a:gs pos="24000">
                <a:schemeClr val="accent1"/>
              </a:gs>
              <a:gs pos="100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OM" dirty="0">
              <a:solidFill>
                <a:schemeClr val="lt1"/>
              </a:solidFill>
            </a:endParaRPr>
          </a:p>
        </p:txBody>
      </p:sp>
      <p:pic>
        <p:nvPicPr>
          <p:cNvPr id="7" name="Picture 6">
            <a:extLst>
              <a:ext uri="{FF2B5EF4-FFF2-40B4-BE49-F238E27FC236}">
                <a16:creationId xmlns:a16="http://schemas.microsoft.com/office/drawing/2014/main" id="{BF25C0A1-7CEB-A118-4619-2A9D507973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69349" y="22587"/>
            <a:ext cx="5703720" cy="1127760"/>
          </a:xfrm>
          <a:prstGeom prst="rect">
            <a:avLst/>
          </a:prstGeom>
        </p:spPr>
      </p:pic>
      <p:sp>
        <p:nvSpPr>
          <p:cNvPr id="8" name="TextBox 7">
            <a:extLst>
              <a:ext uri="{FF2B5EF4-FFF2-40B4-BE49-F238E27FC236}">
                <a16:creationId xmlns:a16="http://schemas.microsoft.com/office/drawing/2014/main" id="{E4E17822-0703-BD48-E68A-93D424B8EFCE}"/>
              </a:ext>
            </a:extLst>
          </p:cNvPr>
          <p:cNvSpPr txBox="1"/>
          <p:nvPr userDrawn="1"/>
        </p:nvSpPr>
        <p:spPr>
          <a:xfrm>
            <a:off x="3213735" y="3052802"/>
            <a:ext cx="5764530" cy="1107996"/>
          </a:xfrm>
          <a:prstGeom prst="rect">
            <a:avLst/>
          </a:prstGeom>
          <a:noFill/>
        </p:spPr>
        <p:txBody>
          <a:bodyPr wrap="square" rtlCol="0">
            <a:spAutoFit/>
          </a:bodyPr>
          <a:lstStyle/>
          <a:p>
            <a:pPr algn="ctr"/>
            <a:r>
              <a:rPr lang="en-US" sz="6600" b="1" dirty="0">
                <a:solidFill>
                  <a:schemeClr val="bg1"/>
                </a:solidFill>
                <a:latin typeface="Segoe UI" panose="020B0502040204020203" pitchFamily="34" charset="0"/>
                <a:cs typeface="Segoe UI" panose="020B0502040204020203" pitchFamily="34" charset="0"/>
              </a:rPr>
              <a:t>Thank You!</a:t>
            </a:r>
          </a:p>
        </p:txBody>
      </p:sp>
    </p:spTree>
    <p:extLst>
      <p:ext uri="{BB962C8B-B14F-4D97-AF65-F5344CB8AC3E}">
        <p14:creationId xmlns:p14="http://schemas.microsoft.com/office/powerpoint/2010/main" val="3966639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Freeform 41">
            <a:extLst>
              <a:ext uri="{FF2B5EF4-FFF2-40B4-BE49-F238E27FC236}">
                <a16:creationId xmlns:a16="http://schemas.microsoft.com/office/drawing/2014/main" id="{72C90E9A-D538-9EF1-0142-4752D5AF90CE}"/>
              </a:ext>
            </a:extLst>
          </p:cNvPr>
          <p:cNvSpPr/>
          <p:nvPr userDrawn="1"/>
        </p:nvSpPr>
        <p:spPr>
          <a:xfrm flipH="1">
            <a:off x="9361796" y="0"/>
            <a:ext cx="2830203" cy="1320800"/>
          </a:xfrm>
          <a:custGeom>
            <a:avLst/>
            <a:gdLst>
              <a:gd name="connsiteX0" fmla="*/ 2239585 w 2252972"/>
              <a:gd name="connsiteY0" fmla="*/ 63 h 1051418"/>
              <a:gd name="connsiteX1" fmla="*/ 2217801 w 2252972"/>
              <a:gd name="connsiteY1" fmla="*/ 552530 h 1051418"/>
              <a:gd name="connsiteX2" fmla="*/ 2026405 w 2252972"/>
              <a:gd name="connsiteY2" fmla="*/ 1051419 h 1051418"/>
              <a:gd name="connsiteX3" fmla="*/ 0 w 2252972"/>
              <a:gd name="connsiteY3" fmla="*/ 816140 h 1051418"/>
              <a:gd name="connsiteX4" fmla="*/ 0 w 2252972"/>
              <a:gd name="connsiteY4" fmla="*/ 0 h 1051418"/>
              <a:gd name="connsiteX5" fmla="*/ 2239522 w 2252972"/>
              <a:gd name="connsiteY5" fmla="*/ 0 h 105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2972" h="1051418">
                <a:moveTo>
                  <a:pt x="2239585" y="63"/>
                </a:moveTo>
                <a:cubicBezTo>
                  <a:pt x="2255954" y="128563"/>
                  <a:pt x="2265587" y="323358"/>
                  <a:pt x="2217801" y="552530"/>
                </a:cubicBezTo>
                <a:cubicBezTo>
                  <a:pt x="2171904" y="772510"/>
                  <a:pt x="2090309" y="941618"/>
                  <a:pt x="2026405" y="1051419"/>
                </a:cubicBezTo>
                <a:cubicBezTo>
                  <a:pt x="1350978" y="973034"/>
                  <a:pt x="675490" y="894588"/>
                  <a:pt x="0" y="816140"/>
                </a:cubicBezTo>
                <a:lnTo>
                  <a:pt x="0" y="0"/>
                </a:lnTo>
                <a:lnTo>
                  <a:pt x="2239522" y="0"/>
                </a:lnTo>
                <a:close/>
              </a:path>
            </a:pathLst>
          </a:custGeom>
          <a:solidFill>
            <a:schemeClr val="bg1">
              <a:lumMod val="95000"/>
            </a:schemeClr>
          </a:solidFill>
          <a:ln w="6295" cap="flat">
            <a:noFill/>
            <a:prstDash val="solid"/>
            <a:miter/>
          </a:ln>
        </p:spPr>
        <p:txBody>
          <a:bodyPr rtlCol="0" anchor="ctr"/>
          <a:lstStyle/>
          <a:p>
            <a:endParaRPr lang="en-OM"/>
          </a:p>
        </p:txBody>
      </p:sp>
      <p:sp>
        <p:nvSpPr>
          <p:cNvPr id="2" name="Date Placeholder 1"/>
          <p:cNvSpPr>
            <a:spLocks noGrp="1"/>
          </p:cNvSpPr>
          <p:nvPr>
            <p:ph type="dt" sz="half" idx="10"/>
          </p:nvPr>
        </p:nvSpPr>
        <p:spPr/>
        <p:txBody>
          <a:bodyPr/>
          <a:lstStyle>
            <a:lvl1pPr>
              <a:defRPr>
                <a:latin typeface="Calibri" panose="020F0502020204030204" pitchFamily="34" charset="0"/>
              </a:defRPr>
            </a:lvl1pPr>
          </a:lstStyle>
          <a:p>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pic>
        <p:nvPicPr>
          <p:cNvPr id="5" name="Picture 4">
            <a:extLst>
              <a:ext uri="{FF2B5EF4-FFF2-40B4-BE49-F238E27FC236}">
                <a16:creationId xmlns:a16="http://schemas.microsoft.com/office/drawing/2014/main" id="{AADBE9DA-2ED9-B778-CE96-F2B8A9385A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9118" y="-61156"/>
            <a:ext cx="2845225" cy="1141698"/>
          </a:xfrm>
          <a:prstGeom prst="rect">
            <a:avLst/>
          </a:prstGeom>
        </p:spPr>
      </p:pic>
      <p:sp>
        <p:nvSpPr>
          <p:cNvPr id="7" name="Text Placeholder 6">
            <a:extLst>
              <a:ext uri="{FF2B5EF4-FFF2-40B4-BE49-F238E27FC236}">
                <a16:creationId xmlns:a16="http://schemas.microsoft.com/office/drawing/2014/main" id="{BD52E141-163E-7F54-306B-19B480CC9DBC}"/>
              </a:ext>
            </a:extLst>
          </p:cNvPr>
          <p:cNvSpPr>
            <a:spLocks noGrp="1"/>
          </p:cNvSpPr>
          <p:nvPr>
            <p:ph type="body" sz="quarter" idx="13" hasCustomPrompt="1"/>
          </p:nvPr>
        </p:nvSpPr>
        <p:spPr>
          <a:xfrm>
            <a:off x="447040" y="613129"/>
            <a:ext cx="8241969" cy="416674"/>
          </a:xfrm>
          <a:prstGeom prst="rect">
            <a:avLst/>
          </a:prstGeom>
        </p:spPr>
        <p:txBody>
          <a:bodyPr>
            <a:normAutofit/>
          </a:bodyPr>
          <a:lstStyle>
            <a:lvl1pPr marL="0" indent="0">
              <a:buNone/>
              <a:defRPr sz="2400">
                <a:solidFill>
                  <a:schemeClr val="accent1"/>
                </a:solidFill>
              </a:defRPr>
            </a:lvl1pPr>
          </a:lstStyle>
          <a:p>
            <a:pPr lvl="0"/>
            <a:r>
              <a:rPr lang="en-US"/>
              <a:t>Subtitle Here</a:t>
            </a:r>
          </a:p>
        </p:txBody>
      </p:sp>
      <p:sp>
        <p:nvSpPr>
          <p:cNvPr id="8" name="Text Placeholder 6">
            <a:extLst>
              <a:ext uri="{FF2B5EF4-FFF2-40B4-BE49-F238E27FC236}">
                <a16:creationId xmlns:a16="http://schemas.microsoft.com/office/drawing/2014/main" id="{53BD1DF8-132F-1481-1F3A-A792D4E161AE}"/>
              </a:ext>
            </a:extLst>
          </p:cNvPr>
          <p:cNvSpPr>
            <a:spLocks noGrp="1"/>
          </p:cNvSpPr>
          <p:nvPr>
            <p:ph type="body" sz="quarter" idx="14" hasCustomPrompt="1"/>
          </p:nvPr>
        </p:nvSpPr>
        <p:spPr>
          <a:xfrm>
            <a:off x="447039" y="236799"/>
            <a:ext cx="8241969" cy="416674"/>
          </a:xfrm>
          <a:prstGeom prst="rect">
            <a:avLst/>
          </a:prstGeom>
        </p:spPr>
        <p:txBody>
          <a:bodyPr>
            <a:normAutofit/>
          </a:bodyPr>
          <a:lstStyle>
            <a:lvl1pPr marL="0" indent="0">
              <a:buNone/>
              <a:defRPr sz="2400" b="1">
                <a:solidFill>
                  <a:schemeClr val="accent1"/>
                </a:solidFill>
              </a:defRPr>
            </a:lvl1pPr>
          </a:lstStyle>
          <a:p>
            <a:pPr lvl="0"/>
            <a:r>
              <a:rPr lang="en-US"/>
              <a:t>Add Slide Title Here</a:t>
            </a:r>
          </a:p>
        </p:txBody>
      </p:sp>
    </p:spTree>
    <p:extLst>
      <p:ext uri="{BB962C8B-B14F-4D97-AF65-F5344CB8AC3E}">
        <p14:creationId xmlns:p14="http://schemas.microsoft.com/office/powerpoint/2010/main" val="3936280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object 10">
            <a:extLst>
              <a:ext uri="{FF2B5EF4-FFF2-40B4-BE49-F238E27FC236}">
                <a16:creationId xmlns:a16="http://schemas.microsoft.com/office/drawing/2014/main" id="{79DC5313-5CB5-2798-FB91-791244201CEF}"/>
              </a:ext>
            </a:extLst>
          </p:cNvPr>
          <p:cNvSpPr txBox="1"/>
          <p:nvPr userDrawn="1"/>
        </p:nvSpPr>
        <p:spPr>
          <a:xfrm>
            <a:off x="8294340" y="3505200"/>
            <a:ext cx="2957874" cy="447914"/>
          </a:xfrm>
          <a:prstGeom prst="rect">
            <a:avLst/>
          </a:prstGeom>
        </p:spPr>
        <p:txBody>
          <a:bodyPr vert="horz" wrap="square" lIns="0" tIns="9242" rIns="0" bIns="0" rtlCol="0">
            <a:spAutoFit/>
          </a:bodyPr>
          <a:lstStyle/>
          <a:p>
            <a:pPr marL="7702" algn="ctr">
              <a:spcBef>
                <a:spcPts val="73"/>
              </a:spcBef>
            </a:pPr>
            <a:r>
              <a:rPr sz="1425" dirty="0">
                <a:solidFill>
                  <a:srgbClr val="FFFFFF"/>
                </a:solidFill>
                <a:latin typeface="Segoe UI" panose="020B0502040204020203" pitchFamily="34" charset="0"/>
                <a:cs typeface="Segoe UI" panose="020B0502040204020203" pitchFamily="34" charset="0"/>
              </a:rPr>
              <a:t>Picture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of</a:t>
            </a:r>
            <a:r>
              <a:rPr sz="1425" spc="18"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the</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Actual</a:t>
            </a:r>
            <a:r>
              <a:rPr sz="1425" spc="15" dirty="0">
                <a:solidFill>
                  <a:srgbClr val="FFFFFF"/>
                </a:solidFill>
                <a:latin typeface="Segoe UI" panose="020B0502040204020203" pitchFamily="34" charset="0"/>
                <a:cs typeface="Segoe UI" panose="020B0502040204020203" pitchFamily="34" charset="0"/>
              </a:rPr>
              <a:t> </a:t>
            </a:r>
            <a:r>
              <a:rPr sz="1425" dirty="0">
                <a:solidFill>
                  <a:srgbClr val="FFFFFF"/>
                </a:solidFill>
                <a:latin typeface="Segoe UI" panose="020B0502040204020203" pitchFamily="34" charset="0"/>
                <a:cs typeface="Segoe UI" panose="020B0502040204020203" pitchFamily="34" charset="0"/>
              </a:rPr>
              <a:t>Incident</a:t>
            </a:r>
            <a:r>
              <a:rPr sz="1425" spc="15" dirty="0">
                <a:solidFill>
                  <a:srgbClr val="FFFFFF"/>
                </a:solidFill>
                <a:latin typeface="Segoe UI" panose="020B0502040204020203" pitchFamily="34" charset="0"/>
                <a:cs typeface="Segoe UI" panose="020B0502040204020203" pitchFamily="34" charset="0"/>
              </a:rPr>
              <a:t> </a:t>
            </a:r>
            <a:r>
              <a:rPr sz="1425" spc="-6" dirty="0">
                <a:solidFill>
                  <a:srgbClr val="FFFFFF"/>
                </a:solidFill>
                <a:latin typeface="Segoe UI" panose="020B0502040204020203" pitchFamily="34" charset="0"/>
                <a:cs typeface="Segoe UI" panose="020B0502040204020203" pitchFamily="34" charset="0"/>
              </a:rPr>
              <a:t>Situation</a:t>
            </a:r>
            <a:endParaRPr sz="1425" dirty="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993234E9-77B7-BB4C-8D1F-0662EEF2C484}"/>
              </a:ext>
            </a:extLst>
          </p:cNvPr>
          <p:cNvSpPr>
            <a:spLocks noGrp="1"/>
          </p:cNvSpPr>
          <p:nvPr>
            <p:ph type="body" sz="quarter" idx="10" hasCustomPrompt="1"/>
          </p:nvPr>
        </p:nvSpPr>
        <p:spPr>
          <a:xfrm>
            <a:off x="989871" y="3581400"/>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19" name="Text Placeholder 17">
            <a:extLst>
              <a:ext uri="{FF2B5EF4-FFF2-40B4-BE49-F238E27FC236}">
                <a16:creationId xmlns:a16="http://schemas.microsoft.com/office/drawing/2014/main" id="{DC833B5B-E1D0-1EF1-4BC5-64DD9BA6D39F}"/>
              </a:ext>
            </a:extLst>
          </p:cNvPr>
          <p:cNvSpPr>
            <a:spLocks noGrp="1"/>
          </p:cNvSpPr>
          <p:nvPr>
            <p:ph type="body" sz="quarter" idx="11" hasCustomPrompt="1"/>
          </p:nvPr>
        </p:nvSpPr>
        <p:spPr>
          <a:xfrm>
            <a:off x="989871" y="5399568"/>
            <a:ext cx="6286909" cy="1143000"/>
          </a:xfrm>
          <a:prstGeom prst="rect">
            <a:avLst/>
          </a:prstGeom>
        </p:spPr>
        <p:txBody>
          <a:bodyPr/>
          <a:lstStyle>
            <a:lvl1pPr>
              <a:buNone/>
              <a:defRPr sz="1000" b="0" i="0">
                <a:latin typeface="Segoe UI" panose="020B0502040204020203" pitchFamily="34" charset="0"/>
                <a:cs typeface="Segoe UI" panose="020B0502040204020203" pitchFamily="34" charset="0"/>
              </a:defRPr>
            </a:lvl1pPr>
            <a:lvl2pPr>
              <a:buNone/>
              <a:defRPr sz="1000" b="0" i="0">
                <a:latin typeface="Cairo Light" pitchFamily="2" charset="-78"/>
                <a:cs typeface="Cairo Light" pitchFamily="2" charset="-78"/>
              </a:defRPr>
            </a:lvl2pPr>
            <a:lvl3pPr>
              <a:buNone/>
              <a:defRPr sz="1000" b="0" i="0">
                <a:latin typeface="Cairo Light" pitchFamily="2" charset="-78"/>
                <a:cs typeface="Cairo Light" pitchFamily="2" charset="-78"/>
              </a:defRPr>
            </a:lvl3pPr>
            <a:lvl4pPr>
              <a:buNone/>
              <a:defRPr sz="1000" b="0" i="0">
                <a:latin typeface="Cairo Light" pitchFamily="2" charset="-78"/>
                <a:cs typeface="Cairo Light" pitchFamily="2" charset="-78"/>
              </a:defRPr>
            </a:lvl4pPr>
            <a:lvl5pPr>
              <a:buNone/>
              <a:defRPr sz="1000" b="0" i="0">
                <a:latin typeface="Cairo Light" pitchFamily="2" charset="-78"/>
                <a:cs typeface="Cairo Light" pitchFamily="2" charset="-78"/>
              </a:defRPr>
            </a:lvl5pPr>
          </a:lstStyle>
          <a:p>
            <a:pPr lvl="0"/>
            <a:r>
              <a:rPr lang="en-US" dirty="0"/>
              <a:t>Texts</a:t>
            </a:r>
            <a:endParaRPr lang="en-OM" dirty="0"/>
          </a:p>
        </p:txBody>
      </p:sp>
      <p:sp>
        <p:nvSpPr>
          <p:cNvPr id="25" name="Text Placeholder 24">
            <a:extLst>
              <a:ext uri="{FF2B5EF4-FFF2-40B4-BE49-F238E27FC236}">
                <a16:creationId xmlns:a16="http://schemas.microsoft.com/office/drawing/2014/main" id="{6D902231-0970-5E07-C253-65F2A8E7BB57}"/>
              </a:ext>
            </a:extLst>
          </p:cNvPr>
          <p:cNvSpPr>
            <a:spLocks noGrp="1"/>
          </p:cNvSpPr>
          <p:nvPr>
            <p:ph type="body" sz="quarter" idx="12" hasCustomPrompt="1"/>
          </p:nvPr>
        </p:nvSpPr>
        <p:spPr>
          <a:xfrm>
            <a:off x="1362371" y="2431868"/>
            <a:ext cx="1105368" cy="342900"/>
          </a:xfrm>
          <a:prstGeom prst="rect">
            <a:avLst/>
          </a:prstGeom>
        </p:spPr>
        <p:txBody>
          <a:bodyPr/>
          <a:lstStyle>
            <a:lvl1pP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LTI#01</a:t>
            </a:r>
          </a:p>
        </p:txBody>
      </p:sp>
      <p:sp>
        <p:nvSpPr>
          <p:cNvPr id="26" name="Text Placeholder 24">
            <a:extLst>
              <a:ext uri="{FF2B5EF4-FFF2-40B4-BE49-F238E27FC236}">
                <a16:creationId xmlns:a16="http://schemas.microsoft.com/office/drawing/2014/main" id="{4201CBC5-D8C0-F9AB-B641-DF0999949755}"/>
              </a:ext>
            </a:extLst>
          </p:cNvPr>
          <p:cNvSpPr>
            <a:spLocks noGrp="1"/>
          </p:cNvSpPr>
          <p:nvPr>
            <p:ph type="body" sz="quarter" idx="13" hasCustomPrompt="1"/>
          </p:nvPr>
        </p:nvSpPr>
        <p:spPr>
          <a:xfrm>
            <a:off x="3371672" y="2425336"/>
            <a:ext cx="1333587"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2</a:t>
            </a:r>
            <a:r>
              <a:rPr lang="en-GB" dirty="0"/>
              <a:t>22378</a:t>
            </a:r>
            <a:endParaRPr lang="en-OM" dirty="0"/>
          </a:p>
        </p:txBody>
      </p:sp>
      <p:sp>
        <p:nvSpPr>
          <p:cNvPr id="27" name="Text Placeholder 24">
            <a:extLst>
              <a:ext uri="{FF2B5EF4-FFF2-40B4-BE49-F238E27FC236}">
                <a16:creationId xmlns:a16="http://schemas.microsoft.com/office/drawing/2014/main" id="{8BD74344-AA8A-3984-87AF-C45B753E3CD3}"/>
              </a:ext>
            </a:extLst>
          </p:cNvPr>
          <p:cNvSpPr>
            <a:spLocks noGrp="1"/>
          </p:cNvSpPr>
          <p:nvPr>
            <p:ph type="body" sz="quarter" idx="14" hasCustomPrompt="1"/>
          </p:nvPr>
        </p:nvSpPr>
        <p:spPr>
          <a:xfrm>
            <a:off x="5467577" y="2431868"/>
            <a:ext cx="1257778" cy="33038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OM" dirty="0"/>
              <a:t>TEXT</a:t>
            </a:r>
          </a:p>
        </p:txBody>
      </p:sp>
      <p:sp>
        <p:nvSpPr>
          <p:cNvPr id="28" name="Text Placeholder 24">
            <a:extLst>
              <a:ext uri="{FF2B5EF4-FFF2-40B4-BE49-F238E27FC236}">
                <a16:creationId xmlns:a16="http://schemas.microsoft.com/office/drawing/2014/main" id="{C176D9DB-9915-B78A-F3C4-65FE4E1E457D}"/>
              </a:ext>
            </a:extLst>
          </p:cNvPr>
          <p:cNvSpPr>
            <a:spLocks noGrp="1"/>
          </p:cNvSpPr>
          <p:nvPr>
            <p:ph type="body" sz="quarter" idx="15" hasCustomPrompt="1"/>
          </p:nvPr>
        </p:nvSpPr>
        <p:spPr>
          <a:xfrm>
            <a:off x="7495358" y="2431868"/>
            <a:ext cx="1427910"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Struck By</a:t>
            </a:r>
            <a:endParaRPr lang="en-OM" dirty="0"/>
          </a:p>
        </p:txBody>
      </p:sp>
      <p:sp>
        <p:nvSpPr>
          <p:cNvPr id="29" name="Text Placeholder 24">
            <a:extLst>
              <a:ext uri="{FF2B5EF4-FFF2-40B4-BE49-F238E27FC236}">
                <a16:creationId xmlns:a16="http://schemas.microsoft.com/office/drawing/2014/main" id="{16115BE5-52E4-D750-6596-F6D0B7909184}"/>
              </a:ext>
            </a:extLst>
          </p:cNvPr>
          <p:cNvSpPr>
            <a:spLocks noGrp="1"/>
          </p:cNvSpPr>
          <p:nvPr>
            <p:ph type="body" sz="quarter" idx="16" hasCustomPrompt="1"/>
          </p:nvPr>
        </p:nvSpPr>
        <p:spPr>
          <a:xfrm>
            <a:off x="9517297" y="2431868"/>
            <a:ext cx="1628193" cy="342900"/>
          </a:xfrm>
          <a:prstGeom prst="rect">
            <a:avLst/>
          </a:prstGeom>
        </p:spPr>
        <p:txBody>
          <a:bodyPr/>
          <a:lstStyle>
            <a:lvl1pPr algn="ctr">
              <a:buNone/>
              <a:defRPr sz="2200" b="1" i="0">
                <a:solidFill>
                  <a:srgbClr val="204728"/>
                </a:solidFill>
                <a:latin typeface="Segoe UI" panose="020B0502040204020203" pitchFamily="34" charset="0"/>
                <a:cs typeface="Segoe UI" panose="020B0502040204020203" pitchFamily="34" charset="0"/>
              </a:defRPr>
            </a:lvl1pPr>
          </a:lstStyle>
          <a:p>
            <a:pPr lvl="0"/>
            <a:r>
              <a:rPr lang="en-GB" dirty="0"/>
              <a:t>Nimr</a:t>
            </a:r>
            <a:endParaRPr lang="en-OM" dirty="0"/>
          </a:p>
        </p:txBody>
      </p:sp>
      <p:sp>
        <p:nvSpPr>
          <p:cNvPr id="31" name="Picture Placeholder 30">
            <a:extLst>
              <a:ext uri="{FF2B5EF4-FFF2-40B4-BE49-F238E27FC236}">
                <a16:creationId xmlns:a16="http://schemas.microsoft.com/office/drawing/2014/main" id="{E3C6489C-EE81-AA4D-C47C-3A7206B66922}"/>
              </a:ext>
            </a:extLst>
          </p:cNvPr>
          <p:cNvSpPr>
            <a:spLocks noGrp="1"/>
          </p:cNvSpPr>
          <p:nvPr>
            <p:ph type="pic" sz="quarter" idx="17"/>
          </p:nvPr>
        </p:nvSpPr>
        <p:spPr>
          <a:xfrm>
            <a:off x="7682184" y="4162647"/>
            <a:ext cx="3938675" cy="1929607"/>
          </a:xfrm>
          <a:prstGeom prst="rect">
            <a:avLst/>
          </a:prstGeom>
        </p:spPr>
        <p:txBody>
          <a:bodyPr/>
          <a:lstStyle>
            <a:lvl1pPr>
              <a:defRPr>
                <a:latin typeface="Segoe UI" panose="020B0502040204020203" pitchFamily="34" charset="0"/>
                <a:cs typeface="Segoe UI" panose="020B0502040204020203" pitchFamily="34" charset="0"/>
              </a:defRPr>
            </a:lvl1pPr>
          </a:lstStyle>
          <a:p>
            <a:endParaRPr lang="en-OM" dirty="0"/>
          </a:p>
        </p:txBody>
      </p:sp>
      <p:sp>
        <p:nvSpPr>
          <p:cNvPr id="33" name="Text Placeholder 50">
            <a:extLst>
              <a:ext uri="{FF2B5EF4-FFF2-40B4-BE49-F238E27FC236}">
                <a16:creationId xmlns:a16="http://schemas.microsoft.com/office/drawing/2014/main" id="{1B6E3190-A2F9-155B-DC6F-8D5BA43C56A2}"/>
              </a:ext>
            </a:extLst>
          </p:cNvPr>
          <p:cNvSpPr>
            <a:spLocks noGrp="1"/>
          </p:cNvSpPr>
          <p:nvPr>
            <p:ph type="body" sz="quarter" idx="21" hasCustomPrompt="1"/>
          </p:nvPr>
        </p:nvSpPr>
        <p:spPr>
          <a:xfrm>
            <a:off x="1104575" y="1657350"/>
            <a:ext cx="914460"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16/01/2026</a:t>
            </a:r>
          </a:p>
        </p:txBody>
      </p:sp>
      <p:sp>
        <p:nvSpPr>
          <p:cNvPr id="34" name="Text Placeholder 50">
            <a:extLst>
              <a:ext uri="{FF2B5EF4-FFF2-40B4-BE49-F238E27FC236}">
                <a16:creationId xmlns:a16="http://schemas.microsoft.com/office/drawing/2014/main" id="{562071E2-4DFA-C914-68F6-767F81CAEFD3}"/>
              </a:ext>
            </a:extLst>
          </p:cNvPr>
          <p:cNvSpPr>
            <a:spLocks noGrp="1"/>
          </p:cNvSpPr>
          <p:nvPr>
            <p:ph type="body" sz="quarter" idx="22" hasCustomPrompt="1"/>
          </p:nvPr>
        </p:nvSpPr>
        <p:spPr>
          <a:xfrm>
            <a:off x="2476264" y="1657350"/>
            <a:ext cx="571537" cy="171448"/>
          </a:xfrm>
          <a:prstGeom prst="rect">
            <a:avLst/>
          </a:prstGeom>
        </p:spPr>
        <p:txBody>
          <a:bodyPr>
            <a:noAutofit/>
          </a:bodyPr>
          <a:lstStyle>
            <a:lvl1pPr marL="114300" indent="-114300" algn="l" defTabSz="457200" rtl="0" eaLnBrk="1" latinLnBrk="0" hangingPunct="1">
              <a:lnSpc>
                <a:spcPct val="90000"/>
              </a:lnSpc>
              <a:spcBef>
                <a:spcPts val="500"/>
              </a:spcBef>
              <a:buFont typeface="Arial" panose="020B0604020202020204" pitchFamily="34" charset="0"/>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15:30</a:t>
            </a:r>
          </a:p>
        </p:txBody>
      </p:sp>
      <p:sp>
        <p:nvSpPr>
          <p:cNvPr id="35" name="Text Placeholder 50">
            <a:extLst>
              <a:ext uri="{FF2B5EF4-FFF2-40B4-BE49-F238E27FC236}">
                <a16:creationId xmlns:a16="http://schemas.microsoft.com/office/drawing/2014/main" id="{6620A857-D708-0099-B48F-1E3B0739B614}"/>
              </a:ext>
            </a:extLst>
          </p:cNvPr>
          <p:cNvSpPr>
            <a:spLocks noGrp="1"/>
          </p:cNvSpPr>
          <p:nvPr>
            <p:ph type="body" sz="quarter" idx="23"/>
          </p:nvPr>
        </p:nvSpPr>
        <p:spPr>
          <a:xfrm>
            <a:off x="3710920" y="1657350"/>
            <a:ext cx="1203903"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
        <p:nvSpPr>
          <p:cNvPr id="36" name="Text Placeholder 50">
            <a:extLst>
              <a:ext uri="{FF2B5EF4-FFF2-40B4-BE49-F238E27FC236}">
                <a16:creationId xmlns:a16="http://schemas.microsoft.com/office/drawing/2014/main" id="{DC8DD809-A19A-F79D-7E38-0EDAAA600DFE}"/>
              </a:ext>
            </a:extLst>
          </p:cNvPr>
          <p:cNvSpPr>
            <a:spLocks noGrp="1"/>
          </p:cNvSpPr>
          <p:nvPr>
            <p:ph type="body" sz="quarter" idx="24" hasCustomPrompt="1"/>
          </p:nvPr>
        </p:nvSpPr>
        <p:spPr>
          <a:xfrm>
            <a:off x="6248410" y="1657350"/>
            <a:ext cx="1427910" cy="166304"/>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r>
              <a:rPr lang="en-OM" dirty="0"/>
              <a:t>Text</a:t>
            </a:r>
          </a:p>
        </p:txBody>
      </p:sp>
      <p:sp>
        <p:nvSpPr>
          <p:cNvPr id="2" name="Text Placeholder 50">
            <a:extLst>
              <a:ext uri="{FF2B5EF4-FFF2-40B4-BE49-F238E27FC236}">
                <a16:creationId xmlns:a16="http://schemas.microsoft.com/office/drawing/2014/main" id="{308359E8-408C-3095-53A5-59E5FCB3086B}"/>
              </a:ext>
            </a:extLst>
          </p:cNvPr>
          <p:cNvSpPr>
            <a:spLocks noGrp="1"/>
          </p:cNvSpPr>
          <p:nvPr>
            <p:ph type="body" sz="quarter" idx="25"/>
          </p:nvPr>
        </p:nvSpPr>
        <p:spPr>
          <a:xfrm>
            <a:off x="8801276" y="1652205"/>
            <a:ext cx="1810105" cy="171448"/>
          </a:xfrm>
          <a:prstGeom prst="rect">
            <a:avLst/>
          </a:prstGeom>
        </p:spPr>
        <p:txBody>
          <a:bodyPr>
            <a:noAutofit/>
          </a:bodyPr>
          <a:lstStyle>
            <a:lvl1pPr>
              <a:buNone/>
              <a:defRPr lang="en-OM" sz="1000" b="1" i="0" kern="1200" dirty="0">
                <a:solidFill>
                  <a:schemeClr val="tx1"/>
                </a:solidFill>
                <a:latin typeface="Segoe UI" panose="020B0502040204020203" pitchFamily="34" charset="0"/>
                <a:ea typeface="+mn-ea"/>
                <a:cs typeface="Segoe UI" panose="020B0502040204020203" pitchFamily="34" charset="0"/>
              </a:defRPr>
            </a:lvl1pPr>
          </a:lstStyle>
          <a:p>
            <a:pPr marL="114300" lvl="0" indent="-114300" algn="l" defTabSz="457200" rtl="0" eaLnBrk="1" latinLnBrk="0" hangingPunct="1">
              <a:lnSpc>
                <a:spcPct val="90000"/>
              </a:lnSpc>
              <a:spcBef>
                <a:spcPts val="500"/>
              </a:spcBef>
              <a:buFont typeface="Arial" panose="020B0604020202020204" pitchFamily="34" charset="0"/>
              <a:buNone/>
            </a:pPr>
            <a:endParaRPr lang="en-OM" dirty="0"/>
          </a:p>
        </p:txBody>
      </p:sp>
    </p:spTree>
    <p:extLst>
      <p:ext uri="{BB962C8B-B14F-4D97-AF65-F5344CB8AC3E}">
        <p14:creationId xmlns:p14="http://schemas.microsoft.com/office/powerpoint/2010/main" val="104028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8EF7E38A-B7C8-514D-AF5F-4D41C84EECFC}"/>
              </a:ext>
            </a:extLst>
          </p:cNvPr>
          <p:cNvSpPr>
            <a:spLocks noGrp="1"/>
          </p:cNvSpPr>
          <p:nvPr>
            <p:ph type="body" sz="quarter" idx="11" hasCustomPrompt="1"/>
          </p:nvPr>
        </p:nvSpPr>
        <p:spPr>
          <a:xfrm>
            <a:off x="837858" y="4800600"/>
            <a:ext cx="6210308" cy="952500"/>
          </a:xfrm>
          <a:prstGeom prst="rect">
            <a:avLst/>
          </a:prstGeom>
        </p:spPr>
        <p:txBody>
          <a:bodyPr/>
          <a:lstStyle>
            <a:lvl1pPr algn="l">
              <a:buFont typeface="Arial" panose="020B0604020202020204" pitchFamily="34" charset="0"/>
              <a:buNone/>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	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r>
              <a:rPr lang="en-US" dirty="0">
                <a:latin typeface="Cairo Light"/>
                <a:cs typeface="Cairo Light"/>
              </a:rPr>
              <a:t>Lorem</a:t>
            </a:r>
            <a:r>
              <a:rPr lang="en-US" spc="-18" dirty="0">
                <a:latin typeface="Cairo Light"/>
                <a:cs typeface="Cairo Light"/>
              </a:rPr>
              <a:t> </a:t>
            </a:r>
            <a:r>
              <a:rPr lang="en-US" dirty="0">
                <a:latin typeface="Cairo Light"/>
                <a:cs typeface="Cairo Light"/>
              </a:rPr>
              <a:t>ipsum</a:t>
            </a:r>
            <a:r>
              <a:rPr lang="en-US" spc="-21" dirty="0">
                <a:latin typeface="Cairo Light"/>
                <a:cs typeface="Cairo Light"/>
              </a:rPr>
              <a:t> </a:t>
            </a:r>
            <a:r>
              <a:rPr lang="en-US" dirty="0">
                <a:latin typeface="Cairo Light"/>
                <a:cs typeface="Cairo Light"/>
              </a:rPr>
              <a:t>dolor</a:t>
            </a:r>
            <a:r>
              <a:rPr lang="en-US" spc="-18"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21" dirty="0">
                <a:latin typeface="Cairo Light"/>
                <a:cs typeface="Cairo Light"/>
              </a:rPr>
              <a:t> </a:t>
            </a:r>
            <a:r>
              <a:rPr lang="en-US" spc="-6" dirty="0" err="1">
                <a:latin typeface="Cairo Light"/>
                <a:cs typeface="Cairo Light"/>
              </a:rPr>
              <a:t>consectetuer</a:t>
            </a:r>
            <a:r>
              <a:rPr lang="en-US" spc="-18"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21" dirty="0">
                <a:latin typeface="Cairo Light"/>
                <a:cs typeface="Cairo Light"/>
              </a:rPr>
              <a:t> </a:t>
            </a:r>
            <a:r>
              <a:rPr lang="en-US" dirty="0">
                <a:latin typeface="Cairo Light"/>
                <a:cs typeface="Cairo Light"/>
              </a:rPr>
              <a:t>sed</a:t>
            </a:r>
            <a:r>
              <a:rPr lang="en-US" spc="-18"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spc="-12" dirty="0" err="1">
                <a:latin typeface="Cairo Light"/>
                <a:cs typeface="Cairo Light"/>
              </a:rPr>
              <a:t>nibh</a:t>
            </a:r>
            <a:r>
              <a:rPr lang="en-US" spc="-12" dirty="0">
                <a:latin typeface="Cairo Light"/>
                <a:cs typeface="Cairo Light"/>
              </a:rPr>
              <a:t> </a:t>
            </a:r>
            <a:r>
              <a:rPr lang="en-US" dirty="0" err="1">
                <a:latin typeface="Cairo Light"/>
                <a:cs typeface="Cairo Light"/>
              </a:rPr>
              <a:t>euismod</a:t>
            </a:r>
            <a:r>
              <a:rPr lang="en-US" spc="-18" dirty="0">
                <a:latin typeface="Cairo Light"/>
                <a:cs typeface="Cairo Light"/>
              </a:rPr>
              <a:t> </a:t>
            </a:r>
            <a:r>
              <a:rPr lang="en-US" dirty="0" err="1">
                <a:latin typeface="Cairo Light"/>
                <a:cs typeface="Cairo Light"/>
              </a:rPr>
              <a:t>tincidunt</a:t>
            </a:r>
            <a:r>
              <a:rPr lang="en-US" spc="-15" dirty="0">
                <a:latin typeface="Cairo Light"/>
                <a:cs typeface="Cairo Light"/>
              </a:rPr>
              <a:t> </a:t>
            </a:r>
            <a:r>
              <a:rPr lang="en-US" dirty="0" err="1">
                <a:latin typeface="Cairo Light"/>
                <a:cs typeface="Cairo Light"/>
              </a:rPr>
              <a:t>ut</a:t>
            </a:r>
            <a:r>
              <a:rPr lang="en-US" spc="-18" dirty="0">
                <a:latin typeface="Cairo Light"/>
                <a:cs typeface="Cairo Light"/>
              </a:rPr>
              <a:t> </a:t>
            </a:r>
            <a:r>
              <a:rPr lang="en-US" dirty="0" err="1">
                <a:latin typeface="Cairo Light"/>
                <a:cs typeface="Cairo Light"/>
              </a:rPr>
              <a:t>laoreet</a:t>
            </a:r>
            <a:r>
              <a:rPr lang="en-US" spc="-15" dirty="0">
                <a:latin typeface="Cairo Light"/>
                <a:cs typeface="Cairo Light"/>
              </a:rPr>
              <a:t> </a:t>
            </a:r>
            <a:r>
              <a:rPr lang="en-US" dirty="0">
                <a:latin typeface="Cairo Light"/>
                <a:cs typeface="Cairo Light"/>
              </a:rPr>
              <a:t>dolore</a:t>
            </a:r>
            <a:r>
              <a:rPr lang="en-US" spc="-18" dirty="0">
                <a:latin typeface="Cairo Light"/>
                <a:cs typeface="Cairo Light"/>
              </a:rPr>
              <a:t> </a:t>
            </a:r>
            <a:r>
              <a:rPr lang="en-US" dirty="0">
                <a:latin typeface="Cairo Light"/>
                <a:cs typeface="Cairo Light"/>
              </a:rPr>
              <a:t>magna</a:t>
            </a:r>
            <a:r>
              <a:rPr lang="en-US" spc="-15"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8"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5" dirty="0">
                <a:latin typeface="Cairo Light"/>
                <a:cs typeface="Cairo Light"/>
              </a:rPr>
              <a:t> </a:t>
            </a:r>
            <a:r>
              <a:rPr lang="en-US" dirty="0">
                <a:latin typeface="Cairo Light"/>
                <a:cs typeface="Cairo Light"/>
              </a:rPr>
              <a:t>Ut</a:t>
            </a:r>
            <a:r>
              <a:rPr lang="en-US" spc="-18" dirty="0">
                <a:latin typeface="Cairo Light"/>
                <a:cs typeface="Cairo Light"/>
              </a:rPr>
              <a:t> </a:t>
            </a:r>
            <a:r>
              <a:rPr lang="en-US" dirty="0" err="1">
                <a:latin typeface="Cairo Light"/>
                <a:cs typeface="Cairo Light"/>
              </a:rPr>
              <a:t>wisi</a:t>
            </a:r>
            <a:r>
              <a:rPr lang="en-US" spc="-15" dirty="0">
                <a:latin typeface="Cairo Light"/>
                <a:cs typeface="Cairo Light"/>
              </a:rPr>
              <a:t> </a:t>
            </a:r>
            <a:r>
              <a:rPr lang="en-US" dirty="0" err="1">
                <a:latin typeface="Cairo Light"/>
                <a:cs typeface="Cairo Light"/>
              </a:rPr>
              <a:t>enim</a:t>
            </a:r>
            <a:r>
              <a:rPr lang="en-US" spc="-18" dirty="0">
                <a:latin typeface="Cairo Light"/>
                <a:cs typeface="Cairo Light"/>
              </a:rPr>
              <a:t> </a:t>
            </a:r>
            <a:r>
              <a:rPr lang="en-US" dirty="0">
                <a:latin typeface="Cairo Light"/>
                <a:cs typeface="Cairo Light"/>
              </a:rPr>
              <a:t>ad</a:t>
            </a:r>
            <a:r>
              <a:rPr lang="en-US" spc="-15" dirty="0">
                <a:latin typeface="Cairo Light"/>
                <a:cs typeface="Cairo Light"/>
              </a:rPr>
              <a:t> </a:t>
            </a:r>
            <a:r>
              <a:rPr lang="en-US" spc="-6" dirty="0">
                <a:latin typeface="Cairo Light"/>
                <a:cs typeface="Cairo Light"/>
              </a:rPr>
              <a:t>minim </a:t>
            </a:r>
            <a:r>
              <a:rPr lang="en-US" dirty="0" err="1">
                <a:latin typeface="Cairo Light"/>
                <a:cs typeface="Cairo Light"/>
              </a:rPr>
              <a:t>veniam</a:t>
            </a:r>
            <a:r>
              <a:rPr lang="en-US" dirty="0">
                <a:latin typeface="Cairo Light"/>
                <a:cs typeface="Cairo Light"/>
              </a:rPr>
              <a:t>,</a:t>
            </a:r>
            <a:r>
              <a:rPr lang="en-US" spc="-49" dirty="0">
                <a:latin typeface="Cairo Light"/>
                <a:cs typeface="Cairo Light"/>
              </a:rPr>
              <a:t> </a:t>
            </a:r>
            <a:r>
              <a:rPr lang="en-US" spc="-12" dirty="0" err="1">
                <a:latin typeface="Cairo Light"/>
                <a:cs typeface="Cairo Light"/>
              </a:rPr>
              <a:t>quis</a:t>
            </a:r>
            <a:endParaRPr lang="en-US" dirty="0">
              <a:latin typeface="Cairo Light"/>
              <a:cs typeface="Cairo Light"/>
            </a:endParaRPr>
          </a:p>
        </p:txBody>
      </p:sp>
      <p:sp>
        <p:nvSpPr>
          <p:cNvPr id="12" name="Text Placeholder 6">
            <a:extLst>
              <a:ext uri="{FF2B5EF4-FFF2-40B4-BE49-F238E27FC236}">
                <a16:creationId xmlns:a16="http://schemas.microsoft.com/office/drawing/2014/main" id="{A76DC621-8063-2B29-B3F9-2418DF2F16E1}"/>
              </a:ext>
            </a:extLst>
          </p:cNvPr>
          <p:cNvSpPr>
            <a:spLocks noGrp="1"/>
          </p:cNvSpPr>
          <p:nvPr>
            <p:ph type="body" sz="quarter" idx="12" hasCustomPrompt="1"/>
          </p:nvPr>
        </p:nvSpPr>
        <p:spPr>
          <a:xfrm>
            <a:off x="837858" y="2400300"/>
            <a:ext cx="6210308" cy="952500"/>
          </a:xfrm>
          <a:prstGeom prst="rect">
            <a:avLst/>
          </a:prstGeom>
        </p:spPr>
        <p:txBody>
          <a:bodyPr/>
          <a:lstStyle>
            <a:lvl1pPr marL="114300" marR="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sz="1200" b="0" i="0">
                <a:latin typeface="Cairo Light" pitchFamily="2" charset="-78"/>
                <a:cs typeface="Cairo Light" pitchFamily="2" charset="-78"/>
              </a:defRPr>
            </a:lvl1pPr>
            <a:lvl2pPr>
              <a:buNone/>
              <a:defRPr sz="1200" b="0" i="0">
                <a:latin typeface="Cairo Light" pitchFamily="2" charset="-78"/>
                <a:cs typeface="Cairo Light" pitchFamily="2" charset="-78"/>
              </a:defRPr>
            </a:lvl2pPr>
            <a:lvl3pPr>
              <a:buNone/>
              <a:defRPr sz="1200" b="0" i="0">
                <a:latin typeface="Cairo Light" pitchFamily="2" charset="-78"/>
                <a:cs typeface="Cairo Light" pitchFamily="2" charset="-78"/>
              </a:defRPr>
            </a:lvl3pPr>
            <a:lvl4pPr>
              <a:buNone/>
              <a:defRPr sz="1200" b="0" i="0">
                <a:latin typeface="Cairo Light" pitchFamily="2" charset="-78"/>
                <a:cs typeface="Cairo Light" pitchFamily="2" charset="-78"/>
              </a:defRPr>
            </a:lvl4pPr>
            <a:lvl5pPr>
              <a:buNone/>
              <a:defRPr sz="1200" b="0" i="0">
                <a:latin typeface="Cairo Light" pitchFamily="2" charset="-78"/>
                <a:cs typeface="Cairo Light" pitchFamily="2" charset="-78"/>
              </a:defRPr>
            </a:lvl5pPr>
          </a:lstStyle>
          <a:p>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p>
          <a:p>
            <a:pPr marL="114300" marR="0" lvl="0" indent="-114300" algn="l" defTabSz="4572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Cairo Light"/>
                <a:cs typeface="Cairo Light"/>
              </a:rPr>
              <a:t>Lorem</a:t>
            </a:r>
            <a:r>
              <a:rPr lang="en-US" spc="-21" dirty="0">
                <a:latin typeface="Cairo Light"/>
                <a:cs typeface="Cairo Light"/>
              </a:rPr>
              <a:t> </a:t>
            </a:r>
            <a:r>
              <a:rPr lang="en-US" dirty="0">
                <a:latin typeface="Cairo Light"/>
                <a:cs typeface="Cairo Light"/>
              </a:rPr>
              <a:t>ipsum</a:t>
            </a:r>
            <a:r>
              <a:rPr lang="en-US" spc="-18" dirty="0">
                <a:latin typeface="Cairo Light"/>
                <a:cs typeface="Cairo Light"/>
              </a:rPr>
              <a:t> </a:t>
            </a:r>
            <a:r>
              <a:rPr lang="en-US" dirty="0">
                <a:latin typeface="Cairo Light"/>
                <a:cs typeface="Cairo Light"/>
              </a:rPr>
              <a:t>dolor</a:t>
            </a:r>
            <a:r>
              <a:rPr lang="en-US" spc="-21" dirty="0">
                <a:latin typeface="Cairo Light"/>
                <a:cs typeface="Cairo Light"/>
              </a:rPr>
              <a:t> </a:t>
            </a:r>
            <a:r>
              <a:rPr lang="en-US" dirty="0">
                <a:latin typeface="Cairo Light"/>
                <a:cs typeface="Cairo Light"/>
              </a:rPr>
              <a:t>sit</a:t>
            </a:r>
            <a:r>
              <a:rPr lang="en-US" spc="-18" dirty="0">
                <a:latin typeface="Cairo Light"/>
                <a:cs typeface="Cairo Light"/>
              </a:rPr>
              <a:t> </a:t>
            </a:r>
            <a:r>
              <a:rPr lang="en-US" dirty="0" err="1">
                <a:latin typeface="Cairo Light"/>
                <a:cs typeface="Cairo Light"/>
              </a:rPr>
              <a:t>amet</a:t>
            </a:r>
            <a:r>
              <a:rPr lang="en-US" dirty="0">
                <a:latin typeface="Cairo Light"/>
                <a:cs typeface="Cairo Light"/>
              </a:rPr>
              <a:t>,</a:t>
            </a:r>
            <a:r>
              <a:rPr lang="en-US" spc="-18" dirty="0">
                <a:latin typeface="Cairo Light"/>
                <a:cs typeface="Cairo Light"/>
              </a:rPr>
              <a:t> </a:t>
            </a:r>
            <a:r>
              <a:rPr lang="en-US" spc="-6" dirty="0" err="1">
                <a:latin typeface="Cairo Light"/>
                <a:cs typeface="Cairo Light"/>
              </a:rPr>
              <a:t>consectetuer</a:t>
            </a:r>
            <a:r>
              <a:rPr lang="en-US" spc="-21" dirty="0">
                <a:latin typeface="Cairo Light"/>
                <a:cs typeface="Cairo Light"/>
              </a:rPr>
              <a:t> </a:t>
            </a:r>
            <a:r>
              <a:rPr lang="en-US" dirty="0" err="1">
                <a:latin typeface="Cairo Light"/>
                <a:cs typeface="Cairo Light"/>
              </a:rPr>
              <a:t>adipiscing</a:t>
            </a:r>
            <a:r>
              <a:rPr lang="en-US" spc="-18" dirty="0">
                <a:latin typeface="Cairo Light"/>
                <a:cs typeface="Cairo Light"/>
              </a:rPr>
              <a:t> </a:t>
            </a:r>
            <a:r>
              <a:rPr lang="en-US" dirty="0" err="1">
                <a:latin typeface="Cairo Light"/>
                <a:cs typeface="Cairo Light"/>
              </a:rPr>
              <a:t>elit</a:t>
            </a:r>
            <a:r>
              <a:rPr lang="en-US" dirty="0">
                <a:latin typeface="Cairo Light"/>
                <a:cs typeface="Cairo Light"/>
              </a:rPr>
              <a:t>,</a:t>
            </a:r>
            <a:r>
              <a:rPr lang="en-US" spc="-18" dirty="0">
                <a:latin typeface="Cairo Light"/>
                <a:cs typeface="Cairo Light"/>
              </a:rPr>
              <a:t> </a:t>
            </a:r>
            <a:r>
              <a:rPr lang="en-US" dirty="0">
                <a:latin typeface="Cairo Light"/>
                <a:cs typeface="Cairo Light"/>
              </a:rPr>
              <a:t>sed</a:t>
            </a:r>
            <a:r>
              <a:rPr lang="en-US" spc="-21" dirty="0">
                <a:latin typeface="Cairo Light"/>
                <a:cs typeface="Cairo Light"/>
              </a:rPr>
              <a:t> </a:t>
            </a:r>
            <a:r>
              <a:rPr lang="en-US" dirty="0">
                <a:latin typeface="Cairo Light"/>
                <a:cs typeface="Cairo Light"/>
              </a:rPr>
              <a:t>diam</a:t>
            </a:r>
            <a:r>
              <a:rPr lang="en-US" spc="-18" dirty="0">
                <a:latin typeface="Cairo Light"/>
                <a:cs typeface="Cairo Light"/>
              </a:rPr>
              <a:t> </a:t>
            </a:r>
            <a:r>
              <a:rPr lang="en-US" dirty="0" err="1">
                <a:latin typeface="Cairo Light"/>
                <a:cs typeface="Cairo Light"/>
              </a:rPr>
              <a:t>nonummy</a:t>
            </a:r>
            <a:r>
              <a:rPr lang="en-US" spc="-21" dirty="0">
                <a:latin typeface="Cairo Light"/>
                <a:cs typeface="Cairo Light"/>
              </a:rPr>
              <a:t> </a:t>
            </a:r>
            <a:r>
              <a:rPr lang="en-US" dirty="0" err="1">
                <a:latin typeface="Cairo Light"/>
                <a:cs typeface="Cairo Light"/>
              </a:rPr>
              <a:t>nibh</a:t>
            </a:r>
            <a:r>
              <a:rPr lang="en-US" spc="-18" dirty="0">
                <a:latin typeface="Cairo Light"/>
                <a:cs typeface="Cairo Light"/>
              </a:rPr>
              <a:t> </a:t>
            </a:r>
            <a:r>
              <a:rPr lang="en-US" spc="-6" dirty="0" err="1">
                <a:latin typeface="Cairo Light"/>
                <a:cs typeface="Cairo Light"/>
              </a:rPr>
              <a:t>euismod</a:t>
            </a:r>
            <a:r>
              <a:rPr lang="en-US" spc="-6" dirty="0">
                <a:latin typeface="Cairo Light"/>
                <a:cs typeface="Cairo Light"/>
              </a:rPr>
              <a:t> </a:t>
            </a:r>
            <a:r>
              <a:rPr lang="en-US" dirty="0" err="1">
                <a:latin typeface="Cairo Light"/>
                <a:cs typeface="Cairo Light"/>
              </a:rPr>
              <a:t>tincidunt</a:t>
            </a:r>
            <a:r>
              <a:rPr lang="en-US" spc="-18" dirty="0">
                <a:latin typeface="Cairo Light"/>
                <a:cs typeface="Cairo Light"/>
              </a:rPr>
              <a:t> </a:t>
            </a:r>
            <a:r>
              <a:rPr lang="en-US" dirty="0" err="1">
                <a:latin typeface="Cairo Light"/>
                <a:cs typeface="Cairo Light"/>
              </a:rPr>
              <a:t>ut</a:t>
            </a:r>
            <a:r>
              <a:rPr lang="en-US" spc="-15" dirty="0">
                <a:latin typeface="Cairo Light"/>
                <a:cs typeface="Cairo Light"/>
              </a:rPr>
              <a:t> </a:t>
            </a:r>
            <a:r>
              <a:rPr lang="en-US" dirty="0" err="1">
                <a:latin typeface="Cairo Light"/>
                <a:cs typeface="Cairo Light"/>
              </a:rPr>
              <a:t>laoreet</a:t>
            </a:r>
            <a:r>
              <a:rPr lang="en-US" spc="-18" dirty="0">
                <a:latin typeface="Cairo Light"/>
                <a:cs typeface="Cairo Light"/>
              </a:rPr>
              <a:t> </a:t>
            </a:r>
            <a:r>
              <a:rPr lang="en-US" dirty="0">
                <a:latin typeface="Cairo Light"/>
                <a:cs typeface="Cairo Light"/>
              </a:rPr>
              <a:t>dolore</a:t>
            </a:r>
            <a:r>
              <a:rPr lang="en-US" spc="-15" dirty="0">
                <a:latin typeface="Cairo Light"/>
                <a:cs typeface="Cairo Light"/>
              </a:rPr>
              <a:t> </a:t>
            </a:r>
            <a:r>
              <a:rPr lang="en-US" dirty="0">
                <a:latin typeface="Cairo Light"/>
                <a:cs typeface="Cairo Light"/>
              </a:rPr>
              <a:t>magna</a:t>
            </a:r>
            <a:r>
              <a:rPr lang="en-US" spc="-18" dirty="0">
                <a:latin typeface="Cairo Light"/>
                <a:cs typeface="Cairo Light"/>
              </a:rPr>
              <a:t> </a:t>
            </a:r>
            <a:r>
              <a:rPr lang="en-US" dirty="0" err="1">
                <a:latin typeface="Cairo Light"/>
                <a:cs typeface="Cairo Light"/>
              </a:rPr>
              <a:t>aliquam</a:t>
            </a:r>
            <a:r>
              <a:rPr lang="en-US" spc="-15" dirty="0">
                <a:latin typeface="Cairo Light"/>
                <a:cs typeface="Cairo Light"/>
              </a:rPr>
              <a:t> </a:t>
            </a:r>
            <a:r>
              <a:rPr lang="en-US" dirty="0" err="1">
                <a:latin typeface="Cairo Light"/>
                <a:cs typeface="Cairo Light"/>
              </a:rPr>
              <a:t>erat</a:t>
            </a:r>
            <a:r>
              <a:rPr lang="en-US" spc="-15" dirty="0">
                <a:latin typeface="Cairo Light"/>
                <a:cs typeface="Cairo Light"/>
              </a:rPr>
              <a:t> </a:t>
            </a:r>
            <a:r>
              <a:rPr lang="en-US" dirty="0" err="1">
                <a:latin typeface="Cairo Light"/>
                <a:cs typeface="Cairo Light"/>
              </a:rPr>
              <a:t>volutpat</a:t>
            </a:r>
            <a:r>
              <a:rPr lang="en-US" dirty="0">
                <a:latin typeface="Cairo Light"/>
                <a:cs typeface="Cairo Light"/>
              </a:rPr>
              <a:t>.</a:t>
            </a:r>
            <a:r>
              <a:rPr lang="en-US" spc="-18" dirty="0">
                <a:latin typeface="Cairo Light"/>
                <a:cs typeface="Cairo Light"/>
              </a:rPr>
              <a:t> </a:t>
            </a:r>
            <a:r>
              <a:rPr lang="en-US" dirty="0">
                <a:latin typeface="Cairo Light"/>
                <a:cs typeface="Cairo Light"/>
              </a:rPr>
              <a:t>Ut</a:t>
            </a:r>
            <a:r>
              <a:rPr lang="en-US" spc="-15" dirty="0">
                <a:latin typeface="Cairo Light"/>
                <a:cs typeface="Cairo Light"/>
              </a:rPr>
              <a:t> </a:t>
            </a:r>
            <a:r>
              <a:rPr lang="en-US" dirty="0" err="1">
                <a:latin typeface="Cairo Light"/>
                <a:cs typeface="Cairo Light"/>
              </a:rPr>
              <a:t>wisi</a:t>
            </a:r>
            <a:r>
              <a:rPr lang="en-US" spc="-18" dirty="0">
                <a:latin typeface="Cairo Light"/>
                <a:cs typeface="Cairo Light"/>
              </a:rPr>
              <a:t> </a:t>
            </a:r>
            <a:r>
              <a:rPr lang="en-US" dirty="0" err="1">
                <a:latin typeface="Cairo Light"/>
                <a:cs typeface="Cairo Light"/>
              </a:rPr>
              <a:t>enim</a:t>
            </a:r>
            <a:r>
              <a:rPr lang="en-US" spc="-15" dirty="0">
                <a:latin typeface="Cairo Light"/>
                <a:cs typeface="Cairo Light"/>
              </a:rPr>
              <a:t> </a:t>
            </a:r>
            <a:r>
              <a:rPr lang="en-US" dirty="0">
                <a:latin typeface="Cairo Light"/>
                <a:cs typeface="Cairo Light"/>
              </a:rPr>
              <a:t>ad</a:t>
            </a:r>
            <a:r>
              <a:rPr lang="en-US" spc="-18" dirty="0">
                <a:latin typeface="Cairo Light"/>
                <a:cs typeface="Cairo Light"/>
              </a:rPr>
              <a:t> </a:t>
            </a:r>
            <a:r>
              <a:rPr lang="en-US" dirty="0">
                <a:latin typeface="Cairo Light"/>
                <a:cs typeface="Cairo Light"/>
              </a:rPr>
              <a:t>minim</a:t>
            </a:r>
            <a:r>
              <a:rPr lang="en-US" spc="-15" dirty="0">
                <a:latin typeface="Cairo Light"/>
                <a:cs typeface="Cairo Light"/>
              </a:rPr>
              <a:t> </a:t>
            </a:r>
            <a:r>
              <a:rPr lang="en-US" spc="-6" dirty="0" err="1">
                <a:latin typeface="Cairo Light"/>
                <a:cs typeface="Cairo Light"/>
              </a:rPr>
              <a:t>veniam</a:t>
            </a:r>
            <a:r>
              <a:rPr lang="en-US" spc="-6" dirty="0">
                <a:latin typeface="Cairo Light"/>
                <a:cs typeface="Cairo Light"/>
              </a:rPr>
              <a:t>, </a:t>
            </a:r>
            <a:r>
              <a:rPr lang="en-US" dirty="0" err="1">
                <a:latin typeface="Cairo Light"/>
                <a:cs typeface="Cairo Light"/>
              </a:rPr>
              <a:t>quis</a:t>
            </a:r>
            <a:r>
              <a:rPr lang="en-US" spc="-21" dirty="0">
                <a:latin typeface="Cairo Light"/>
                <a:cs typeface="Cairo Light"/>
              </a:rPr>
              <a:t> </a:t>
            </a:r>
            <a:endParaRPr lang="en-US" dirty="0">
              <a:latin typeface="Cairo Light"/>
              <a:cs typeface="Cairo Light"/>
            </a:endParaRPr>
          </a:p>
          <a:p>
            <a:endParaRPr lang="en-US" dirty="0">
              <a:latin typeface="Cairo Light"/>
              <a:cs typeface="Cairo Light"/>
            </a:endParaRPr>
          </a:p>
          <a:p>
            <a:endParaRPr lang="en-US" dirty="0">
              <a:latin typeface="Cairo Light"/>
              <a:cs typeface="Cairo Light"/>
            </a:endParaRPr>
          </a:p>
        </p:txBody>
      </p:sp>
      <p:sp>
        <p:nvSpPr>
          <p:cNvPr id="14" name="Picture Placeholder 13">
            <a:extLst>
              <a:ext uri="{FF2B5EF4-FFF2-40B4-BE49-F238E27FC236}">
                <a16:creationId xmlns:a16="http://schemas.microsoft.com/office/drawing/2014/main" id="{3D73B324-DFC2-5D05-D874-5A8245A86B9C}"/>
              </a:ext>
            </a:extLst>
          </p:cNvPr>
          <p:cNvSpPr>
            <a:spLocks noGrp="1"/>
          </p:cNvSpPr>
          <p:nvPr>
            <p:ph type="pic" sz="quarter" idx="13"/>
          </p:nvPr>
        </p:nvSpPr>
        <p:spPr>
          <a:xfrm>
            <a:off x="7658202" y="3065930"/>
            <a:ext cx="3924555" cy="2228850"/>
          </a:xfrm>
          <a:prstGeom prst="rect">
            <a:avLst/>
          </a:prstGeom>
        </p:spPr>
        <p:txBody>
          <a:bodyPr/>
          <a:lstStyle/>
          <a:p>
            <a:endParaRPr lang="en-OM"/>
          </a:p>
        </p:txBody>
      </p:sp>
    </p:spTree>
    <p:extLst>
      <p:ext uri="{BB962C8B-B14F-4D97-AF65-F5344CB8AC3E}">
        <p14:creationId xmlns:p14="http://schemas.microsoft.com/office/powerpoint/2010/main" val="7714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1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theme" Target="../theme/theme3.xml"/><Relationship Id="rId1" Type="http://schemas.openxmlformats.org/officeDocument/2006/relationships/slideLayout" Target="../slideLayouts/slideLayout22.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7D241B-7EF1-F513-7E69-5B103971C061}"/>
              </a:ext>
            </a:extLst>
          </p:cNvPr>
          <p:cNvSpPr>
            <a:spLocks noGrp="1"/>
          </p:cNvSpPr>
          <p:nvPr>
            <p:ph type="sldNum" sz="quarter" idx="4"/>
          </p:nvPr>
        </p:nvSpPr>
        <p:spPr>
          <a:xfrm>
            <a:off x="11658600" y="6452870"/>
            <a:ext cx="456536" cy="365125"/>
          </a:xfrm>
          <a:prstGeom prst="rect">
            <a:avLst/>
          </a:prstGeom>
        </p:spPr>
        <p:txBody>
          <a:bodyPr vert="horz" lIns="91440" tIns="45720" rIns="91440" bIns="45720" rtlCol="0" anchor="ctr"/>
          <a:lstStyle>
            <a:lvl1pPr algn="ctr">
              <a:defRPr sz="1000">
                <a:solidFill>
                  <a:schemeClr val="tx1">
                    <a:lumMod val="60000"/>
                    <a:lumOff val="40000"/>
                  </a:schemeClr>
                </a:solidFill>
              </a:defRPr>
            </a:lvl1pPr>
          </a:lstStyle>
          <a:p>
            <a:fld id="{F4258245-48BB-4907-851C-CFC557F37E26}" type="slidenum">
              <a:rPr lang="en-US" smtClean="0"/>
              <a:pPr/>
              <a:t>‹#›</a:t>
            </a:fld>
            <a:endParaRPr lang="en-US"/>
          </a:p>
        </p:txBody>
      </p:sp>
    </p:spTree>
    <p:extLst>
      <p:ext uri="{BB962C8B-B14F-4D97-AF65-F5344CB8AC3E}">
        <p14:creationId xmlns:p14="http://schemas.microsoft.com/office/powerpoint/2010/main" val="2154156775"/>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60" r:id="rId3"/>
    <p:sldLayoutId id="2147483658" r:id="rId4"/>
    <p:sldLayoutId id="2147483666"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6" r:id="rId18"/>
    <p:sldLayoutId id="2147483694" r:id="rId19"/>
    <p:sldLayoutId id="214748369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A green line with white rectangles&#10;&#10;AI-generated content may be incorrect.">
            <a:extLst>
              <a:ext uri="{FF2B5EF4-FFF2-40B4-BE49-F238E27FC236}">
                <a16:creationId xmlns:a16="http://schemas.microsoft.com/office/drawing/2014/main" id="{C33D5774-726D-5A8F-2E8B-9B706A37AA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sp>
        <p:nvSpPr>
          <p:cNvPr id="2" name="object 27">
            <a:extLst>
              <a:ext uri="{FF2B5EF4-FFF2-40B4-BE49-F238E27FC236}">
                <a16:creationId xmlns:a16="http://schemas.microsoft.com/office/drawing/2014/main" id="{7991E9A7-6847-3513-0F0A-E216A6FAFD56}"/>
              </a:ext>
            </a:extLst>
          </p:cNvPr>
          <p:cNvSpPr txBox="1"/>
          <p:nvPr userDrawn="1"/>
        </p:nvSpPr>
        <p:spPr>
          <a:xfrm>
            <a:off x="3200211" y="1650046"/>
            <a:ext cx="49533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Activity:</a:t>
            </a:r>
            <a:endParaRPr sz="1031" dirty="0">
              <a:latin typeface="Arial"/>
              <a:cs typeface="Arial"/>
            </a:endParaRPr>
          </a:p>
        </p:txBody>
      </p:sp>
      <p:sp>
        <p:nvSpPr>
          <p:cNvPr id="3" name="object 30">
            <a:extLst>
              <a:ext uri="{FF2B5EF4-FFF2-40B4-BE49-F238E27FC236}">
                <a16:creationId xmlns:a16="http://schemas.microsoft.com/office/drawing/2014/main" id="{917F43EF-BBA4-8F43-CB3E-62F377B34948}"/>
              </a:ext>
            </a:extLst>
          </p:cNvPr>
          <p:cNvSpPr txBox="1"/>
          <p:nvPr userDrawn="1"/>
        </p:nvSpPr>
        <p:spPr>
          <a:xfrm>
            <a:off x="4890290" y="1638300"/>
            <a:ext cx="2860763"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Injury/Asset Damaged:</a:t>
            </a:r>
            <a:endParaRPr sz="1031" dirty="0">
              <a:latin typeface="Arial"/>
              <a:cs typeface="Arial"/>
            </a:endParaRPr>
          </a:p>
        </p:txBody>
      </p:sp>
      <p:sp>
        <p:nvSpPr>
          <p:cNvPr id="4" name="object 27">
            <a:extLst>
              <a:ext uri="{FF2B5EF4-FFF2-40B4-BE49-F238E27FC236}">
                <a16:creationId xmlns:a16="http://schemas.microsoft.com/office/drawing/2014/main" id="{7D52AE87-FC78-0C87-9E42-74B12C0313DF}"/>
              </a:ext>
            </a:extLst>
          </p:cNvPr>
          <p:cNvSpPr txBox="1"/>
          <p:nvPr userDrawn="1"/>
        </p:nvSpPr>
        <p:spPr>
          <a:xfrm>
            <a:off x="2092389"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dirty="0">
                <a:solidFill>
                  <a:srgbClr val="221F1F"/>
                </a:solidFill>
                <a:latin typeface="Cairo Light" pitchFamily="2" charset="-78"/>
                <a:cs typeface="Cairo Light" pitchFamily="2" charset="-78"/>
              </a:rPr>
              <a:t>Time:</a:t>
            </a:r>
            <a:endParaRPr sz="1031" dirty="0">
              <a:latin typeface="Arial"/>
              <a:cs typeface="Arial"/>
            </a:endParaRPr>
          </a:p>
        </p:txBody>
      </p:sp>
      <p:sp>
        <p:nvSpPr>
          <p:cNvPr id="5" name="object 27">
            <a:extLst>
              <a:ext uri="{FF2B5EF4-FFF2-40B4-BE49-F238E27FC236}">
                <a16:creationId xmlns:a16="http://schemas.microsoft.com/office/drawing/2014/main" id="{E10C2ABC-B457-E666-E5ED-907FDCF14A4B}"/>
              </a:ext>
            </a:extLst>
          </p:cNvPr>
          <p:cNvSpPr txBox="1"/>
          <p:nvPr userDrawn="1"/>
        </p:nvSpPr>
        <p:spPr>
          <a:xfrm>
            <a:off x="795133" y="1638300"/>
            <a:ext cx="1145642" cy="168743"/>
          </a:xfrm>
          <a:prstGeom prst="rect">
            <a:avLst/>
          </a:prstGeom>
        </p:spPr>
        <p:txBody>
          <a:bodyPr vert="horz" wrap="square" lIns="0" tIns="10012" rIns="0" bIns="0" rtlCol="0">
            <a:spAutoFit/>
          </a:bodyPr>
          <a:lstStyle/>
          <a:p>
            <a:pPr marL="7702">
              <a:spcBef>
                <a:spcPts val="79"/>
              </a:spcBef>
              <a:tabLst>
                <a:tab pos="1137479" algn="l"/>
              </a:tabLst>
            </a:pPr>
            <a:r>
              <a:rPr lang="en-US" sz="1031" spc="40" dirty="0">
                <a:solidFill>
                  <a:srgbClr val="221F1F"/>
                </a:solidFill>
                <a:latin typeface="Cairo Light" pitchFamily="2" charset="-78"/>
                <a:cs typeface="Cairo Light" pitchFamily="2" charset="-78"/>
              </a:rPr>
              <a:t>Date:</a:t>
            </a:r>
            <a:endParaRPr sz="1031" dirty="0">
              <a:latin typeface="Arial"/>
              <a:cs typeface="Arial"/>
            </a:endParaRPr>
          </a:p>
        </p:txBody>
      </p:sp>
      <p:pic>
        <p:nvPicPr>
          <p:cNvPr id="6" name="object 11">
            <a:extLst>
              <a:ext uri="{FF2B5EF4-FFF2-40B4-BE49-F238E27FC236}">
                <a16:creationId xmlns:a16="http://schemas.microsoft.com/office/drawing/2014/main" id="{E45E895A-F7AD-5F3E-F976-17DC30764045}"/>
              </a:ext>
            </a:extLst>
          </p:cNvPr>
          <p:cNvPicPr/>
          <p:nvPr userDrawn="1"/>
        </p:nvPicPr>
        <p:blipFill>
          <a:blip r:embed="rId4" cstate="print"/>
          <a:stretch>
            <a:fillRect/>
          </a:stretch>
        </p:blipFill>
        <p:spPr>
          <a:xfrm>
            <a:off x="723551" y="4838700"/>
            <a:ext cx="2212240" cy="685800"/>
          </a:xfrm>
          <a:prstGeom prst="rect">
            <a:avLst/>
          </a:prstGeom>
        </p:spPr>
      </p:pic>
      <p:sp>
        <p:nvSpPr>
          <p:cNvPr id="7" name="Rectangle 6">
            <a:extLst>
              <a:ext uri="{FF2B5EF4-FFF2-40B4-BE49-F238E27FC236}">
                <a16:creationId xmlns:a16="http://schemas.microsoft.com/office/drawing/2014/main" id="{077B3471-A759-8DD9-0442-A90774546027}"/>
              </a:ext>
            </a:extLst>
          </p:cNvPr>
          <p:cNvSpPr/>
          <p:nvPr userDrawn="1"/>
        </p:nvSpPr>
        <p:spPr>
          <a:xfrm>
            <a:off x="774062" y="3317179"/>
            <a:ext cx="6570939" cy="131614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0" name="object 15">
            <a:extLst>
              <a:ext uri="{FF2B5EF4-FFF2-40B4-BE49-F238E27FC236}">
                <a16:creationId xmlns:a16="http://schemas.microsoft.com/office/drawing/2014/main" id="{D3361998-E92C-053F-8EF1-AE5052AA3141}"/>
              </a:ext>
            </a:extLst>
          </p:cNvPr>
          <p:cNvSpPr txBox="1"/>
          <p:nvPr userDrawn="1"/>
        </p:nvSpPr>
        <p:spPr>
          <a:xfrm>
            <a:off x="989108" y="3164579"/>
            <a:ext cx="2058693" cy="305297"/>
          </a:xfrm>
          <a:prstGeom prst="rect">
            <a:avLst/>
          </a:prstGeom>
          <a:solidFill>
            <a:schemeClr val="bg1"/>
          </a:solidFill>
          <a:effectLst>
            <a:outerShdw blurRad="165100" dist="190500" dir="8100000" algn="tr" rotWithShape="0">
              <a:prstClr val="black">
                <a:alpha val="40000"/>
              </a:prstClr>
            </a:outerShdw>
          </a:effectLst>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What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F23EDB4A-26FF-03E7-71AF-E329F25DA36B}"/>
              </a:ext>
            </a:extLst>
          </p:cNvPr>
          <p:cNvSpPr/>
          <p:nvPr userDrawn="1"/>
        </p:nvSpPr>
        <p:spPr>
          <a:xfrm>
            <a:off x="774062" y="5153046"/>
            <a:ext cx="6570939" cy="1499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2" name="object 15">
            <a:extLst>
              <a:ext uri="{FF2B5EF4-FFF2-40B4-BE49-F238E27FC236}">
                <a16:creationId xmlns:a16="http://schemas.microsoft.com/office/drawing/2014/main" id="{F570A78D-567F-BB72-A3DE-DCD6B6CACBF1}"/>
              </a:ext>
            </a:extLst>
          </p:cNvPr>
          <p:cNvSpPr txBox="1"/>
          <p:nvPr userDrawn="1"/>
        </p:nvSpPr>
        <p:spPr>
          <a:xfrm>
            <a:off x="989108" y="4993379"/>
            <a:ext cx="1868182" cy="305297"/>
          </a:xfrm>
          <a:prstGeom prst="rect">
            <a:avLst/>
          </a:prstGeom>
          <a:solidFill>
            <a:schemeClr val="bg1"/>
          </a:solidFill>
        </p:spPr>
        <p:txBody>
          <a:bodyPr vert="horz" wrap="square" lIns="0" tIns="61996" rIns="0" bIns="0" rtlCol="0">
            <a:spAutoFit/>
          </a:bodyPr>
          <a:lstStyle/>
          <a:p>
            <a:pPr marL="134144" indent="0" algn="l">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Why It Happened</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3" name="Rectangle 12">
            <a:extLst>
              <a:ext uri="{FF2B5EF4-FFF2-40B4-BE49-F238E27FC236}">
                <a16:creationId xmlns:a16="http://schemas.microsoft.com/office/drawing/2014/main" id="{6AA79215-A4D0-934A-FCF0-E11AD2ABF055}"/>
              </a:ext>
            </a:extLst>
          </p:cNvPr>
          <p:cNvSpPr/>
          <p:nvPr userDrawn="1"/>
        </p:nvSpPr>
        <p:spPr>
          <a:xfrm>
            <a:off x="8115431" y="3276601"/>
            <a:ext cx="3306540" cy="3376018"/>
          </a:xfrm>
          <a:prstGeom prst="rect">
            <a:avLst/>
          </a:prstGeom>
          <a:solidFill>
            <a:srgbClr val="E525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0" name="object 44">
            <a:extLst>
              <a:ext uri="{FF2B5EF4-FFF2-40B4-BE49-F238E27FC236}">
                <a16:creationId xmlns:a16="http://schemas.microsoft.com/office/drawing/2014/main" id="{4C411B24-F087-3538-D505-50E3C296A0A4}"/>
              </a:ext>
            </a:extLst>
          </p:cNvPr>
          <p:cNvSpPr txBox="1"/>
          <p:nvPr userDrawn="1"/>
        </p:nvSpPr>
        <p:spPr>
          <a:xfrm>
            <a:off x="5125565" y="2155878"/>
            <a:ext cx="1872207"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dirty="0">
                <a:solidFill>
                  <a:schemeClr val="tx1">
                    <a:lumMod val="50000"/>
                    <a:lumOff val="50000"/>
                  </a:schemeClr>
                </a:solidFill>
                <a:latin typeface="Cairo Light" pitchFamily="2" charset="-78"/>
                <a:cs typeface="Cairo Light" pitchFamily="2" charset="-78"/>
              </a:rPr>
              <a:t>RAM Potential</a:t>
            </a:r>
            <a:endParaRPr sz="1200" b="0" i="0" dirty="0">
              <a:solidFill>
                <a:schemeClr val="tx1">
                  <a:lumMod val="50000"/>
                  <a:lumOff val="50000"/>
                </a:schemeClr>
              </a:solidFill>
              <a:latin typeface="Cairo Light" pitchFamily="2" charset="-78"/>
              <a:cs typeface="Cairo Light" pitchFamily="2" charset="-78"/>
            </a:endParaRPr>
          </a:p>
        </p:txBody>
      </p:sp>
      <p:sp>
        <p:nvSpPr>
          <p:cNvPr id="24" name="object 44">
            <a:extLst>
              <a:ext uri="{FF2B5EF4-FFF2-40B4-BE49-F238E27FC236}">
                <a16:creationId xmlns:a16="http://schemas.microsoft.com/office/drawing/2014/main" id="{BDDA98A6-1B06-707C-E5CD-341D0DAE7189}"/>
              </a:ext>
            </a:extLst>
          </p:cNvPr>
          <p:cNvSpPr txBox="1"/>
          <p:nvPr userDrawn="1"/>
        </p:nvSpPr>
        <p:spPr>
          <a:xfrm>
            <a:off x="1393886" y="2155878"/>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Incident Title</a:t>
            </a:r>
            <a:endParaRPr lang="en-US" sz="1200" b="0" i="0" dirty="0">
              <a:solidFill>
                <a:schemeClr val="tx1">
                  <a:lumMod val="50000"/>
                  <a:lumOff val="50000"/>
                </a:schemeClr>
              </a:solidFill>
              <a:latin typeface="Cairo Light" pitchFamily="2" charset="-78"/>
              <a:cs typeface="Cairo Light" pitchFamily="2" charset="-78"/>
            </a:endParaRPr>
          </a:p>
        </p:txBody>
      </p:sp>
      <p:sp>
        <p:nvSpPr>
          <p:cNvPr id="25" name="object 44">
            <a:extLst>
              <a:ext uri="{FF2B5EF4-FFF2-40B4-BE49-F238E27FC236}">
                <a16:creationId xmlns:a16="http://schemas.microsoft.com/office/drawing/2014/main" id="{FE54C604-6907-C45F-2C3F-693CE573328D}"/>
              </a:ext>
            </a:extLst>
          </p:cNvPr>
          <p:cNvSpPr txBox="1"/>
          <p:nvPr userDrawn="1"/>
        </p:nvSpPr>
        <p:spPr>
          <a:xfrm>
            <a:off x="7751053" y="2170537"/>
            <a:ext cx="1006775" cy="197128"/>
          </a:xfrm>
          <a:prstGeom prst="rect">
            <a:avLst/>
          </a:prstGeom>
        </p:spPr>
        <p:txBody>
          <a:bodyPr vert="horz" wrap="square" lIns="0" tIns="8087" rIns="0" bIns="0" rtlCol="0">
            <a:spAutoFit/>
          </a:bodyPr>
          <a:lstStyle/>
          <a:p>
            <a:pPr marL="7702">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Risk Category</a:t>
            </a:r>
            <a:endParaRPr lang="en-US" sz="1200" b="0" i="0" dirty="0">
              <a:solidFill>
                <a:schemeClr val="tx1">
                  <a:lumMod val="50000"/>
                  <a:lumOff val="50000"/>
                </a:schemeClr>
              </a:solidFill>
              <a:latin typeface="Cairo Light" pitchFamily="2" charset="-78"/>
              <a:cs typeface="Cairo Light" pitchFamily="2" charset="-78"/>
            </a:endParaRPr>
          </a:p>
        </p:txBody>
      </p:sp>
      <p:sp>
        <p:nvSpPr>
          <p:cNvPr id="26" name="object 44">
            <a:extLst>
              <a:ext uri="{FF2B5EF4-FFF2-40B4-BE49-F238E27FC236}">
                <a16:creationId xmlns:a16="http://schemas.microsoft.com/office/drawing/2014/main" id="{4B6667FE-AC29-51E4-2053-DD8F53772CFD}"/>
              </a:ext>
            </a:extLst>
          </p:cNvPr>
          <p:cNvSpPr txBox="1"/>
          <p:nvPr userDrawn="1"/>
        </p:nvSpPr>
        <p:spPr>
          <a:xfrm>
            <a:off x="3512441" y="2178962"/>
            <a:ext cx="1006775"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US" sz="1200" b="0" i="0" spc="-6" dirty="0">
                <a:solidFill>
                  <a:schemeClr val="tx1">
                    <a:lumMod val="50000"/>
                    <a:lumOff val="50000"/>
                  </a:schemeClr>
                </a:solidFill>
                <a:latin typeface="Cairo Light" pitchFamily="2" charset="-78"/>
                <a:cs typeface="Cairo Light" pitchFamily="2" charset="-78"/>
              </a:rPr>
              <a:t>IFADAH #</a:t>
            </a:r>
            <a:endParaRPr lang="en-US" sz="1200" b="0" i="0" dirty="0">
              <a:solidFill>
                <a:schemeClr val="tx1">
                  <a:lumMod val="50000"/>
                  <a:lumOff val="50000"/>
                </a:schemeClr>
              </a:solidFill>
              <a:latin typeface="Cairo Light" pitchFamily="2" charset="-78"/>
              <a:cs typeface="Cairo Light" pitchFamily="2" charset="-78"/>
            </a:endParaRPr>
          </a:p>
        </p:txBody>
      </p:sp>
      <p:sp>
        <p:nvSpPr>
          <p:cNvPr id="27" name="object 44">
            <a:extLst>
              <a:ext uri="{FF2B5EF4-FFF2-40B4-BE49-F238E27FC236}">
                <a16:creationId xmlns:a16="http://schemas.microsoft.com/office/drawing/2014/main" id="{1B650CBE-CB7F-B058-8C67-64C1C831A05A}"/>
              </a:ext>
            </a:extLst>
          </p:cNvPr>
          <p:cNvSpPr txBox="1"/>
          <p:nvPr userDrawn="1"/>
        </p:nvSpPr>
        <p:spPr>
          <a:xfrm>
            <a:off x="9511109" y="2170537"/>
            <a:ext cx="1556118" cy="197128"/>
          </a:xfrm>
          <a:prstGeom prst="rect">
            <a:avLst/>
          </a:prstGeom>
        </p:spPr>
        <p:txBody>
          <a:bodyPr vert="horz" wrap="square" lIns="0" tIns="8087" rIns="0" bIns="0" rtlCol="0">
            <a:spAutoFit/>
          </a:bodyPr>
          <a:lstStyle/>
          <a:p>
            <a:pPr marL="7702" algn="ctr">
              <a:lnSpc>
                <a:spcPts val="1589"/>
              </a:lnSpc>
              <a:spcBef>
                <a:spcPts val="64"/>
              </a:spcBef>
              <a:tabLst>
                <a:tab pos="608016" algn="l"/>
              </a:tabLst>
            </a:pPr>
            <a:r>
              <a:rPr lang="en-GB" sz="1200" b="0" i="0" dirty="0">
                <a:solidFill>
                  <a:schemeClr val="tx1">
                    <a:lumMod val="50000"/>
                    <a:lumOff val="50000"/>
                  </a:schemeClr>
                </a:solidFill>
                <a:latin typeface="Cairo Light" pitchFamily="2" charset="-78"/>
                <a:cs typeface="Cairo Light" pitchFamily="2" charset="-78"/>
              </a:rPr>
              <a:t>Cluster</a:t>
            </a:r>
            <a:endParaRPr lang="en-US" sz="1200" b="0" i="0" dirty="0">
              <a:solidFill>
                <a:schemeClr val="tx1">
                  <a:lumMod val="50000"/>
                  <a:lumOff val="50000"/>
                </a:schemeClr>
              </a:solidFill>
              <a:latin typeface="Cairo Light" pitchFamily="2" charset="-78"/>
              <a:cs typeface="Cairo Light" pitchFamily="2" charset="-78"/>
            </a:endParaRPr>
          </a:p>
        </p:txBody>
      </p:sp>
      <p:sp>
        <p:nvSpPr>
          <p:cNvPr id="8" name="object 30">
            <a:extLst>
              <a:ext uri="{FF2B5EF4-FFF2-40B4-BE49-F238E27FC236}">
                <a16:creationId xmlns:a16="http://schemas.microsoft.com/office/drawing/2014/main" id="{F854C380-65A9-890E-EC10-A422F7C2627B}"/>
              </a:ext>
            </a:extLst>
          </p:cNvPr>
          <p:cNvSpPr txBox="1"/>
          <p:nvPr userDrawn="1"/>
        </p:nvSpPr>
        <p:spPr>
          <a:xfrm>
            <a:off x="7751053" y="1638300"/>
            <a:ext cx="2298600" cy="168743"/>
          </a:xfrm>
          <a:prstGeom prst="rect">
            <a:avLst/>
          </a:prstGeom>
        </p:spPr>
        <p:txBody>
          <a:bodyPr vert="horz" wrap="square" lIns="0" tIns="10012" rIns="0" bIns="0" rtlCol="0">
            <a:spAutoFit/>
          </a:bodyPr>
          <a:lstStyle/>
          <a:p>
            <a:pPr marL="7702">
              <a:spcBef>
                <a:spcPts val="79"/>
              </a:spcBef>
              <a:tabLst>
                <a:tab pos="2290360" algn="l"/>
              </a:tabLst>
            </a:pPr>
            <a:r>
              <a:rPr lang="en-US" sz="1031" dirty="0">
                <a:solidFill>
                  <a:srgbClr val="221F1F"/>
                </a:solidFill>
                <a:latin typeface="Cairo Light" pitchFamily="2" charset="-78"/>
                <a:cs typeface="Cairo Light" pitchFamily="2" charset="-78"/>
              </a:rPr>
              <a:t>Target Audience:</a:t>
            </a:r>
            <a:endParaRPr sz="1031" dirty="0">
              <a:latin typeface="Arial"/>
              <a:cs typeface="Arial"/>
            </a:endParaRPr>
          </a:p>
        </p:txBody>
      </p:sp>
    </p:spTree>
    <p:extLst>
      <p:ext uri="{BB962C8B-B14F-4D97-AF65-F5344CB8AC3E}">
        <p14:creationId xmlns:p14="http://schemas.microsoft.com/office/powerpoint/2010/main" val="2626106205"/>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A white background with green and black text&#10;&#10;AI-generated content may be incorrect.">
            <a:extLst>
              <a:ext uri="{FF2B5EF4-FFF2-40B4-BE49-F238E27FC236}">
                <a16:creationId xmlns:a16="http://schemas.microsoft.com/office/drawing/2014/main" id="{EB23A2BD-10FB-C40F-7BEC-CE0DB19E3D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23"/>
            <a:ext cx="12192400" cy="6857777"/>
          </a:xfrm>
          <a:prstGeom prst="rect">
            <a:avLst/>
          </a:prstGeom>
        </p:spPr>
      </p:pic>
      <p:pic>
        <p:nvPicPr>
          <p:cNvPr id="11" name="object 11">
            <a:extLst>
              <a:ext uri="{FF2B5EF4-FFF2-40B4-BE49-F238E27FC236}">
                <a16:creationId xmlns:a16="http://schemas.microsoft.com/office/drawing/2014/main" id="{E5CD5E0A-6948-1604-52BB-898C0F748298}"/>
              </a:ext>
            </a:extLst>
          </p:cNvPr>
          <p:cNvPicPr/>
          <p:nvPr userDrawn="1"/>
        </p:nvPicPr>
        <p:blipFill>
          <a:blip r:embed="rId4" cstate="print"/>
          <a:stretch>
            <a:fillRect/>
          </a:stretch>
        </p:blipFill>
        <p:spPr>
          <a:xfrm>
            <a:off x="723551" y="4100482"/>
            <a:ext cx="2212240" cy="685800"/>
          </a:xfrm>
          <a:prstGeom prst="rect">
            <a:avLst/>
          </a:prstGeom>
        </p:spPr>
      </p:pic>
      <p:sp>
        <p:nvSpPr>
          <p:cNvPr id="12" name="Rectangle 11">
            <a:extLst>
              <a:ext uri="{FF2B5EF4-FFF2-40B4-BE49-F238E27FC236}">
                <a16:creationId xmlns:a16="http://schemas.microsoft.com/office/drawing/2014/main" id="{F96E1C0A-9EDC-E70C-182D-98C698F23232}"/>
              </a:ext>
            </a:extLst>
          </p:cNvPr>
          <p:cNvSpPr/>
          <p:nvPr userDrawn="1"/>
        </p:nvSpPr>
        <p:spPr>
          <a:xfrm>
            <a:off x="774062" y="2021779"/>
            <a:ext cx="6359079" cy="2007460"/>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a:p>
            <a:pPr algn="ctr" rtl="0"/>
            <a:endParaRPr lang="en-OM" sz="900" dirty="0"/>
          </a:p>
        </p:txBody>
      </p:sp>
      <p:pic>
        <p:nvPicPr>
          <p:cNvPr id="13" name="object 11">
            <a:extLst>
              <a:ext uri="{FF2B5EF4-FFF2-40B4-BE49-F238E27FC236}">
                <a16:creationId xmlns:a16="http://schemas.microsoft.com/office/drawing/2014/main" id="{64D87CDE-43A9-265F-AB63-0C6DD73EAA20}"/>
              </a:ext>
            </a:extLst>
          </p:cNvPr>
          <p:cNvPicPr/>
          <p:nvPr userDrawn="1"/>
        </p:nvPicPr>
        <p:blipFill>
          <a:blip r:embed="rId4" cstate="print"/>
          <a:stretch>
            <a:fillRect/>
          </a:stretch>
        </p:blipFill>
        <p:spPr>
          <a:xfrm>
            <a:off x="723550" y="1714500"/>
            <a:ext cx="2705276" cy="685800"/>
          </a:xfrm>
          <a:prstGeom prst="rect">
            <a:avLst/>
          </a:prstGeom>
        </p:spPr>
      </p:pic>
      <p:sp>
        <p:nvSpPr>
          <p:cNvPr id="14" name="object 15">
            <a:extLst>
              <a:ext uri="{FF2B5EF4-FFF2-40B4-BE49-F238E27FC236}">
                <a16:creationId xmlns:a16="http://schemas.microsoft.com/office/drawing/2014/main" id="{2DE76CF7-D6CF-FFA9-D85C-2ADF512240F4}"/>
              </a:ext>
            </a:extLst>
          </p:cNvPr>
          <p:cNvSpPr txBox="1"/>
          <p:nvPr userDrawn="1"/>
        </p:nvSpPr>
        <p:spPr>
          <a:xfrm>
            <a:off x="989108" y="1869179"/>
            <a:ext cx="2325411"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Engagement Questions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5" name="Rectangle 14">
            <a:extLst>
              <a:ext uri="{FF2B5EF4-FFF2-40B4-BE49-F238E27FC236}">
                <a16:creationId xmlns:a16="http://schemas.microsoft.com/office/drawing/2014/main" id="{87EC35BB-1A6C-3B18-8661-852EA9E51C2A}"/>
              </a:ext>
            </a:extLst>
          </p:cNvPr>
          <p:cNvSpPr/>
          <p:nvPr userDrawn="1"/>
        </p:nvSpPr>
        <p:spPr>
          <a:xfrm>
            <a:off x="774062" y="4414827"/>
            <a:ext cx="6359079" cy="1833573"/>
          </a:xfrm>
          <a:prstGeom prst="rect">
            <a:avLst/>
          </a:prstGeom>
          <a:noFill/>
          <a:ln>
            <a:solidFill>
              <a:schemeClr val="bg1">
                <a:lumMod val="6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a:p>
        </p:txBody>
      </p:sp>
      <p:sp>
        <p:nvSpPr>
          <p:cNvPr id="16" name="object 15">
            <a:extLst>
              <a:ext uri="{FF2B5EF4-FFF2-40B4-BE49-F238E27FC236}">
                <a16:creationId xmlns:a16="http://schemas.microsoft.com/office/drawing/2014/main" id="{398740BC-0F72-43E2-50BC-07E0B922FEE2}"/>
              </a:ext>
            </a:extLst>
          </p:cNvPr>
          <p:cNvSpPr txBox="1"/>
          <p:nvPr userDrawn="1"/>
        </p:nvSpPr>
        <p:spPr>
          <a:xfrm>
            <a:off x="989108" y="4255161"/>
            <a:ext cx="1868182" cy="305297"/>
          </a:xfrm>
          <a:prstGeom prst="rect">
            <a:avLst/>
          </a:prstGeom>
          <a:solidFill>
            <a:schemeClr val="bg1"/>
          </a:solidFill>
        </p:spPr>
        <p:txBody>
          <a:bodyPr vert="horz" wrap="square" lIns="0" tIns="61996" rIns="0" bIns="0" rtlCol="0">
            <a:spAutoFit/>
          </a:bodyPr>
          <a:lstStyle/>
          <a:p>
            <a:pPr marL="159802">
              <a:spcBef>
                <a:spcPts val="488"/>
              </a:spcBef>
            </a:pPr>
            <a:r>
              <a:rPr lang="en-US" sz="1577" dirty="0">
                <a:solidFill>
                  <a:schemeClr val="tx1">
                    <a:lumMod val="65000"/>
                    <a:lumOff val="35000"/>
                  </a:schemeClr>
                </a:solidFill>
                <a:latin typeface="Segoe UI" panose="020B0502040204020203" pitchFamily="34" charset="0"/>
                <a:cs typeface="Segoe UI" panose="020B0502040204020203" pitchFamily="34" charset="0"/>
              </a:rPr>
              <a:t>Insights</a:t>
            </a:r>
            <a:endParaRPr sz="1577" dirty="0">
              <a:solidFill>
                <a:schemeClr val="tx1">
                  <a:lumMod val="65000"/>
                  <a:lumOff val="3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BE86651B-6E1F-24F3-5A24-5D16CC967961}"/>
              </a:ext>
            </a:extLst>
          </p:cNvPr>
          <p:cNvSpPr/>
          <p:nvPr userDrawn="1"/>
        </p:nvSpPr>
        <p:spPr>
          <a:xfrm>
            <a:off x="7772509" y="2400300"/>
            <a:ext cx="3695941" cy="3505200"/>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OM" sz="900" dirty="0"/>
          </a:p>
        </p:txBody>
      </p:sp>
      <p:sp>
        <p:nvSpPr>
          <p:cNvPr id="2" name="object 10">
            <a:extLst>
              <a:ext uri="{FF2B5EF4-FFF2-40B4-BE49-F238E27FC236}">
                <a16:creationId xmlns:a16="http://schemas.microsoft.com/office/drawing/2014/main" id="{5F038F73-6C5C-E1BD-01AD-42B20BA0E063}"/>
              </a:ext>
            </a:extLst>
          </p:cNvPr>
          <p:cNvSpPr txBox="1"/>
          <p:nvPr userDrawn="1"/>
        </p:nvSpPr>
        <p:spPr>
          <a:xfrm>
            <a:off x="8141542" y="2463534"/>
            <a:ext cx="2957874" cy="228623"/>
          </a:xfrm>
          <a:prstGeom prst="rect">
            <a:avLst/>
          </a:prstGeom>
        </p:spPr>
        <p:txBody>
          <a:bodyPr vert="horz" wrap="square" lIns="0" tIns="9242" rIns="0" bIns="0" rtlCol="0">
            <a:spAutoFit/>
          </a:bodyPr>
          <a:lstStyle/>
          <a:p>
            <a:pPr marL="7702" algn="ctr">
              <a:spcBef>
                <a:spcPts val="73"/>
              </a:spcBef>
            </a:pPr>
            <a:r>
              <a:rPr lang="en-GB" sz="1425" dirty="0">
                <a:solidFill>
                  <a:srgbClr val="FFFFFF"/>
                </a:solidFill>
                <a:latin typeface="Segoe UI" panose="020B0502040204020203" pitchFamily="34" charset="0"/>
                <a:cs typeface="Segoe UI" panose="020B0502040204020203" pitchFamily="34" charset="0"/>
              </a:rPr>
              <a:t>What Good Looks Like</a:t>
            </a:r>
            <a:endParaRPr sz="1425"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0570986"/>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OM"/>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CC2132-A033-B13F-C36E-D3617E28B31A}"/>
              </a:ext>
            </a:extLst>
          </p:cNvPr>
          <p:cNvSpPr>
            <a:spLocks noGrp="1"/>
          </p:cNvSpPr>
          <p:nvPr>
            <p:ph type="sldNum" sz="quarter" idx="10"/>
          </p:nvPr>
        </p:nvSpPr>
        <p:spPr/>
        <p:txBody>
          <a:bodyPr/>
          <a:lstStyle/>
          <a:p>
            <a:fld id="{F4258245-48BB-4907-851C-CFC557F37E26}" type="slidenum">
              <a:rPr lang="en-US" smtClean="0"/>
              <a:pPr/>
              <a:t>1</a:t>
            </a:fld>
            <a:endParaRPr lang="en-US"/>
          </a:p>
        </p:txBody>
      </p:sp>
      <p:sp>
        <p:nvSpPr>
          <p:cNvPr id="3" name="Text Placeholder 2">
            <a:extLst>
              <a:ext uri="{FF2B5EF4-FFF2-40B4-BE49-F238E27FC236}">
                <a16:creationId xmlns:a16="http://schemas.microsoft.com/office/drawing/2014/main" id="{0D46F2EE-8326-8417-C1EF-4CEC09071F40}"/>
              </a:ext>
            </a:extLst>
          </p:cNvPr>
          <p:cNvSpPr>
            <a:spLocks noGrp="1"/>
          </p:cNvSpPr>
          <p:nvPr>
            <p:ph type="body" sz="quarter" idx="11"/>
          </p:nvPr>
        </p:nvSpPr>
        <p:spPr/>
        <p:txBody>
          <a:bodyPr/>
          <a:lstStyle/>
          <a:p>
            <a:r>
              <a:rPr lang="en-US" dirty="0">
                <a:ea typeface="MS PGothic" pitchFamily="34" charset="-128"/>
              </a:rPr>
              <a:t>Drilling, Logistics, Operation &amp; Construction </a:t>
            </a:r>
          </a:p>
        </p:txBody>
      </p:sp>
      <p:sp>
        <p:nvSpPr>
          <p:cNvPr id="4" name="Text Placeholder 3">
            <a:extLst>
              <a:ext uri="{FF2B5EF4-FFF2-40B4-BE49-F238E27FC236}">
                <a16:creationId xmlns:a16="http://schemas.microsoft.com/office/drawing/2014/main" id="{7840F1F2-08E7-24F2-FC7A-CED28CAD7766}"/>
              </a:ext>
            </a:extLst>
          </p:cNvPr>
          <p:cNvSpPr>
            <a:spLocks noGrp="1"/>
          </p:cNvSpPr>
          <p:nvPr>
            <p:ph type="body" sz="quarter" idx="12"/>
          </p:nvPr>
        </p:nvSpPr>
        <p:spPr>
          <a:xfrm>
            <a:off x="1228722" y="6337775"/>
            <a:ext cx="10302441" cy="291755"/>
          </a:xfrm>
        </p:spPr>
        <p:txBody>
          <a:bodyPr/>
          <a:lstStyle/>
          <a:p>
            <a:pPr lvl="0" fontAlgn="base">
              <a:lnSpc>
                <a:spcPct val="100000"/>
              </a:lnSpc>
              <a:spcBef>
                <a:spcPct val="0"/>
              </a:spcBef>
              <a:spcAft>
                <a:spcPct val="0"/>
              </a:spcAft>
              <a:defRPr/>
            </a:pPr>
            <a:r>
              <a:rPr lang="en-US" dirty="0">
                <a:ea typeface="MS PGothic" pitchFamily="34" charset="-128"/>
              </a:rPr>
              <a:t>Always stay alert and apply dynamic risk assessment throughout operations</a:t>
            </a:r>
          </a:p>
        </p:txBody>
      </p:sp>
      <p:sp>
        <p:nvSpPr>
          <p:cNvPr id="7" name="Text Box 2">
            <a:extLst>
              <a:ext uri="{FF2B5EF4-FFF2-40B4-BE49-F238E27FC236}">
                <a16:creationId xmlns:a16="http://schemas.microsoft.com/office/drawing/2014/main" id="{2D8AA5B0-F6B8-8DE4-0073-F47816575CF7}"/>
              </a:ext>
            </a:extLst>
          </p:cNvPr>
          <p:cNvSpPr txBox="1">
            <a:spLocks noChangeArrowheads="1"/>
          </p:cNvSpPr>
          <p:nvPr/>
        </p:nvSpPr>
        <p:spPr bwMode="auto">
          <a:xfrm>
            <a:off x="131115" y="1817812"/>
            <a:ext cx="8262388" cy="4231928"/>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pPr algn="just"/>
            <a:r>
              <a:rPr lang="en-US" sz="1100" dirty="0">
                <a:solidFill>
                  <a:prstClr val="black"/>
                </a:solidFill>
                <a:cs typeface="Tahoma" pitchFamily="34" charset="0"/>
              </a:rPr>
              <a:t>At approximately 03:44 hrs., the operation was running a 1” sucker rod from the hydraulic catwalk when a sudden wind gust caused unexpected movement of the traveling block. The traveling block subsequently struck the monkey board support, resulting in a sudden jerk of the block. consequently, the sucker rod abruptly wobbled, hit and broke the driller cabin glass and entered the top of the cabin.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a:t>
            </a: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changing weather conditions, including sudden wind gusts, were not effectively reassessed before continuing the operation.</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Dynamic risk assessment was not actively updated to reflect the increased risk created by the changing environmental conditions.</a:t>
            </a:r>
          </a:p>
          <a:p>
            <a:pPr marL="171450" indent="-171450">
              <a:buFont typeface="Wingdings" panose="05000000000000000000" pitchFamily="2" charset="2"/>
              <a:buChar char="§"/>
              <a:defRPr/>
            </a:pPr>
            <a:r>
              <a:rPr lang="en-US" sz="1100" dirty="0">
                <a:solidFill>
                  <a:prstClr val="black"/>
                </a:solidFill>
                <a:cs typeface="Tahoma" pitchFamily="34" charset="0"/>
              </a:rPr>
              <a:t>Situational awareness of changing operating and environmental conditions was not effectively maintained during the task.</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Communication between the Assistant Driller and floor crew was not sufficiently effective to ensure a shared understanding of the risks and controls.</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Load control was not adequately maintained, allowing the sucker rod to deviate from its intended path following the sudden block movement.</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Red-zone control and verification of safe operating conditions were not effectively maintained throughout the operation.</a:t>
            </a:r>
          </a:p>
          <a:p>
            <a:pPr marL="171450" indent="-171450">
              <a:buFont typeface="Wingdings" panose="05000000000000000000" pitchFamily="2" charset="2"/>
              <a:buChar char="§"/>
              <a:defRPr/>
            </a:pPr>
            <a:r>
              <a:rPr lang="en-US" sz="1100" dirty="0">
                <a:latin typeface="Calibri" panose="020F0502020204030204" pitchFamily="34" charset="0"/>
                <a:ea typeface="Calibri" panose="020F0502020204030204" pitchFamily="34" charset="0"/>
                <a:cs typeface="Calibri" panose="020F0502020204030204" pitchFamily="34" charset="0"/>
              </a:rPr>
              <a:t>Signs of fatigue and reduced vigilance may have affected the ability to identify and respond to changing conditions in a timely manner.</a:t>
            </a:r>
          </a:p>
          <a:p>
            <a:pPr lvl="0">
              <a:defRPr/>
            </a:pPr>
            <a:r>
              <a:rPr lang="en-US" b="1" dirty="0">
                <a:solidFill>
                  <a:srgbClr val="00B050"/>
                </a:solidFill>
                <a:latin typeface="Tahoma" pitchFamily="34" charset="0"/>
              </a:rPr>
              <a:t>Reflective questions to discuss with your Team:</a:t>
            </a:r>
            <a:endParaRPr lang="en-GB" b="1" dirty="0">
              <a:solidFill>
                <a:srgbClr val="00B050"/>
              </a:solidFill>
              <a:latin typeface="Tahoma" pitchFamily="34" charset="0"/>
            </a:endParaRP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controls should be verified before lifting sucker rods in windy condition?</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indicators would tell you to stop the job and reassess the risk?</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you control movement of Tubing and Sucker Rod from Catwalk to Work Platform?</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you manage fatigue in routine tasks and during shift changes?</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How do you manage Red zone/No-Go zone area?</a:t>
            </a:r>
          </a:p>
          <a:p>
            <a:pPr marL="228600" indent="-228600">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What triggers changes to routine tasks to become non routine?</a:t>
            </a:r>
          </a:p>
        </p:txBody>
      </p:sp>
      <p:pic>
        <p:nvPicPr>
          <p:cNvPr id="8" name="Picture Placeholder 7">
            <a:extLst>
              <a:ext uri="{FF2B5EF4-FFF2-40B4-BE49-F238E27FC236}">
                <a16:creationId xmlns:a16="http://schemas.microsoft.com/office/drawing/2014/main" id="{61B816B2-5A2A-072C-DC05-8CA5D7B22E14}"/>
              </a:ext>
            </a:extLst>
          </p:cNvPr>
          <p:cNvPicPr>
            <a:picLocks noGrp="1" noChangeAspect="1"/>
          </p:cNvPicPr>
          <p:nvPr>
            <p:ph type="pic" sz="quarter" idx="13"/>
          </p:nvPr>
        </p:nvPicPr>
        <p:blipFill>
          <a:blip r:embed="rId2"/>
          <a:srcRect l="4694" r="4694"/>
          <a:stretch/>
        </p:blipFill>
        <p:spPr>
          <a:xfrm>
            <a:off x="8523288" y="1930400"/>
            <a:ext cx="3592512" cy="2686050"/>
          </a:xfrm>
          <a:prstGeom prst="rect">
            <a:avLst/>
          </a:prstGeom>
          <a:ln>
            <a:solidFill>
              <a:schemeClr val="tx1"/>
            </a:solidFill>
          </a:ln>
        </p:spPr>
      </p:pic>
      <p:pic>
        <p:nvPicPr>
          <p:cNvPr id="10" name="Picture 9">
            <a:extLst>
              <a:ext uri="{FF2B5EF4-FFF2-40B4-BE49-F238E27FC236}">
                <a16:creationId xmlns:a16="http://schemas.microsoft.com/office/drawing/2014/main" id="{17DAA1E9-37DB-B592-9E01-A116765806F3}"/>
              </a:ext>
            </a:extLst>
          </p:cNvPr>
          <p:cNvPicPr>
            <a:picLocks noChangeAspect="1"/>
          </p:cNvPicPr>
          <p:nvPr/>
        </p:nvPicPr>
        <p:blipFill>
          <a:blip r:embed="rId3"/>
          <a:stretch>
            <a:fillRect/>
          </a:stretch>
        </p:blipFill>
        <p:spPr>
          <a:xfrm>
            <a:off x="11601862" y="3810861"/>
            <a:ext cx="463336" cy="676715"/>
          </a:xfrm>
          <a:prstGeom prst="rect">
            <a:avLst/>
          </a:prstGeom>
        </p:spPr>
      </p:pic>
      <p:graphicFrame>
        <p:nvGraphicFramePr>
          <p:cNvPr id="12" name="Table 11">
            <a:extLst>
              <a:ext uri="{FF2B5EF4-FFF2-40B4-BE49-F238E27FC236}">
                <a16:creationId xmlns:a16="http://schemas.microsoft.com/office/drawing/2014/main" id="{6EC82A94-098F-D629-73D6-C3E97E6B84ED}"/>
              </a:ext>
            </a:extLst>
          </p:cNvPr>
          <p:cNvGraphicFramePr>
            <a:graphicFrameLocks noGrp="1"/>
          </p:cNvGraphicFramePr>
          <p:nvPr>
            <p:extLst>
              <p:ext uri="{D42A27DB-BD31-4B8C-83A1-F6EECF244321}">
                <p14:modId xmlns:p14="http://schemas.microsoft.com/office/powerpoint/2010/main" val="3816403295"/>
              </p:ext>
            </p:extLst>
          </p:nvPr>
        </p:nvGraphicFramePr>
        <p:xfrm>
          <a:off x="0" y="818183"/>
          <a:ext cx="12192002" cy="708660"/>
        </p:xfrm>
        <a:graphic>
          <a:graphicData uri="http://schemas.openxmlformats.org/drawingml/2006/table">
            <a:tbl>
              <a:tblPr firstRow="1" bandRow="1">
                <a:tableStyleId>{F5AB1C69-6EDB-4FF4-983F-18BD219EF322}</a:tableStyleId>
              </a:tblPr>
              <a:tblGrid>
                <a:gridCol w="680897">
                  <a:extLst>
                    <a:ext uri="{9D8B030D-6E8A-4147-A177-3AD203B41FA5}">
                      <a16:colId xmlns:a16="http://schemas.microsoft.com/office/drawing/2014/main" val="2915212829"/>
                    </a:ext>
                  </a:extLst>
                </a:gridCol>
                <a:gridCol w="1025240">
                  <a:extLst>
                    <a:ext uri="{9D8B030D-6E8A-4147-A177-3AD203B41FA5}">
                      <a16:colId xmlns:a16="http://schemas.microsoft.com/office/drawing/2014/main" val="1263731317"/>
                    </a:ext>
                  </a:extLst>
                </a:gridCol>
                <a:gridCol w="1226634">
                  <a:extLst>
                    <a:ext uri="{9D8B030D-6E8A-4147-A177-3AD203B41FA5}">
                      <a16:colId xmlns:a16="http://schemas.microsoft.com/office/drawing/2014/main" val="3493424009"/>
                    </a:ext>
                  </a:extLst>
                </a:gridCol>
                <a:gridCol w="858644">
                  <a:extLst>
                    <a:ext uri="{9D8B030D-6E8A-4147-A177-3AD203B41FA5}">
                      <a16:colId xmlns:a16="http://schemas.microsoft.com/office/drawing/2014/main" val="578596613"/>
                    </a:ext>
                  </a:extLst>
                </a:gridCol>
                <a:gridCol w="2085278">
                  <a:extLst>
                    <a:ext uri="{9D8B030D-6E8A-4147-A177-3AD203B41FA5}">
                      <a16:colId xmlns:a16="http://schemas.microsoft.com/office/drawing/2014/main" val="710035722"/>
                    </a:ext>
                  </a:extLst>
                </a:gridCol>
                <a:gridCol w="2018370">
                  <a:extLst>
                    <a:ext uri="{9D8B030D-6E8A-4147-A177-3AD203B41FA5}">
                      <a16:colId xmlns:a16="http://schemas.microsoft.com/office/drawing/2014/main" val="1371902183"/>
                    </a:ext>
                  </a:extLst>
                </a:gridCol>
                <a:gridCol w="1717288">
                  <a:extLst>
                    <a:ext uri="{9D8B030D-6E8A-4147-A177-3AD203B41FA5}">
                      <a16:colId xmlns:a16="http://schemas.microsoft.com/office/drawing/2014/main" val="1814095484"/>
                    </a:ext>
                  </a:extLst>
                </a:gridCol>
                <a:gridCol w="549754">
                  <a:extLst>
                    <a:ext uri="{9D8B030D-6E8A-4147-A177-3AD203B41FA5}">
                      <a16:colId xmlns:a16="http://schemas.microsoft.com/office/drawing/2014/main" val="2001367833"/>
                    </a:ext>
                  </a:extLst>
                </a:gridCol>
                <a:gridCol w="977963">
                  <a:extLst>
                    <a:ext uri="{9D8B030D-6E8A-4147-A177-3AD203B41FA5}">
                      <a16:colId xmlns:a16="http://schemas.microsoft.com/office/drawing/2014/main" val="2964666558"/>
                    </a:ext>
                  </a:extLst>
                </a:gridCol>
                <a:gridCol w="1051934">
                  <a:extLst>
                    <a:ext uri="{9D8B030D-6E8A-4147-A177-3AD203B41FA5}">
                      <a16:colId xmlns:a16="http://schemas.microsoft.com/office/drawing/2014/main" val="695451150"/>
                    </a:ext>
                  </a:extLst>
                </a:gridCol>
              </a:tblGrid>
              <a:tr h="633522">
                <a:tc>
                  <a:txBody>
                    <a:bodyPr/>
                    <a:lstStyle/>
                    <a:p>
                      <a:pPr algn="r">
                        <a:spcBef>
                          <a:spcPts val="300"/>
                        </a:spcBef>
                        <a:spcAft>
                          <a:spcPts val="300"/>
                        </a:spcAft>
                      </a:pPr>
                      <a:r>
                        <a:rPr kumimoji="0" lang="en-GB" sz="1100" b="1" u="none" strike="noStrike" kern="1200" cap="none" spc="0" normalizeH="0" baseline="0" noProof="0" dirty="0">
                          <a:ln>
                            <a:noFill/>
                          </a:ln>
                          <a:solidFill>
                            <a:prstClr val="black"/>
                          </a:solidFill>
                          <a:effectLst/>
                          <a:uLnTx/>
                          <a:uFillTx/>
                        </a:rPr>
                        <a:t>Date:</a:t>
                      </a:r>
                    </a:p>
                    <a:p>
                      <a:pPr algn="r">
                        <a:spcBef>
                          <a:spcPts val="300"/>
                        </a:spcBef>
                        <a:spcAft>
                          <a:spcPts val="300"/>
                        </a:spcAft>
                      </a:pPr>
                      <a:r>
                        <a:rPr kumimoji="0" lang="en-GB" sz="1100" b="1" u="none" strike="noStrike" kern="1200" cap="none" spc="0" normalizeH="0" baseline="0" noProof="0" dirty="0">
                          <a:ln>
                            <a:noFill/>
                          </a:ln>
                          <a:solidFill>
                            <a:prstClr val="black"/>
                          </a:solidFill>
                          <a:effectLst/>
                          <a:uLnTx/>
                          <a:uFillTx/>
                        </a:rPr>
                        <a:t>Time:</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Bef>
                          <a:spcPts val="300"/>
                        </a:spcBef>
                        <a:spcAft>
                          <a:spcPts val="300"/>
                        </a:spcAft>
                      </a:pPr>
                      <a:r>
                        <a:rPr kumimoji="0" lang="en-GB" sz="1100" b="1" u="none" strike="noStrike" kern="1200" cap="none" spc="0" normalizeH="0" baseline="0" noProof="0" dirty="0">
                          <a:ln>
                            <a:noFill/>
                          </a:ln>
                          <a:solidFill>
                            <a:schemeClr val="accent1"/>
                          </a:solidFill>
                          <a:effectLst/>
                          <a:uLnTx/>
                          <a:uFillTx/>
                        </a:rPr>
                        <a:t>08/06/2026 </a:t>
                      </a:r>
                    </a:p>
                    <a:p>
                      <a:pPr>
                        <a:spcBef>
                          <a:spcPts val="300"/>
                        </a:spcBef>
                        <a:spcAft>
                          <a:spcPts val="300"/>
                        </a:spcAft>
                      </a:pPr>
                      <a:r>
                        <a:rPr kumimoji="0" lang="en-GB" sz="1100" b="1" u="none" strike="noStrike" kern="1200" cap="none" spc="0" normalizeH="0" baseline="0" noProof="0" dirty="0">
                          <a:ln>
                            <a:noFill/>
                          </a:ln>
                          <a:solidFill>
                            <a:schemeClr val="accent1"/>
                          </a:solidFill>
                          <a:effectLst/>
                          <a:uLnTx/>
                          <a:uFillTx/>
                        </a:rPr>
                        <a:t>03:44 am</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spcBef>
                          <a:spcPts val="300"/>
                        </a:spcBef>
                        <a:spcAft>
                          <a:spcPts val="300"/>
                        </a:spcAft>
                      </a:pPr>
                      <a:r>
                        <a:rPr kumimoji="0" lang="en-US" sz="1100" b="1" u="none" strike="noStrike" kern="1200" cap="none" spc="0" normalizeH="0" baseline="0" noProof="0" dirty="0">
                          <a:ln>
                            <a:noFill/>
                          </a:ln>
                          <a:solidFill>
                            <a:prstClr val="black"/>
                          </a:solidFill>
                          <a:effectLst/>
                          <a:uLnTx/>
                          <a:uFillTx/>
                          <a:latin typeface="+mn-lt"/>
                          <a:ea typeface="+mn-ea"/>
                          <a:cs typeface="+mn-cs"/>
                        </a:rPr>
                        <a:t>Incident title: </a:t>
                      </a:r>
                    </a:p>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GB" sz="1100" b="1" u="none" strike="noStrike" kern="1200" cap="none" spc="0" normalizeH="0" baseline="0" noProof="0" dirty="0">
                          <a:ln>
                            <a:noFill/>
                          </a:ln>
                          <a:solidFill>
                            <a:prstClr val="black"/>
                          </a:solidFill>
                          <a:effectLst/>
                          <a:uLnTx/>
                          <a:uFillTx/>
                          <a:latin typeface="+mn-lt"/>
                          <a:ea typeface="+mn-ea"/>
                          <a:cs typeface="+mn-cs"/>
                        </a:rPr>
                        <a:t>Ifadah#: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Bef>
                          <a:spcPts val="300"/>
                        </a:spcBef>
                        <a:spcAft>
                          <a:spcPts val="300"/>
                        </a:spcAft>
                      </a:pPr>
                      <a:r>
                        <a:rPr kumimoji="0" lang="en-US" sz="1100" b="1" u="none" strike="noStrike" kern="1200" cap="none" spc="0" normalizeH="0" baseline="0" noProof="0" dirty="0">
                          <a:ln>
                            <a:noFill/>
                          </a:ln>
                          <a:solidFill>
                            <a:schemeClr val="accent1"/>
                          </a:solidFill>
                          <a:effectLst/>
                          <a:uLnTx/>
                          <a:uFillTx/>
                        </a:rPr>
                        <a:t>HiPo#13 </a:t>
                      </a:r>
                    </a:p>
                    <a:p>
                      <a:pPr>
                        <a:spcBef>
                          <a:spcPts val="300"/>
                        </a:spcBef>
                        <a:spcAft>
                          <a:spcPts val="300"/>
                        </a:spcAft>
                      </a:pPr>
                      <a:r>
                        <a:rPr kumimoji="0" lang="en-US" sz="1100" b="1" u="none" strike="noStrike" kern="1200" cap="none" spc="0" normalizeH="0" baseline="0" noProof="0" dirty="0">
                          <a:ln>
                            <a:noFill/>
                          </a:ln>
                          <a:solidFill>
                            <a:schemeClr val="accent1"/>
                          </a:solidFill>
                          <a:effectLst/>
                          <a:uLnTx/>
                          <a:uFillTx/>
                        </a:rPr>
                        <a:t>27530645</a:t>
                      </a:r>
                    </a:p>
                    <a:p>
                      <a:r>
                        <a:rPr kumimoji="0" lang="en-US" sz="1100" b="1" u="none" strike="noStrike" kern="1200" cap="none" spc="0" normalizeH="0" baseline="0" noProof="0" dirty="0">
                          <a:ln>
                            <a:noFill/>
                          </a:ln>
                          <a:solidFill>
                            <a:schemeClr val="accent1"/>
                          </a:solidFill>
                          <a:effectLst/>
                          <a:uLnTx/>
                          <a:uFillTx/>
                        </a:rPr>
                        <a:t>                           </a:t>
                      </a:r>
                      <a:endParaRPr lang="en-US" sz="1100" dirty="0">
                        <a:solidFill>
                          <a:schemeClr val="accent1"/>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US" sz="1100" b="1" u="none" strike="noStrike" kern="1200" cap="none" spc="0" normalizeH="0" baseline="0" noProof="0" dirty="0">
                          <a:ln>
                            <a:noFill/>
                          </a:ln>
                          <a:solidFill>
                            <a:prstClr val="black"/>
                          </a:solidFill>
                          <a:effectLst/>
                          <a:uLnTx/>
                          <a:uFillTx/>
                          <a:latin typeface="+mn-lt"/>
                          <a:ea typeface="+mn-ea"/>
                          <a:cs typeface="+mn-cs"/>
                        </a:rPr>
                        <a:t>Risk Category: </a:t>
                      </a:r>
                    </a:p>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US" sz="1100" b="1" u="none" strike="noStrike" kern="1200" cap="none" spc="0" normalizeH="0" baseline="0" noProof="0" dirty="0">
                          <a:ln>
                            <a:noFill/>
                          </a:ln>
                          <a:solidFill>
                            <a:prstClr val="black"/>
                          </a:solidFill>
                          <a:effectLst/>
                          <a:uLnTx/>
                          <a:uFillTx/>
                          <a:latin typeface="+mn-lt"/>
                          <a:ea typeface="+mn-ea"/>
                          <a:cs typeface="+mn-cs"/>
                        </a:rPr>
                        <a:t>Injury / Asset Damaged:</a:t>
                      </a:r>
                      <a:endParaRPr kumimoji="0" lang="en-US" sz="1100" b="1"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Bef>
                          <a:spcPts val="300"/>
                        </a:spcBef>
                        <a:spcAft>
                          <a:spcPts val="300"/>
                        </a:spcAft>
                      </a:pPr>
                      <a:r>
                        <a:rPr kumimoji="0" lang="en-US" sz="1100" b="1" u="none" strike="noStrike" kern="1200" cap="none" spc="0" normalizeH="0" baseline="0" noProof="0" dirty="0">
                          <a:ln>
                            <a:noFill/>
                          </a:ln>
                          <a:solidFill>
                            <a:schemeClr val="accent1"/>
                          </a:solidFill>
                          <a:effectLst/>
                          <a:uLnTx/>
                          <a:uFillTx/>
                          <a:latin typeface="+mn-lt"/>
                          <a:ea typeface="+mn-ea"/>
                          <a:cs typeface="+mn-cs"/>
                        </a:rPr>
                        <a:t>C4P</a:t>
                      </a:r>
                    </a:p>
                    <a:p>
                      <a:pPr marL="0" algn="l" defTabSz="914400" rtl="0" eaLnBrk="1" latinLnBrk="0" hangingPunct="1">
                        <a:spcBef>
                          <a:spcPts val="300"/>
                        </a:spcBef>
                        <a:spcAft>
                          <a:spcPts val="300"/>
                        </a:spcAft>
                      </a:pPr>
                      <a:r>
                        <a:rPr kumimoji="0" lang="en-US" sz="1100" b="1" u="none" strike="noStrike" kern="1200" cap="none" spc="0" normalizeH="0" baseline="0" noProof="0" dirty="0">
                          <a:ln>
                            <a:noFill/>
                          </a:ln>
                          <a:solidFill>
                            <a:schemeClr val="accent1"/>
                          </a:solidFill>
                          <a:effectLst/>
                          <a:uLnTx/>
                          <a:uFillTx/>
                          <a:latin typeface="+mn-lt"/>
                          <a:ea typeface="+mn-ea"/>
                          <a:cs typeface="+mn-cs"/>
                        </a:rPr>
                        <a:t>broke the driller cabin glass </a:t>
                      </a:r>
                      <a:endParaRPr kumimoji="0" lang="en-US"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US" sz="1100" b="1" u="none" strike="noStrike" kern="1200" cap="none" spc="0" normalizeH="0" baseline="0" noProof="0" dirty="0">
                          <a:ln>
                            <a:noFill/>
                          </a:ln>
                          <a:solidFill>
                            <a:prstClr val="black"/>
                          </a:solidFill>
                          <a:effectLst/>
                          <a:uLnTx/>
                          <a:uFillTx/>
                          <a:latin typeface="+mn-lt"/>
                          <a:ea typeface="+mn-ea"/>
                          <a:cs typeface="+mn-cs"/>
                        </a:rPr>
                        <a:t>Actual Severity:</a:t>
                      </a:r>
                    </a:p>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US" sz="1100" b="1" u="none" strike="noStrike" kern="1200" cap="none" spc="0" normalizeH="0" baseline="0" noProof="0" dirty="0">
                          <a:ln>
                            <a:noFill/>
                          </a:ln>
                          <a:solidFill>
                            <a:prstClr val="black"/>
                          </a:solidFill>
                          <a:effectLst/>
                          <a:uLnTx/>
                          <a:uFillTx/>
                          <a:latin typeface="+mn-lt"/>
                          <a:ea typeface="+mn-ea"/>
                          <a:cs typeface="+mn-cs"/>
                        </a:rPr>
                        <a:t>       Potential severity</a:t>
                      </a:r>
                      <a:r>
                        <a:rPr kumimoji="0" lang="en-US" sz="1100" b="1" u="none" strike="noStrike" kern="1200" cap="none" spc="0" normalizeH="0" baseline="0" noProof="0" dirty="0">
                          <a:ln>
                            <a:noFill/>
                          </a:ln>
                          <a:solidFill>
                            <a:prstClr val="black"/>
                          </a:solidFill>
                          <a:effectLst/>
                          <a:uLnTx/>
                          <a:uFillTx/>
                        </a:rPr>
                        <a:t>: </a:t>
                      </a:r>
                      <a:endParaRPr lang="en-US"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spcBef>
                          <a:spcPts val="300"/>
                        </a:spcBef>
                        <a:spcAft>
                          <a:spcPts val="300"/>
                        </a:spcAft>
                      </a:pPr>
                      <a:r>
                        <a:rPr kumimoji="0" lang="en-GB" sz="1100" b="1" u="none" strike="noStrike" kern="1200" cap="none" spc="0" normalizeH="0" baseline="0" noProof="0" dirty="0">
                          <a:ln>
                            <a:noFill/>
                          </a:ln>
                          <a:solidFill>
                            <a:schemeClr val="accent1"/>
                          </a:solidFill>
                          <a:effectLst/>
                          <a:uLnTx/>
                          <a:uFillTx/>
                          <a:latin typeface="+mn-lt"/>
                          <a:ea typeface="+mn-ea"/>
                          <a:cs typeface="+mn-cs"/>
                        </a:rPr>
                        <a:t>2A</a:t>
                      </a:r>
                    </a:p>
                    <a:p>
                      <a:pPr marL="0" algn="l" defTabSz="914400" rtl="0" eaLnBrk="1" latinLnBrk="0" hangingPunct="1">
                        <a:spcBef>
                          <a:spcPts val="300"/>
                        </a:spcBef>
                        <a:spcAft>
                          <a:spcPts val="300"/>
                        </a:spcAft>
                      </a:pPr>
                      <a:r>
                        <a:rPr kumimoji="0" lang="en-GB" sz="1100" b="1" u="none" strike="noStrike" kern="1200" cap="none" spc="0" normalizeH="0" baseline="0" noProof="0" dirty="0">
                          <a:ln>
                            <a:noFill/>
                          </a:ln>
                          <a:solidFill>
                            <a:schemeClr val="accent1"/>
                          </a:solidFill>
                          <a:effectLst/>
                          <a:uLnTx/>
                          <a:uFillTx/>
                          <a:latin typeface="+mn-lt"/>
                          <a:ea typeface="+mn-ea"/>
                          <a:cs typeface="+mn-cs"/>
                        </a:rPr>
                        <a:t>C4P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GB" sz="1100" b="1" u="none" strike="noStrike" kern="1200" cap="none" spc="0" normalizeH="0" baseline="0" dirty="0">
                          <a:ln>
                            <a:noFill/>
                          </a:ln>
                          <a:solidFill>
                            <a:prstClr val="black"/>
                          </a:solidFill>
                          <a:effectLst/>
                          <a:uLnTx/>
                          <a:uFillTx/>
                          <a:latin typeface="+mn-lt"/>
                          <a:ea typeface="+mn-ea"/>
                          <a:cs typeface="+mn-cs"/>
                        </a:rPr>
                        <a:t>Activity:</a:t>
                      </a:r>
                    </a:p>
                    <a:p>
                      <a:pPr marL="0" marR="0" lvl="0" indent="0" algn="r" defTabSz="914400" rtl="0" eaLnBrk="1" fontAlgn="auto" latinLnBrk="0" hangingPunct="1">
                        <a:lnSpc>
                          <a:spcPct val="100000"/>
                        </a:lnSpc>
                        <a:spcBef>
                          <a:spcPts val="300"/>
                        </a:spcBef>
                        <a:spcAft>
                          <a:spcPts val="300"/>
                        </a:spcAft>
                        <a:buClrTx/>
                        <a:buSzTx/>
                        <a:buFontTx/>
                        <a:buNone/>
                        <a:tabLst/>
                        <a:defRPr/>
                      </a:pPr>
                      <a:r>
                        <a:rPr kumimoji="0" lang="en-GB" sz="1100" b="1" u="none" strike="noStrike" kern="1200" cap="none" spc="0" normalizeH="0" baseline="0" dirty="0">
                          <a:ln>
                            <a:noFill/>
                          </a:ln>
                          <a:solidFill>
                            <a:prstClr val="black"/>
                          </a:solidFill>
                          <a:effectLst/>
                          <a:uLnTx/>
                          <a:uFillTx/>
                          <a:latin typeface="+mn-lt"/>
                          <a:ea typeface="+mn-ea"/>
                          <a:cs typeface="+mn-cs"/>
                        </a:rPr>
                        <a:t>  Location:</a:t>
                      </a:r>
                      <a:endParaRPr kumimoji="0" lang="en-US" sz="1100" b="1" u="none" strike="noStrike" kern="1200" cap="none" spc="0" normalizeH="0" baseline="0" dirty="0">
                        <a:ln>
                          <a:noFill/>
                        </a:ln>
                        <a:solidFill>
                          <a:prstClr val="black"/>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Bef>
                          <a:spcPts val="300"/>
                        </a:spcBef>
                        <a:spcAft>
                          <a:spcPts val="300"/>
                        </a:spcAft>
                      </a:pPr>
                      <a:r>
                        <a:rPr kumimoji="0" lang="en-US" sz="1100" b="1" u="none" strike="noStrike" kern="1200" cap="none" spc="0" normalizeH="0" baseline="0" dirty="0">
                          <a:ln>
                            <a:noFill/>
                          </a:ln>
                          <a:solidFill>
                            <a:schemeClr val="accent1"/>
                          </a:solidFill>
                          <a:effectLst/>
                          <a:uLnTx/>
                          <a:uFillTx/>
                          <a:latin typeface="+mn-lt"/>
                          <a:ea typeface="+mn-ea"/>
                          <a:cs typeface="+mn-cs"/>
                        </a:rPr>
                        <a:t>RIH SR</a:t>
                      </a:r>
                    </a:p>
                    <a:p>
                      <a:pPr>
                        <a:spcBef>
                          <a:spcPts val="300"/>
                        </a:spcBef>
                        <a:spcAft>
                          <a:spcPts val="300"/>
                        </a:spcAft>
                      </a:pPr>
                      <a:r>
                        <a:rPr kumimoji="0" lang="en-US" sz="1100" b="1" u="none" strike="noStrike" kern="1200" cap="none" spc="0" normalizeH="0" baseline="0" dirty="0">
                          <a:ln>
                            <a:noFill/>
                          </a:ln>
                          <a:solidFill>
                            <a:schemeClr val="accent1"/>
                          </a:solidFill>
                          <a:effectLst/>
                          <a:uLnTx/>
                          <a:uFillTx/>
                          <a:latin typeface="+mn-lt"/>
                          <a:ea typeface="+mn-ea"/>
                          <a:cs typeface="+mn-cs"/>
                        </a:rPr>
                        <a:t> Nimr</a:t>
                      </a:r>
                      <a:endParaRPr kumimoji="0" lang="en-GB" sz="1100" b="1" u="none" strike="noStrike" kern="1200" cap="none" spc="0" normalizeH="0" baseline="0" dirty="0">
                        <a:ln>
                          <a:noFill/>
                        </a:ln>
                        <a:solidFill>
                          <a:schemeClr val="accent1"/>
                        </a:solidFill>
                        <a:effectLst/>
                        <a:uLnTx/>
                        <a:uFillTx/>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4084804"/>
                  </a:ext>
                </a:extLst>
              </a:tr>
            </a:tbl>
          </a:graphicData>
        </a:graphic>
      </p:graphicFrame>
    </p:spTree>
    <p:extLst>
      <p:ext uri="{BB962C8B-B14F-4D97-AF65-F5344CB8AC3E}">
        <p14:creationId xmlns:p14="http://schemas.microsoft.com/office/powerpoint/2010/main" val="3936171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6953BE-2A29-F319-8C0C-56E5FF078335}"/>
              </a:ext>
            </a:extLst>
          </p:cNvPr>
          <p:cNvSpPr>
            <a:spLocks noGrp="1"/>
          </p:cNvSpPr>
          <p:nvPr>
            <p:ph type="sldNum" sz="quarter" idx="10"/>
          </p:nvPr>
        </p:nvSpPr>
        <p:spPr/>
        <p:txBody>
          <a:bodyPr/>
          <a:lstStyle/>
          <a:p>
            <a:fld id="{F4258245-48BB-4907-851C-CFC557F37E26}" type="slidenum">
              <a:rPr lang="en-US" smtClean="0"/>
              <a:pPr/>
              <a:t>2</a:t>
            </a:fld>
            <a:endParaRPr lang="en-US"/>
          </a:p>
        </p:txBody>
      </p:sp>
      <p:sp>
        <p:nvSpPr>
          <p:cNvPr id="4" name="Rectangle 3">
            <a:extLst>
              <a:ext uri="{FF2B5EF4-FFF2-40B4-BE49-F238E27FC236}">
                <a16:creationId xmlns:a16="http://schemas.microsoft.com/office/drawing/2014/main" id="{E4CB5601-5757-D73E-2B07-958F84FEC4A2}"/>
              </a:ext>
            </a:extLst>
          </p:cNvPr>
          <p:cNvSpPr/>
          <p:nvPr/>
        </p:nvSpPr>
        <p:spPr>
          <a:xfrm>
            <a:off x="-1" y="972036"/>
            <a:ext cx="12292643" cy="347787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B050"/>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Tahoma" pitchFamily="34" charset="0"/>
                <a:ea typeface="+mn-ea"/>
                <a:cs typeface="+mn-cs"/>
              </a:rPr>
              <a:t>How learning can be sustained at site? </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342900" lvl="0" indent="-342900" fontAlgn="t">
              <a:lnSpc>
                <a:spcPct val="100000"/>
              </a:lnSpc>
              <a:buFont typeface="Arial" panose="020B0604020202020204" pitchFamily="34" charset="0"/>
              <a:buChar char="•"/>
            </a:pPr>
            <a:r>
              <a:rPr lang="en-US" sz="1600" dirty="0"/>
              <a:t>How do supervisors verify that dynamic risk assessments are being updated when weather or site conditions change?</a:t>
            </a:r>
          </a:p>
          <a:p>
            <a:pPr marL="342900" lvl="0" indent="-342900" fontAlgn="t">
              <a:lnSpc>
                <a:spcPct val="100000"/>
              </a:lnSpc>
              <a:buFont typeface="Arial" panose="020B0604020202020204" pitchFamily="34" charset="0"/>
              <a:buChar char="•"/>
            </a:pPr>
            <a:r>
              <a:rPr lang="en-US" sz="1600" dirty="0"/>
              <a:t>What assurance activities confirm that crews stop work when conditions exceed operational limits?</a:t>
            </a:r>
          </a:p>
          <a:p>
            <a:pPr marL="342900" lvl="0" indent="-342900" fontAlgn="t">
              <a:lnSpc>
                <a:spcPct val="100000"/>
              </a:lnSpc>
              <a:buFont typeface="Arial" panose="020B0604020202020204" pitchFamily="34" charset="0"/>
              <a:buChar char="•"/>
            </a:pPr>
            <a:r>
              <a:rPr lang="en-US" sz="1600" dirty="0"/>
              <a:t>How is compliance with red-zone management being monitored and verified?</a:t>
            </a:r>
          </a:p>
          <a:p>
            <a:pPr marL="342900" lvl="0" indent="-342900" fontAlgn="t">
              <a:lnSpc>
                <a:spcPct val="100000"/>
              </a:lnSpc>
              <a:buFont typeface="Arial" panose="020B0604020202020204" pitchFamily="34" charset="0"/>
              <a:buChar char="•"/>
            </a:pPr>
            <a:r>
              <a:rPr lang="en-US" sz="1600" dirty="0"/>
              <a:t>What process is in place to ensure effective communication between the driller, AD, and floor crew during lifting operations?</a:t>
            </a:r>
          </a:p>
          <a:p>
            <a:pPr marL="342900" lvl="0" indent="-342900" fontAlgn="t">
              <a:lnSpc>
                <a:spcPct val="100000"/>
              </a:lnSpc>
              <a:buFont typeface="Arial" panose="020B0604020202020204" pitchFamily="34" charset="0"/>
              <a:buChar char="•"/>
            </a:pPr>
            <a:r>
              <a:rPr lang="en-US" sz="1600" dirty="0"/>
              <a:t>How are supervisors identifying and managing fatigue risks, particularly during night shifts and shift transitions?</a:t>
            </a:r>
          </a:p>
          <a:p>
            <a:pPr marL="342900" lvl="0" indent="-342900" fontAlgn="t">
              <a:lnSpc>
                <a:spcPct val="100000"/>
              </a:lnSpc>
              <a:buFont typeface="Arial" panose="020B0604020202020204" pitchFamily="34" charset="0"/>
              <a:buChar char="•"/>
            </a:pPr>
            <a:r>
              <a:rPr lang="en-US" sz="1600" dirty="0"/>
              <a:t>What evidence demonstrates that crews understand when a routine task becomes non-routine?</a:t>
            </a:r>
          </a:p>
          <a:p>
            <a:pPr marL="342900" lvl="0" indent="-342900" fontAlgn="t">
              <a:lnSpc>
                <a:spcPct val="100000"/>
              </a:lnSpc>
              <a:buFont typeface="Arial" panose="020B0604020202020204" pitchFamily="34" charset="0"/>
              <a:buChar char="•"/>
            </a:pPr>
            <a:r>
              <a:rPr lang="en-US" sz="1600" dirty="0"/>
              <a:t>How are weather conditions monitored, communicated, and incorporated into operational decision-making?</a:t>
            </a:r>
          </a:p>
          <a:p>
            <a:pPr marL="342900" lvl="0" indent="-342900" fontAlgn="t">
              <a:lnSpc>
                <a:spcPct val="100000"/>
              </a:lnSpc>
              <a:buFont typeface="Arial" panose="020B0604020202020204" pitchFamily="34" charset="0"/>
              <a:buChar char="•"/>
            </a:pPr>
            <a:r>
              <a:rPr lang="en-US" sz="1600" dirty="0"/>
              <a:t>What field observations are conducted to verify that load control barriers remain effective throughout the task?</a:t>
            </a:r>
          </a:p>
          <a:p>
            <a:pPr marL="342900" lvl="0" indent="-342900" fontAlgn="t">
              <a:lnSpc>
                <a:spcPct val="100000"/>
              </a:lnSpc>
              <a:buFont typeface="Arial" panose="020B0604020202020204" pitchFamily="34" charset="0"/>
              <a:buChar char="•"/>
            </a:pPr>
            <a:r>
              <a:rPr lang="en-US" sz="1600" dirty="0"/>
              <a:t>How are lessons learned from previous lifting and line-of-fire incidents incorporated into crew engagements and toolbox talks?</a:t>
            </a:r>
          </a:p>
          <a:p>
            <a:pPr marL="342900" lvl="0" indent="-342900" fontAlgn="t">
              <a:lnSpc>
                <a:spcPct val="100000"/>
              </a:lnSpc>
              <a:buFont typeface="Arial" panose="020B0604020202020204" pitchFamily="34" charset="0"/>
              <a:buChar char="•"/>
            </a:pPr>
            <a:r>
              <a:rPr lang="en-US" sz="1600" dirty="0"/>
              <a:t>What leading indicators are being reviewed to confirm that situational awareness and dynamic risk assessment expectations are consistently applied across all hoist operations?</a:t>
            </a:r>
          </a:p>
        </p:txBody>
      </p:sp>
    </p:spTree>
    <p:extLst>
      <p:ext uri="{BB962C8B-B14F-4D97-AF65-F5344CB8AC3E}">
        <p14:creationId xmlns:p14="http://schemas.microsoft.com/office/powerpoint/2010/main" val="2393476908"/>
      </p:ext>
    </p:extLst>
  </p:cSld>
  <p:clrMapOvr>
    <a:masterClrMapping/>
  </p:clrMapOvr>
</p:sld>
</file>

<file path=ppt/theme/theme1.xml><?xml version="1.0" encoding="utf-8"?>
<a:theme xmlns:a="http://schemas.openxmlformats.org/drawingml/2006/main" name="Office Theme">
  <a:themeElements>
    <a:clrScheme name="PDO Presentation Template">
      <a:dk1>
        <a:srgbClr val="3F3F3F"/>
      </a:dk1>
      <a:lt1>
        <a:srgbClr val="FFFFFF"/>
      </a:lt1>
      <a:dk2>
        <a:srgbClr val="797979"/>
      </a:dk2>
      <a:lt2>
        <a:srgbClr val="F2F2F2"/>
      </a:lt2>
      <a:accent1>
        <a:srgbClr val="00B477"/>
      </a:accent1>
      <a:accent2>
        <a:srgbClr val="089AA2"/>
      </a:accent2>
      <a:accent3>
        <a:srgbClr val="76DFA5"/>
      </a:accent3>
      <a:accent4>
        <a:srgbClr val="59BDC2"/>
      </a:accent4>
      <a:accent5>
        <a:srgbClr val="ACEBC8"/>
      </a:accent5>
      <a:accent6>
        <a:srgbClr val="9BD7DA"/>
      </a:accent6>
      <a:hlink>
        <a:srgbClr val="3F3F3F"/>
      </a:hlink>
      <a:folHlink>
        <a:srgbClr val="3F3F3F"/>
      </a:folHlink>
    </a:clrScheme>
    <a:fontScheme name="PDO">
      <a:majorFont>
        <a:latin typeface="Segoe UI"/>
        <a:ea typeface=""/>
        <a:cs typeface="Segoe UI"/>
      </a:majorFont>
      <a:minorFont>
        <a:latin typeface="Segoe UI"/>
        <a:ea typeface=""/>
        <a:cs typeface="Segoe U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93064</DocId>
    <ImageCreateDate xmlns="4880E4F8-4B7D-4BDD-91E3-E10D47036ECA"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825C66-9C51-4A4E-9485-028BFCBAB2D6}">
  <ds:schemaRefs>
    <ds:schemaRef ds:uri="http://purl.org/dc/elements/1.1/"/>
    <ds:schemaRef ds:uri="6acbb660-71b5-4324-a582-c3afe10855f5"/>
    <ds:schemaRef ds:uri="http://purl.org/dc/terms/"/>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75F9B58-19F7-40C3-B3B2-1D46E1A20994}">
  <ds:schemaRefs>
    <ds:schemaRef ds:uri="http://schemas.microsoft.com/sharepoint/v3/contenttype/forms"/>
  </ds:schemaRefs>
</ds:datastoreItem>
</file>

<file path=customXml/itemProps3.xml><?xml version="1.0" encoding="utf-8"?>
<ds:datastoreItem xmlns:ds="http://schemas.openxmlformats.org/officeDocument/2006/customXml" ds:itemID="{D7BDFF13-4320-4894-9945-C4165B131847}"/>
</file>

<file path=docProps/app.xml><?xml version="1.0" encoding="utf-8"?>
<Properties xmlns="http://schemas.openxmlformats.org/officeDocument/2006/extended-properties" xmlns:vt="http://schemas.openxmlformats.org/officeDocument/2006/docPropsVTypes">
  <Template/>
  <TotalTime>2659</TotalTime>
  <Words>551</Words>
  <Application>Microsoft Office PowerPoint</Application>
  <PresentationFormat>Widescreen</PresentationFormat>
  <Paragraphs>54</Paragraphs>
  <Slides>2</Slides>
  <Notes>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vt:i4>
      </vt:variant>
    </vt:vector>
  </HeadingPairs>
  <TitlesOfParts>
    <vt:vector size="16" baseType="lpstr">
      <vt:lpstr>MS PGothic</vt:lpstr>
      <vt:lpstr>Aptos</vt:lpstr>
      <vt:lpstr>Arial</vt:lpstr>
      <vt:lpstr>Cairo Light</vt:lpstr>
      <vt:lpstr>Calibri</vt:lpstr>
      <vt:lpstr>Montserrat</vt:lpstr>
      <vt:lpstr>Open Sans</vt:lpstr>
      <vt:lpstr>Poppins</vt:lpstr>
      <vt:lpstr>Segoe UI</vt:lpstr>
      <vt:lpstr>Tahoma</vt:lpstr>
      <vt:lpstr>Wingdings</vt:lpstr>
      <vt:lpstr>Office Theme</vt:lpstr>
      <vt:lpstr>1_Custom Design</vt:lpstr>
      <vt:lpstr>Custom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&amp; Engage LFI Alert 2026 HiPo_13 Dropped sucker rod entered Driller cabin</dc:title>
  <dc:creator>Investigation JoT</dc:creator>
  <cp:lastModifiedBy>Masroori, Ahmed MSDI1</cp:lastModifiedBy>
  <cp:revision>31</cp:revision>
  <dcterms:created xsi:type="dcterms:W3CDTF">2025-05-19T09:15:21Z</dcterms:created>
  <dcterms:modified xsi:type="dcterms:W3CDTF">2026-09-29T09:11:30Z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