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1" d="100"/>
          <a:sy n="111"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26/08/2026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Risk Categories</a:t>
            </a:r>
          </a:p>
          <a:p>
            <a:pPr marL="228600" indent="-228600">
              <a:buFont typeface="+mj-lt"/>
              <a:buAutoNum type="arabicPeriod"/>
            </a:pPr>
            <a:r>
              <a:rPr lang="en-US" sz="1200" b="0" i="0" u="none" strike="noStrike" kern="1200" dirty="0">
                <a:solidFill>
                  <a:schemeClr val="tx1"/>
                </a:solidFill>
                <a:effectLst/>
                <a:latin typeface="+mn-lt"/>
                <a:ea typeface="+mn-ea"/>
                <a:cs typeface="+mn-cs"/>
              </a:rPr>
              <a:t>Fire &amp; Explosion</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Chemical, Thermal, Biological, Noise, Radiation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Electrical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Falls from Height </a:t>
            </a:r>
          </a:p>
          <a:p>
            <a:pPr marL="228600" indent="-228600">
              <a:buFont typeface="+mj-lt"/>
              <a:buAutoNum type="arabicPeriod"/>
            </a:pPr>
            <a:r>
              <a:rPr lang="en-US" sz="1200" b="0" i="0" u="none" strike="noStrike" kern="1200" dirty="0">
                <a:solidFill>
                  <a:schemeClr val="tx1"/>
                </a:solidFill>
                <a:effectLst/>
                <a:latin typeface="+mn-lt"/>
                <a:ea typeface="+mn-ea"/>
                <a:cs typeface="+mn-cs"/>
              </a:rPr>
              <a:t>Slips and Trips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DROPs &amp; Lifting</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Hit /Struck by</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Released Energy (Pressure)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Caught Btw/In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Motor Vehicle Incidents</a:t>
            </a:r>
            <a:endParaRPr lang="en-US" dirty="0">
              <a:effectLst/>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OHL/Underground Services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Man Lost</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Non-Accidental Deaths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Suicide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Animal Bites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Overexertion/Strain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Cut, Puncture, Scrape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Others</a:t>
            </a:r>
            <a:r>
              <a:rPr lang="en-US" dirty="0">
                <a:effectLst/>
              </a:rPr>
              <a:t> </a:t>
            </a:r>
          </a:p>
          <a:p>
            <a:pPr marL="228600" indent="-228600">
              <a:buFont typeface="+mj-lt"/>
              <a:buAutoNum type="arabicPeriod"/>
            </a:pPr>
            <a:endParaRPr lang="en-US" b="1" u="sng" dirty="0">
              <a:effectLst/>
            </a:endParaRPr>
          </a:p>
          <a:p>
            <a:pPr marL="0" indent="0">
              <a:buFont typeface="+mj-lt"/>
              <a:buNone/>
            </a:pPr>
            <a:r>
              <a:rPr lang="en-US" sz="1200" b="1" i="0" u="sng" strike="noStrike" kern="1200" dirty="0">
                <a:solidFill>
                  <a:schemeClr val="tx1"/>
                </a:solidFill>
                <a:effectLst/>
                <a:latin typeface="+mn-lt"/>
                <a:ea typeface="+mn-ea"/>
                <a:cs typeface="+mn-cs"/>
              </a:rPr>
              <a:t>Activity Category</a:t>
            </a:r>
          </a:p>
          <a:p>
            <a:pPr marL="228600" indent="-228600">
              <a:buFont typeface="+mj-lt"/>
              <a:buAutoNum type="arabicPeriod"/>
            </a:pPr>
            <a:r>
              <a:rPr lang="en-US" sz="1200" b="0" i="0" u="none" strike="noStrike" kern="1200" dirty="0">
                <a:solidFill>
                  <a:schemeClr val="tx1"/>
                </a:solidFill>
                <a:effectLst/>
                <a:latin typeface="+mn-lt"/>
                <a:ea typeface="+mn-ea"/>
                <a:cs typeface="+mn-cs"/>
              </a:rPr>
              <a:t>Drilling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Well Intervention &amp; Workover</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Rig Up/Down/Move</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Construction &amp; Civil Works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Lifting &amp; Hoisting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Transportation &amp; Logistics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Production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Pipeline &amp; Flowline Installation</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Mech &amp; Electrical Maintenance</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Hot Work</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 Entry</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Chemical Handling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Marine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Environmental/Waste Management</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Emergency Response &amp; Drills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Inspection &amp; Testing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Catering </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Office Operations</a:t>
            </a:r>
            <a:r>
              <a:rPr lang="en-US" b="0" dirty="0">
                <a:effectLst/>
              </a:rPr>
              <a:t> </a:t>
            </a:r>
            <a:endParaRPr lang="en-US" b="0" u="sng" dirty="0"/>
          </a:p>
        </p:txBody>
      </p:sp>
      <p:sp>
        <p:nvSpPr>
          <p:cNvPr id="4" name="Slide Number Placeholder 3"/>
          <p:cNvSpPr>
            <a:spLocks noGrp="1"/>
          </p:cNvSpPr>
          <p:nvPr>
            <p:ph type="sldNum" sz="quarter" idx="5"/>
          </p:nvPr>
        </p:nvSpPr>
        <p:spPr/>
        <p:txBody>
          <a:bodyPr/>
          <a:lstStyle/>
          <a:p>
            <a:fld id="{3197DD8D-BD81-4383-A327-2E856F9965AE}" type="slidenum">
              <a:rPr lang="en-US" smtClean="0"/>
              <a:t>1</a:t>
            </a:fld>
            <a:endParaRPr lang="en-US"/>
          </a:p>
        </p:txBody>
      </p:sp>
    </p:spTree>
    <p:extLst>
      <p:ext uri="{BB962C8B-B14F-4D97-AF65-F5344CB8AC3E}">
        <p14:creationId xmlns:p14="http://schemas.microsoft.com/office/powerpoint/2010/main" val="1040092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8" y="1453098"/>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97657" y="6301922"/>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33777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76864" y="6118163"/>
            <a:ext cx="11581735"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p:txBody>
          <a:bodyPr/>
          <a:lstStyle/>
          <a:p>
            <a:r>
              <a:rPr lang="en-US" dirty="0"/>
              <a:t>Logistics, Operation &amp; Construction </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118452" y="6325743"/>
            <a:ext cx="11996684" cy="291755"/>
          </a:xfrm>
        </p:spPr>
        <p:txBody>
          <a:bodyPr/>
          <a:lstStyle/>
          <a:p>
            <a:r>
              <a:rPr lang="en-US" sz="1300" dirty="0">
                <a:ea typeface="MS PGothic" pitchFamily="34" charset="-128"/>
              </a:rPr>
              <a:t>Stay focused on driving, respond immediately to DFMS alerts, and stop the journey whenever you are unable to maintain full attention on the road.</a:t>
            </a:r>
            <a:endParaRPr lang="en-US" sz="1300" dirty="0"/>
          </a:p>
        </p:txBody>
      </p:sp>
      <p:graphicFrame>
        <p:nvGraphicFramePr>
          <p:cNvPr id="6" name="Table 5">
            <a:extLst>
              <a:ext uri="{FF2B5EF4-FFF2-40B4-BE49-F238E27FC236}">
                <a16:creationId xmlns:a16="http://schemas.microsoft.com/office/drawing/2014/main" id="{F4CE1F12-A90E-65CC-624E-EF9B0D2E5077}"/>
              </a:ext>
            </a:extLst>
          </p:cNvPr>
          <p:cNvGraphicFramePr>
            <a:graphicFrameLocks noGrp="1"/>
          </p:cNvGraphicFramePr>
          <p:nvPr>
            <p:extLst>
              <p:ext uri="{D42A27DB-BD31-4B8C-83A1-F6EECF244321}">
                <p14:modId xmlns:p14="http://schemas.microsoft.com/office/powerpoint/2010/main" val="326083545"/>
              </p:ext>
            </p:extLst>
          </p:nvPr>
        </p:nvGraphicFramePr>
        <p:xfrm>
          <a:off x="118452" y="893312"/>
          <a:ext cx="11996684" cy="518160"/>
        </p:xfrm>
        <a:graphic>
          <a:graphicData uri="http://schemas.openxmlformats.org/drawingml/2006/table">
            <a:tbl>
              <a:tblPr firstRow="1" bandRow="1">
                <a:tableStyleId>{F5AB1C69-6EDB-4FF4-983F-18BD219EF322}</a:tableStyleId>
              </a:tblPr>
              <a:tblGrid>
                <a:gridCol w="669989">
                  <a:extLst>
                    <a:ext uri="{9D8B030D-6E8A-4147-A177-3AD203B41FA5}">
                      <a16:colId xmlns:a16="http://schemas.microsoft.com/office/drawing/2014/main" val="2915212829"/>
                    </a:ext>
                  </a:extLst>
                </a:gridCol>
                <a:gridCol w="1085407">
                  <a:extLst>
                    <a:ext uri="{9D8B030D-6E8A-4147-A177-3AD203B41FA5}">
                      <a16:colId xmlns:a16="http://schemas.microsoft.com/office/drawing/2014/main" val="1263731317"/>
                    </a:ext>
                  </a:extLst>
                </a:gridCol>
                <a:gridCol w="1067699">
                  <a:extLst>
                    <a:ext uri="{9D8B030D-6E8A-4147-A177-3AD203B41FA5}">
                      <a16:colId xmlns:a16="http://schemas.microsoft.com/office/drawing/2014/main" val="3493424009"/>
                    </a:ext>
                  </a:extLst>
                </a:gridCol>
                <a:gridCol w="1155324">
                  <a:extLst>
                    <a:ext uri="{9D8B030D-6E8A-4147-A177-3AD203B41FA5}">
                      <a16:colId xmlns:a16="http://schemas.microsoft.com/office/drawing/2014/main" val="578596613"/>
                    </a:ext>
                  </a:extLst>
                </a:gridCol>
                <a:gridCol w="1766047">
                  <a:extLst>
                    <a:ext uri="{9D8B030D-6E8A-4147-A177-3AD203B41FA5}">
                      <a16:colId xmlns:a16="http://schemas.microsoft.com/office/drawing/2014/main" val="710035722"/>
                    </a:ext>
                  </a:extLst>
                </a:gridCol>
                <a:gridCol w="1505854">
                  <a:extLst>
                    <a:ext uri="{9D8B030D-6E8A-4147-A177-3AD203B41FA5}">
                      <a16:colId xmlns:a16="http://schemas.microsoft.com/office/drawing/2014/main" val="1371902183"/>
                    </a:ext>
                  </a:extLst>
                </a:gridCol>
                <a:gridCol w="1440915">
                  <a:extLst>
                    <a:ext uri="{9D8B030D-6E8A-4147-A177-3AD203B41FA5}">
                      <a16:colId xmlns:a16="http://schemas.microsoft.com/office/drawing/2014/main" val="1814095484"/>
                    </a:ext>
                  </a:extLst>
                </a:gridCol>
                <a:gridCol w="729689">
                  <a:extLst>
                    <a:ext uri="{9D8B030D-6E8A-4147-A177-3AD203B41FA5}">
                      <a16:colId xmlns:a16="http://schemas.microsoft.com/office/drawing/2014/main" val="2001367833"/>
                    </a:ext>
                  </a:extLst>
                </a:gridCol>
                <a:gridCol w="926214">
                  <a:extLst>
                    <a:ext uri="{9D8B030D-6E8A-4147-A177-3AD203B41FA5}">
                      <a16:colId xmlns:a16="http://schemas.microsoft.com/office/drawing/2014/main" val="2964666558"/>
                    </a:ext>
                  </a:extLst>
                </a:gridCol>
                <a:gridCol w="1649546">
                  <a:extLst>
                    <a:ext uri="{9D8B030D-6E8A-4147-A177-3AD203B41FA5}">
                      <a16:colId xmlns:a16="http://schemas.microsoft.com/office/drawing/2014/main" val="695451150"/>
                    </a:ext>
                  </a:extLst>
                </a:gridCol>
              </a:tblGrid>
              <a:tr h="243967">
                <a:tc>
                  <a:txBody>
                    <a:bodyPr/>
                    <a:lstStyle/>
                    <a:p>
                      <a:pPr algn="r"/>
                      <a:r>
                        <a:rPr kumimoji="0" lang="en-GB" sz="1100" b="1" u="none" strike="noStrike" kern="1200" cap="none" spc="0" normalizeH="0" baseline="0" noProof="0" dirty="0">
                          <a:ln>
                            <a:noFill/>
                          </a:ln>
                          <a:solidFill>
                            <a:prstClr val="black"/>
                          </a:solidFill>
                          <a:effectLst/>
                          <a:uLnTx/>
                          <a:uFillTx/>
                        </a:rPr>
                        <a:t>Date: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100" dirty="0">
                          <a:solidFill>
                            <a:schemeClr val="accent1"/>
                          </a:solidFill>
                          <a:latin typeface="+mn-lt"/>
                        </a:rPr>
                        <a:t>01/03/2026</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kumimoji="0" lang="en-US" sz="1100" b="1" u="none" strike="noStrike" kern="1200" cap="none" spc="0" normalizeH="0" baseline="0" noProof="0" dirty="0">
                          <a:ln>
                            <a:noFill/>
                          </a:ln>
                          <a:solidFill>
                            <a:prstClr val="black"/>
                          </a:solidFill>
                          <a:effectLst/>
                          <a:uLnTx/>
                          <a:uFillTx/>
                        </a:rPr>
                        <a:t>Incident title: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noProof="0" dirty="0">
                          <a:ln>
                            <a:noFill/>
                          </a:ln>
                          <a:solidFill>
                            <a:schemeClr val="accent1"/>
                          </a:solidFill>
                          <a:effectLst/>
                          <a:uLnTx/>
                          <a:uFillTx/>
                          <a:latin typeface="+mn-lt"/>
                          <a:ea typeface="+mn-ea"/>
                          <a:cs typeface="+mn-cs"/>
                        </a:rPr>
                        <a:t>  HiPo#05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Risk Category: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050" b="1" u="none" strike="noStrike" kern="1200" cap="none" spc="0" normalizeH="0" baseline="0" dirty="0">
                          <a:ln>
                            <a:noFill/>
                          </a:ln>
                          <a:solidFill>
                            <a:schemeClr val="accent1"/>
                          </a:solidFill>
                          <a:effectLst/>
                          <a:uLnTx/>
                          <a:uFillTx/>
                          <a:latin typeface="+mn-lt"/>
                          <a:ea typeface="+mn-ea"/>
                          <a:cs typeface="+mn-cs"/>
                        </a:rPr>
                        <a:t>MVI rolled over</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r>
                        <a:rPr kumimoji="0" lang="en-US" sz="1100" b="1" u="none" strike="noStrike" kern="1200" cap="none" spc="0" normalizeH="0" baseline="0" noProof="0" dirty="0">
                          <a:ln>
                            <a:noFill/>
                          </a:ln>
                          <a:solidFill>
                            <a:prstClr val="black"/>
                          </a:solidFill>
                          <a:effectLst/>
                          <a:uLnTx/>
                          <a:uFillTx/>
                        </a:rPr>
                        <a:t>Actual Severity: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2A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kumimoji="0" lang="en-GB" sz="1100" b="1" u="none" strike="noStrike" kern="1200" cap="none" spc="0" normalizeH="0" baseline="0" dirty="0">
                          <a:ln>
                            <a:noFill/>
                          </a:ln>
                          <a:solidFill>
                            <a:prstClr val="black"/>
                          </a:solidFill>
                          <a:effectLst/>
                          <a:uLnTx/>
                          <a:uFillTx/>
                        </a:rPr>
                        <a:t>Activity: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a:ln>
                            <a:noFill/>
                          </a:ln>
                          <a:solidFill>
                            <a:schemeClr val="accent1"/>
                          </a:solidFill>
                          <a:effectLst/>
                          <a:uLnTx/>
                          <a:uFillTx/>
                          <a:latin typeface="+mn-lt"/>
                          <a:ea typeface="+mn-ea"/>
                          <a:cs typeface="+mn-cs"/>
                        </a:rPr>
                        <a:t>Driving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r h="12748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en-GB" sz="1100" b="1" kern="1200" dirty="0">
                          <a:solidFill>
                            <a:schemeClr val="accent1"/>
                          </a:solidFill>
                          <a:latin typeface="+mn-lt"/>
                          <a:ea typeface="+mn-ea"/>
                          <a:cs typeface="+mn-cs"/>
                        </a:rPr>
                        <a:t>11:30</a:t>
                      </a:r>
                      <a:endParaRPr lang="en-US" sz="1100" b="1" kern="1200" dirty="0">
                        <a:solidFill>
                          <a:schemeClr val="accent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Ifadah#:</a:t>
                      </a:r>
                      <a:endParaRPr kumimoji="0" lang="en-GB" sz="1100" b="1"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chemeClr val="accent1"/>
                          </a:solidFill>
                          <a:effectLst/>
                          <a:uLnTx/>
                          <a:uFillTx/>
                        </a:rPr>
                        <a:t>26665530 </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rPr>
                        <a:t>Injury/Asset Damaged</a:t>
                      </a:r>
                      <a:r>
                        <a:rPr lang="en-US" sz="1100" b="1" kern="1200" noProof="0" dirty="0">
                          <a:solidFill>
                            <a:schemeClr val="tx1"/>
                          </a:solidFill>
                          <a:latin typeface="+mn-lt"/>
                        </a:rPr>
                        <a:t>:</a:t>
                      </a:r>
                      <a:endParaRPr lang="en-US" sz="1100" b="1" kern="1200" dirty="0">
                        <a:solidFill>
                          <a:schemeClr val="tx1"/>
                        </a:solidFill>
                        <a:latin typeface="Gill Sans"/>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050" b="1" u="none" strike="noStrike" kern="1200" cap="none" spc="0" normalizeH="0" baseline="0" dirty="0">
                          <a:ln>
                            <a:noFill/>
                          </a:ln>
                          <a:solidFill>
                            <a:schemeClr val="accent1"/>
                          </a:solidFill>
                          <a:effectLst/>
                          <a:uLnTx/>
                          <a:uFillTx/>
                          <a:latin typeface="+mn-lt"/>
                          <a:ea typeface="+mn-ea"/>
                          <a:cs typeface="+mn-cs"/>
                        </a:rPr>
                        <a:t>Vehicle damaged</a:t>
                      </a:r>
                      <a:endParaRPr kumimoji="0" lang="en-US" sz="105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Potential severity:</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C4P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dirty="0">
                          <a:ln>
                            <a:noFill/>
                          </a:ln>
                          <a:solidFill>
                            <a:prstClr val="black"/>
                          </a:solidFill>
                          <a:effectLst/>
                          <a:uLnTx/>
                          <a:uFillTx/>
                        </a:rPr>
                        <a:t>Location:</a:t>
                      </a:r>
                      <a:endParaRPr kumimoji="0" lang="en-US" sz="1100" b="1" i="0"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err="1">
                          <a:ln>
                            <a:noFill/>
                          </a:ln>
                          <a:solidFill>
                            <a:schemeClr val="accent1"/>
                          </a:solidFill>
                          <a:effectLst/>
                          <a:uLnTx/>
                          <a:uFillTx/>
                          <a:latin typeface="+mn-lt"/>
                          <a:ea typeface="+mn-ea"/>
                          <a:cs typeface="+mn-cs"/>
                        </a:rPr>
                        <a:t>AlBurj</a:t>
                      </a:r>
                      <a:endParaRPr kumimoji="0" lang="en-GB"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5212356"/>
                  </a:ext>
                </a:extLst>
              </a:tr>
            </a:tbl>
          </a:graphicData>
        </a:graphic>
      </p:graphicFrame>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281277" y="1905888"/>
            <a:ext cx="7725625" cy="4070345"/>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r>
              <a:rPr lang="en-US" sz="1200" dirty="0"/>
              <a:t>A third‑party driver was returning from Rig 102 after completing a passenger drop‑off. During the journey to Marmul, the driver lost control of the vehicle, and it rolled over. The vehicle sustained significant damage; no injuries were reported.</a:t>
            </a:r>
          </a:p>
          <a:p>
            <a:pPr lvl="0">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The driver became distracted while driving, resulting in a loss of focus on the road ahead.</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DFMS records identified repeated distraction events and unsafe body movements during the journey.</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The driver failed to take corrective action despite multiple DFMS in-cab audio warnings.</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Reduced situational awareness led to vehicle departure from the roadway near a sharp road-edge drop-off.</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Loss of vehicle control at the road edge resulted in the rollover incident.</a:t>
            </a:r>
          </a:p>
          <a:p>
            <a:pPr marR="0" lvl="0" algn="l" defTabSz="914400" rtl="0" eaLnBrk="1" fontAlgn="auto" latinLnBrk="0" hangingPunct="1">
              <a:lnSpc>
                <a:spcPct val="100000"/>
              </a:lnSpc>
              <a:spcBef>
                <a:spcPts val="0"/>
              </a:spcBef>
              <a:spcAft>
                <a:spcPts val="0"/>
              </a:spcAft>
              <a:buClrTx/>
              <a:buSzTx/>
              <a:tabLst/>
              <a:defRPr/>
            </a:pPr>
            <a:endParaRPr lang="en-US" sz="1200" i="0" dirty="0">
              <a:latin typeface="Calibri" panose="020F0502020204030204" pitchFamily="34" charset="0"/>
              <a:ea typeface="Calibri" panose="020F0502020204030204" pitchFamily="34" charset="0"/>
              <a:cs typeface="Calibri" panose="020F0502020204030204" pitchFamily="34" charset="0"/>
            </a:endParaRPr>
          </a:p>
          <a:p>
            <a:pPr lvl="0">
              <a:defRPr/>
            </a:pPr>
            <a:r>
              <a:rPr lang="en-US" b="1" dirty="0">
                <a:solidFill>
                  <a:srgbClr val="00B050"/>
                </a:solidFill>
                <a:latin typeface="Tahoma" pitchFamily="34" charset="0"/>
              </a:rPr>
              <a:t>Reflective questions to discuss with your Team</a:t>
            </a:r>
            <a:r>
              <a:rPr lang="en-US" sz="2000" b="1" dirty="0">
                <a:solidFill>
                  <a:srgbClr val="0070C0"/>
                </a:solidFill>
                <a:latin typeface="Tahoma" pitchFamily="34" charset="0"/>
                <a:ea typeface="宋体" panose="02010600030101010101" pitchFamily="2" charset="-122"/>
              </a:rPr>
              <a:t>:</a:t>
            </a:r>
            <a:endParaRPr lang="en-GB"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are the common distractions that can affect drivers during long journeys, and how can they be managed?</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would you recognize when your attention is no longer fully focused on driving?</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actions should a driver take immediately after receiving a DFMS distraction alert?</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In what situations should a driver stop the journey and reassess their fitness to drive?</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responsibilities do drivers have in always maintaining full control of their vehicle?</a:t>
            </a:r>
          </a:p>
          <a:p>
            <a:pPr marL="17145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can defensive driving techniques help prevent a rollover or road departure incident?</a:t>
            </a:r>
          </a:p>
        </p:txBody>
      </p:sp>
      <p:pic>
        <p:nvPicPr>
          <p:cNvPr id="31" name="Picture Placeholder 30" descr="A car crashed into a pipe&#10;&#10;AI-generated content may be incorrect.">
            <a:extLst>
              <a:ext uri="{FF2B5EF4-FFF2-40B4-BE49-F238E27FC236}">
                <a16:creationId xmlns:a16="http://schemas.microsoft.com/office/drawing/2014/main" id="{2C65FCC3-B11C-07B4-769A-4E618E94CE7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t="6476" b="6476"/>
          <a:stretch/>
        </p:blipFill>
        <p:spPr>
          <a:prstGeom prst="rect">
            <a:avLst/>
          </a:prstGeom>
          <a:ln>
            <a:noFill/>
          </a:ln>
          <a:effectLst>
            <a:outerShdw blurRad="292100" dist="139700" dir="2700000" algn="tl" rotWithShape="0">
              <a:srgbClr val="333333">
                <a:alpha val="65000"/>
              </a:srgbClr>
            </a:outerShdw>
          </a:effectLst>
        </p:spPr>
      </p:pic>
      <p:grpSp>
        <p:nvGrpSpPr>
          <p:cNvPr id="9" name="Group 131">
            <a:extLst>
              <a:ext uri="{FF2B5EF4-FFF2-40B4-BE49-F238E27FC236}">
                <a16:creationId xmlns:a16="http://schemas.microsoft.com/office/drawing/2014/main" id="{28C33305-F97A-3A92-C7D0-92EB4541869F}"/>
              </a:ext>
            </a:extLst>
          </p:cNvPr>
          <p:cNvGrpSpPr>
            <a:grpSpLocks/>
          </p:cNvGrpSpPr>
          <p:nvPr/>
        </p:nvGrpSpPr>
        <p:grpSpPr bwMode="auto">
          <a:xfrm>
            <a:off x="8213816" y="2761557"/>
            <a:ext cx="336550" cy="544513"/>
            <a:chOff x="3504" y="544"/>
            <a:chExt cx="2287" cy="1855"/>
          </a:xfrm>
        </p:grpSpPr>
        <p:sp>
          <p:nvSpPr>
            <p:cNvPr id="10" name="Line 129">
              <a:extLst>
                <a:ext uri="{FF2B5EF4-FFF2-40B4-BE49-F238E27FC236}">
                  <a16:creationId xmlns:a16="http://schemas.microsoft.com/office/drawing/2014/main" id="{A24A2286-352D-F2BF-5971-A0AA605EDCAF}"/>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sp>
          <p:nvSpPr>
            <p:cNvPr id="11" name="Line 130">
              <a:extLst>
                <a:ext uri="{FF2B5EF4-FFF2-40B4-BE49-F238E27FC236}">
                  <a16:creationId xmlns:a16="http://schemas.microsoft.com/office/drawing/2014/main" id="{1D46FC1A-E16C-5DCC-FE27-BFC69CD379D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Segoe UI"/>
                <a:ea typeface="+mn-ea"/>
                <a:cs typeface="Segoe UI"/>
              </a:endParaRPr>
            </a:p>
          </p:txBody>
        </p:sp>
      </p:grpSp>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275807" y="1650349"/>
            <a:ext cx="7487600" cy="346248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rPr>
              <a:t>How can this learning be sustained at site? </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you verify that drivers are completing and understanding the "Fitness to Drive" assessment before every journey?</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frequently are DFMS reports reviewed, and what actions are taken for repeated distraction events?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process is in place to identify and coach drivers with recurring unsafe driving behaviors?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supervisors confirm that journey management plans are reviewed and validated before departure?</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evidence demonstrates that drivers understand their responsibility to respond to DFMS warnings?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are critical DFMS alerts escalated to supervisors and management for timely intervention?</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assurance activities are conducted to verify compliance with safe driving requirements?</a:t>
            </a:r>
          </a:p>
          <a:p>
            <a:pPr marL="171450" lvl="0" indent="-17145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supervisors encourage drivers to report reduced alertness, distractions, or fitness-to-drive concerns without fear of consequences?</a:t>
            </a:r>
          </a:p>
          <a:p>
            <a:pPr>
              <a:defRPr/>
            </a:pPr>
            <a:r>
              <a:rPr lang="en-US" sz="1200" dirty="0">
                <a:latin typeface="Calibri" panose="020F0502020204030204" pitchFamily="34" charset="0"/>
                <a:ea typeface="Calibri" panose="020F0502020204030204" pitchFamily="34" charset="0"/>
                <a:cs typeface="Calibri" panose="020F0502020204030204" pitchFamily="34" charset="0"/>
              </a:rPr>
              <a:t> </a:t>
            </a:r>
          </a:p>
          <a:p>
            <a:pPr marL="171450" indent="-171450">
              <a:buFont typeface="Wingdings" panose="05000000000000000000" pitchFamily="2" charset="2"/>
              <a:buChar char="§"/>
              <a:defRPr/>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0033CC"/>
              </a:solidFill>
              <a:latin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6" name="Freeform 132">
            <a:extLst>
              <a:ext uri="{FF2B5EF4-FFF2-40B4-BE49-F238E27FC236}">
                <a16:creationId xmlns:a16="http://schemas.microsoft.com/office/drawing/2014/main" id="{0670B040-AB23-95C9-DCDD-690BF1B0FDBD}"/>
              </a:ext>
            </a:extLst>
          </p:cNvPr>
          <p:cNvSpPr>
            <a:spLocks/>
          </p:cNvSpPr>
          <p:nvPr/>
        </p:nvSpPr>
        <p:spPr bwMode="auto">
          <a:xfrm>
            <a:off x="11429668" y="4699569"/>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egoe UI"/>
              <a:ea typeface="+mn-ea"/>
              <a:cs typeface="Segoe UI"/>
            </a:endParaRPr>
          </a:p>
        </p:txBody>
      </p:sp>
      <p:pic>
        <p:nvPicPr>
          <p:cNvPr id="9" name="Picture Placeholder 8">
            <a:extLst>
              <a:ext uri="{FF2B5EF4-FFF2-40B4-BE49-F238E27FC236}">
                <a16:creationId xmlns:a16="http://schemas.microsoft.com/office/drawing/2014/main" id="{F33D5E47-643E-3EFC-E0E6-931A0034C81F}"/>
              </a:ext>
            </a:extLst>
          </p:cNvPr>
          <p:cNvPicPr>
            <a:picLocks noGrp="1" noChangeAspect="1"/>
          </p:cNvPicPr>
          <p:nvPr>
            <p:ph type="pic" sz="quarter" idx="13"/>
          </p:nvPr>
        </p:nvPicPr>
        <p:blipFill>
          <a:blip r:embed="rId2"/>
          <a:srcRect t="9264" b="9264"/>
          <a:stretch/>
        </p:blipFill>
        <p:spPr>
          <a:prstGeom prst="rect">
            <a:avLst/>
          </a:prstGeom>
        </p:spPr>
      </p:pic>
      <p:pic>
        <p:nvPicPr>
          <p:cNvPr id="11" name="Picture 10">
            <a:extLst>
              <a:ext uri="{FF2B5EF4-FFF2-40B4-BE49-F238E27FC236}">
                <a16:creationId xmlns:a16="http://schemas.microsoft.com/office/drawing/2014/main" id="{A493C16A-9EC7-039A-8371-32EF680DF097}"/>
              </a:ext>
            </a:extLst>
          </p:cNvPr>
          <p:cNvPicPr>
            <a:picLocks noChangeAspect="1"/>
          </p:cNvPicPr>
          <p:nvPr/>
        </p:nvPicPr>
        <p:blipFill>
          <a:blip r:embed="rId3"/>
          <a:stretch>
            <a:fillRect/>
          </a:stretch>
        </p:blipFill>
        <p:spPr>
          <a:xfrm>
            <a:off x="7763407" y="3530015"/>
            <a:ext cx="604215" cy="713640"/>
          </a:xfrm>
          <a:prstGeom prst="rect">
            <a:avLst/>
          </a:prstGeom>
        </p:spPr>
      </p:pic>
      <p:sp>
        <p:nvSpPr>
          <p:cNvPr id="13" name="Freeform 132">
            <a:extLst>
              <a:ext uri="{FF2B5EF4-FFF2-40B4-BE49-F238E27FC236}">
                <a16:creationId xmlns:a16="http://schemas.microsoft.com/office/drawing/2014/main" id="{417D78EE-294A-4E3F-232F-9ECC24E69C14}"/>
              </a:ext>
            </a:extLst>
          </p:cNvPr>
          <p:cNvSpPr>
            <a:spLocks/>
          </p:cNvSpPr>
          <p:nvPr/>
        </p:nvSpPr>
        <p:spPr bwMode="auto">
          <a:xfrm>
            <a:off x="11512281" y="477266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Segoe UI"/>
              <a:ea typeface="+mn-ea"/>
              <a:cs typeface="Segoe UI"/>
            </a:endParaRPr>
          </a:p>
        </p:txBody>
      </p:sp>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93058</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5F9B58-19F7-40C3-B3B2-1D46E1A20994}">
  <ds:schemaRefs>
    <ds:schemaRef ds:uri="http://schemas.microsoft.com/sharepoint/v3/contenttype/forms"/>
  </ds:schemaRefs>
</ds:datastoreItem>
</file>

<file path=customXml/itemProps2.xml><?xml version="1.0" encoding="utf-8"?>
<ds:datastoreItem xmlns:ds="http://schemas.openxmlformats.org/officeDocument/2006/customXml" ds:itemID="{50825C66-9C51-4A4E-9485-028BFCBAB2D6}">
  <ds:schemaRefs>
    <ds:schemaRef ds:uri="http://purl.org/dc/elements/1.1/"/>
    <ds:schemaRef ds:uri="6acbb660-71b5-4324-a582-c3afe10855f5"/>
    <ds:schemaRef ds:uri="http://purl.org/dc/term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C12028A9-0692-4149-BD2B-01D83CD1E901}"/>
</file>

<file path=docProps/app.xml><?xml version="1.0" encoding="utf-8"?>
<Properties xmlns="http://schemas.openxmlformats.org/officeDocument/2006/extended-properties" xmlns:vt="http://schemas.openxmlformats.org/officeDocument/2006/docPropsVTypes">
  <Template/>
  <TotalTime>2799</TotalTime>
  <Words>577</Words>
  <Application>Microsoft Office PowerPoint</Application>
  <PresentationFormat>Widescreen</PresentationFormat>
  <Paragraphs>97</Paragraphs>
  <Slides>2</Slides>
  <Notes>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vt:i4>
      </vt:variant>
    </vt:vector>
  </HeadingPairs>
  <TitlesOfParts>
    <vt:vector size="17" baseType="lpstr">
      <vt:lpstr>MS PGothic</vt:lpstr>
      <vt:lpstr>Aptos</vt:lpstr>
      <vt:lpstr>Arial</vt:lpstr>
      <vt:lpstr>Cairo Light</vt:lpstr>
      <vt:lpstr>Calibri</vt:lpstr>
      <vt:lpstr>Gill Sans</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and  Engage LFI Alert HiPo5 MVI Rolled over </dc:title>
  <dc:creator>Investigation JoT</dc:creator>
  <cp:lastModifiedBy>Masroori, Ahmed MSDI1</cp:lastModifiedBy>
  <cp:revision>29</cp:revision>
  <dcterms:created xsi:type="dcterms:W3CDTF">2025-05-19T09:15:21Z</dcterms:created>
  <dcterms:modified xsi:type="dcterms:W3CDTF">2026-08-26T10:03:01Z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