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31/08/2026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Risk Categories</a:t>
            </a:r>
          </a:p>
          <a:p>
            <a:pPr marL="228600" indent="-228600">
              <a:buFont typeface="+mj-lt"/>
              <a:buAutoNum type="arabicPeriod"/>
            </a:pPr>
            <a:r>
              <a:rPr lang="en-US" sz="1200" b="0" i="0" u="none" strike="noStrike" kern="1200" dirty="0">
                <a:solidFill>
                  <a:schemeClr val="tx1"/>
                </a:solidFill>
                <a:effectLst/>
                <a:latin typeface="+mn-lt"/>
                <a:ea typeface="+mn-ea"/>
                <a:cs typeface="+mn-cs"/>
              </a:rPr>
              <a:t>Fire &amp; Explosion</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Chemical, Thermal, Biological, Noise, Radiation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Electrical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Falls from Height </a:t>
            </a:r>
          </a:p>
          <a:p>
            <a:pPr marL="228600" indent="-228600">
              <a:buFont typeface="+mj-lt"/>
              <a:buAutoNum type="arabicPeriod"/>
            </a:pPr>
            <a:r>
              <a:rPr lang="en-US" sz="1200" b="0" i="0" u="none" strike="noStrike" kern="1200" dirty="0">
                <a:solidFill>
                  <a:schemeClr val="tx1"/>
                </a:solidFill>
                <a:effectLst/>
                <a:latin typeface="+mn-lt"/>
                <a:ea typeface="+mn-ea"/>
                <a:cs typeface="+mn-cs"/>
              </a:rPr>
              <a:t>Slips and Trips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DROPs &amp; Lifting</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Hit /Struck by</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Released Energy (Pressure)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Caught Btw/In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Motor Vehicle Incidents</a:t>
            </a:r>
            <a:endParaRPr lang="en-US" dirty="0">
              <a:effectLst/>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OHL/Underground Services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Man Lost</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Non-Accidental Deaths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Suicide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Animal Bites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Overexertion/Strain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Cut, Puncture, Scrape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Others</a:t>
            </a:r>
            <a:r>
              <a:rPr lang="en-US" dirty="0">
                <a:effectLst/>
              </a:rPr>
              <a:t> </a:t>
            </a:r>
          </a:p>
          <a:p>
            <a:pPr marL="228600" indent="-228600">
              <a:buFont typeface="+mj-lt"/>
              <a:buAutoNum type="arabicPeriod"/>
            </a:pPr>
            <a:endParaRPr lang="en-US" b="1" u="sng" dirty="0">
              <a:effectLst/>
            </a:endParaRPr>
          </a:p>
          <a:p>
            <a:pPr marL="0" indent="0">
              <a:buFont typeface="+mj-lt"/>
              <a:buNone/>
            </a:pPr>
            <a:r>
              <a:rPr lang="en-US" sz="1200" b="1" i="0" u="sng" strike="noStrike" kern="1200" dirty="0">
                <a:solidFill>
                  <a:schemeClr val="tx1"/>
                </a:solidFill>
                <a:effectLst/>
                <a:latin typeface="+mn-lt"/>
                <a:ea typeface="+mn-ea"/>
                <a:cs typeface="+mn-cs"/>
              </a:rPr>
              <a:t>Activity Category</a:t>
            </a:r>
          </a:p>
          <a:p>
            <a:pPr marL="228600" indent="-228600">
              <a:buFont typeface="+mj-lt"/>
              <a:buAutoNum type="arabicPeriod"/>
            </a:pPr>
            <a:r>
              <a:rPr lang="en-US" sz="1200" b="0" i="0" u="none" strike="noStrike" kern="1200" dirty="0">
                <a:solidFill>
                  <a:schemeClr val="tx1"/>
                </a:solidFill>
                <a:effectLst/>
                <a:latin typeface="+mn-lt"/>
                <a:ea typeface="+mn-ea"/>
                <a:cs typeface="+mn-cs"/>
              </a:rPr>
              <a:t>Drilling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Well Intervention &amp; Workover</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Rig Up/Down/Move</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Construction &amp; Civil Works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Lifting &amp; Hoisting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Transportation &amp; Logistics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Production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Pipeline &amp; Flowline Installation</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Mech &amp; Electrical Maintenance</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Hot Work</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 Entry</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Chemical Handling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Marine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Environmental/Waste Management</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Emergency Response &amp; Drills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Inspection &amp; Testing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Catering </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Office Operations</a:t>
            </a:r>
            <a:r>
              <a:rPr lang="en-US" b="0" dirty="0">
                <a:effectLst/>
              </a:rPr>
              <a:t> </a:t>
            </a:r>
            <a:endParaRPr lang="en-US" b="0" u="sng" dirty="0"/>
          </a:p>
        </p:txBody>
      </p:sp>
      <p:sp>
        <p:nvSpPr>
          <p:cNvPr id="4" name="Slide Number Placeholder 3"/>
          <p:cNvSpPr>
            <a:spLocks noGrp="1"/>
          </p:cNvSpPr>
          <p:nvPr>
            <p:ph type="sldNum" sz="quarter" idx="5"/>
          </p:nvPr>
        </p:nvSpPr>
        <p:spPr/>
        <p:txBody>
          <a:bodyPr/>
          <a:lstStyle/>
          <a:p>
            <a:fld id="{3197DD8D-BD81-4383-A327-2E856F9965AE}" type="slidenum">
              <a:rPr lang="en-US" smtClean="0"/>
              <a:t>1</a:t>
            </a:fld>
            <a:endParaRPr lang="en-US"/>
          </a:p>
        </p:txBody>
      </p:sp>
    </p:spTree>
    <p:extLst>
      <p:ext uri="{BB962C8B-B14F-4D97-AF65-F5344CB8AC3E}">
        <p14:creationId xmlns:p14="http://schemas.microsoft.com/office/powerpoint/2010/main" val="1040092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6" y="1427877"/>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118453" y="6434825"/>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43482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76864" y="6118163"/>
            <a:ext cx="11581735"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a:xfrm>
            <a:off x="1796614" y="1474875"/>
            <a:ext cx="9734550" cy="230188"/>
          </a:xfrm>
        </p:spPr>
        <p:txBody>
          <a:bodyPr/>
          <a:lstStyle/>
          <a:p>
            <a:r>
              <a:rPr lang="en-US" dirty="0"/>
              <a:t>Logistics, Operation &amp; Construction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35544" y="6460918"/>
            <a:ext cx="11996684" cy="291755"/>
          </a:xfrm>
        </p:spPr>
        <p:txBody>
          <a:bodyPr/>
          <a:lstStyle/>
          <a:p>
            <a:pPr lvl="0" fontAlgn="base">
              <a:lnSpc>
                <a:spcPct val="100000"/>
              </a:lnSpc>
              <a:spcBef>
                <a:spcPct val="0"/>
              </a:spcBef>
              <a:spcAft>
                <a:spcPct val="0"/>
              </a:spcAft>
              <a:defRPr/>
            </a:pPr>
            <a:r>
              <a:rPr lang="en-US" sz="1400" dirty="0">
                <a:ea typeface="MS PGothic" pitchFamily="34" charset="-128"/>
              </a:rPr>
              <a:t>Always ensure to adjust driving speed according to road conditions</a:t>
            </a:r>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257510106"/>
              </p:ext>
            </p:extLst>
          </p:nvPr>
        </p:nvGraphicFramePr>
        <p:xfrm>
          <a:off x="0" y="808531"/>
          <a:ext cx="12192000" cy="670560"/>
        </p:xfrm>
        <a:graphic>
          <a:graphicData uri="http://schemas.openxmlformats.org/drawingml/2006/table">
            <a:tbl>
              <a:tblPr firstRow="1" bandRow="1">
                <a:tableStyleId>{F5AB1C69-6EDB-4FF4-983F-18BD219EF322}</a:tableStyleId>
              </a:tblPr>
              <a:tblGrid>
                <a:gridCol w="680897">
                  <a:extLst>
                    <a:ext uri="{9D8B030D-6E8A-4147-A177-3AD203B41FA5}">
                      <a16:colId xmlns:a16="http://schemas.microsoft.com/office/drawing/2014/main" val="2915212829"/>
                    </a:ext>
                  </a:extLst>
                </a:gridCol>
                <a:gridCol w="1103079">
                  <a:extLst>
                    <a:ext uri="{9D8B030D-6E8A-4147-A177-3AD203B41FA5}">
                      <a16:colId xmlns:a16="http://schemas.microsoft.com/office/drawing/2014/main" val="1263731317"/>
                    </a:ext>
                  </a:extLst>
                </a:gridCol>
                <a:gridCol w="1085082">
                  <a:extLst>
                    <a:ext uri="{9D8B030D-6E8A-4147-A177-3AD203B41FA5}">
                      <a16:colId xmlns:a16="http://schemas.microsoft.com/office/drawing/2014/main" val="3493424009"/>
                    </a:ext>
                  </a:extLst>
                </a:gridCol>
                <a:gridCol w="1174134">
                  <a:extLst>
                    <a:ext uri="{9D8B030D-6E8A-4147-A177-3AD203B41FA5}">
                      <a16:colId xmlns:a16="http://schemas.microsoft.com/office/drawing/2014/main" val="578596613"/>
                    </a:ext>
                  </a:extLst>
                </a:gridCol>
                <a:gridCol w="1794800">
                  <a:extLst>
                    <a:ext uri="{9D8B030D-6E8A-4147-A177-3AD203B41FA5}">
                      <a16:colId xmlns:a16="http://schemas.microsoft.com/office/drawing/2014/main" val="710035722"/>
                    </a:ext>
                  </a:extLst>
                </a:gridCol>
                <a:gridCol w="1530370">
                  <a:extLst>
                    <a:ext uri="{9D8B030D-6E8A-4147-A177-3AD203B41FA5}">
                      <a16:colId xmlns:a16="http://schemas.microsoft.com/office/drawing/2014/main" val="1371902183"/>
                    </a:ext>
                  </a:extLst>
                </a:gridCol>
                <a:gridCol w="1464374">
                  <a:extLst>
                    <a:ext uri="{9D8B030D-6E8A-4147-A177-3AD203B41FA5}">
                      <a16:colId xmlns:a16="http://schemas.microsoft.com/office/drawing/2014/main" val="1814095484"/>
                    </a:ext>
                  </a:extLst>
                </a:gridCol>
                <a:gridCol w="741569">
                  <a:extLst>
                    <a:ext uri="{9D8B030D-6E8A-4147-A177-3AD203B41FA5}">
                      <a16:colId xmlns:a16="http://schemas.microsoft.com/office/drawing/2014/main" val="2001367833"/>
                    </a:ext>
                  </a:extLst>
                </a:gridCol>
                <a:gridCol w="941293">
                  <a:extLst>
                    <a:ext uri="{9D8B030D-6E8A-4147-A177-3AD203B41FA5}">
                      <a16:colId xmlns:a16="http://schemas.microsoft.com/office/drawing/2014/main" val="2964666558"/>
                    </a:ext>
                  </a:extLst>
                </a:gridCol>
                <a:gridCol w="1676402">
                  <a:extLst>
                    <a:ext uri="{9D8B030D-6E8A-4147-A177-3AD203B41FA5}">
                      <a16:colId xmlns:a16="http://schemas.microsoft.com/office/drawing/2014/main" val="695451150"/>
                    </a:ext>
                  </a:extLst>
                </a:gridCol>
              </a:tblGrid>
              <a:tr h="243967">
                <a:tc>
                  <a:txBody>
                    <a:bodyPr/>
                    <a:lstStyle/>
                    <a:p>
                      <a:pPr algn="r"/>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100" dirty="0">
                          <a:solidFill>
                            <a:schemeClr val="accent1"/>
                          </a:solidFill>
                          <a:latin typeface="+mn-lt"/>
                        </a:rPr>
                        <a:t>19/03/2026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latin typeface="+mn-lt"/>
                          <a:ea typeface="+mn-ea"/>
                          <a:cs typeface="+mn-cs"/>
                        </a:rPr>
                        <a:t>  HiPo#07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MVI Rolled over</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1P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Driving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16:19</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dirty="0">
                          <a:ln>
                            <a:noFill/>
                          </a:ln>
                          <a:solidFill>
                            <a:schemeClr val="accent1"/>
                          </a:solidFill>
                          <a:effectLst/>
                          <a:uLnTx/>
                          <a:uFillTx/>
                          <a:latin typeface="+mn-lt"/>
                          <a:ea typeface="+mn-ea"/>
                          <a:cs typeface="+mn-cs"/>
                        </a:rPr>
                        <a:t>26805034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Minor injury / Asset damaged</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Yibal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59772" y="1682370"/>
            <a:ext cx="8095364" cy="4793620"/>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r>
              <a:rPr lang="en-US" sz="1050" dirty="0">
                <a:cs typeface="Arial" panose="020B0604020202020204" pitchFamily="34" charset="0"/>
              </a:rPr>
              <a:t>On 19 March 2026 at 16:19 hours, a road traffic incident occurred involving a cement bulker unit assigned for transit from Adam to Rig 116. After driving 300 km from Adam base, the driver lost control after a sharp turn and tipped over onto its left side. The driver was the sole occupant of the vehicle. Emergency response was initiated by the PDO Emergency Team and safely rescued the driver from the vehicle and transported him to the nearest medical facility for initial assessment ( PDO Yibal clinic ).</a:t>
            </a:r>
          </a:p>
          <a:p>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driver did not sufficiently reduce speed when approaching a sharp curve, resulting in loss of vehicle control.</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Defensive driving principles were not effectively applied considering the road geometry, vehicle load, and high </a:t>
            </a:r>
            <a:r>
              <a:rPr lang="en-US" sz="1150" dirty="0" err="1">
                <a:latin typeface="Calibri" panose="020F0502020204030204" pitchFamily="34" charset="0"/>
                <a:ea typeface="Calibri" panose="020F0502020204030204" pitchFamily="34" charset="0"/>
                <a:cs typeface="Calibri" panose="020F0502020204030204" pitchFamily="34" charset="0"/>
              </a:rPr>
              <a:t>centre</a:t>
            </a:r>
            <a:r>
              <a:rPr lang="en-US" sz="1150" dirty="0">
                <a:latin typeface="Calibri" panose="020F0502020204030204" pitchFamily="34" charset="0"/>
                <a:ea typeface="Calibri" panose="020F0502020204030204" pitchFamily="34" charset="0"/>
                <a:cs typeface="Calibri" panose="020F0502020204030204" pitchFamily="34" charset="0"/>
              </a:rPr>
              <a:t> of gravity of the cement bulker.</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Driver attention was diverted from the road for several seconds, reducing the ability to respond to the changing road conditions.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stability of the fully loaded bulker was adversely affected during the turn, increasing rollover potential.</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Journey management and monitoring controls were not effectively utilized to identify, intervene, and escalate driving risks in a timely manner.</a:t>
            </a:r>
          </a:p>
          <a:p>
            <a:pPr lvl="0">
              <a:defRPr/>
            </a:pPr>
            <a:r>
              <a:rPr lang="en-US" b="1" dirty="0">
                <a:solidFill>
                  <a:srgbClr val="00B050"/>
                </a:solidFill>
                <a:latin typeface="Tahoma" pitchFamily="34" charset="0"/>
              </a:rPr>
              <a:t>Reflective questions to discuss with your Team</a:t>
            </a:r>
            <a:r>
              <a:rPr lang="en-US" sz="2000" b="1" dirty="0">
                <a:solidFill>
                  <a:srgbClr val="0070C0"/>
                </a:solidFill>
                <a:latin typeface="Tahoma" pitchFamily="34" charset="0"/>
                <a:ea typeface="宋体" panose="02010600030101010101" pitchFamily="2" charset="-122"/>
              </a:rPr>
              <a:t>:</a:t>
            </a:r>
            <a:endParaRPr lang="en-GB"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hazards should a driver identify before entering a curve with a loaded bulker?</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should vehicle speed be adjusted when approaching bends, uneven surfaces, or changing road conditions?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effect does a high </a:t>
            </a:r>
            <a:r>
              <a:rPr lang="en-US" sz="1150" dirty="0" err="1">
                <a:latin typeface="Calibri" panose="020F0502020204030204" pitchFamily="34" charset="0"/>
                <a:ea typeface="Calibri" panose="020F0502020204030204" pitchFamily="34" charset="0"/>
                <a:cs typeface="Calibri" panose="020F0502020204030204" pitchFamily="34" charset="0"/>
              </a:rPr>
              <a:t>centre</a:t>
            </a:r>
            <a:r>
              <a:rPr lang="en-US" sz="1150" dirty="0">
                <a:latin typeface="Calibri" panose="020F0502020204030204" pitchFamily="34" charset="0"/>
                <a:ea typeface="Calibri" panose="020F0502020204030204" pitchFamily="34" charset="0"/>
                <a:cs typeface="Calibri" panose="020F0502020204030204" pitchFamily="34" charset="0"/>
              </a:rPr>
              <a:t> of gravity have on vehicle stability during turning?</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distractions can affect driving performance, and how can they be eliminated?</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would you recognize that your driving speed is inappropriate for the road conditions even if it is below the posted speed limit?</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defensive driving techniques can prevent a rollover on curved roads?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should drivers respond when they encounter an unfamiliar road, blind corner, or reduced visibility?</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journey management controls must be verified before starting a long-distance trip?</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actions should a Journey Manager take if a driver becomes unresponsive or abnormal driving events are detected?</a:t>
            </a:r>
          </a:p>
        </p:txBody>
      </p:sp>
      <p:pic>
        <p:nvPicPr>
          <p:cNvPr id="13" name="Picture Placeholder 12">
            <a:extLst>
              <a:ext uri="{FF2B5EF4-FFF2-40B4-BE49-F238E27FC236}">
                <a16:creationId xmlns:a16="http://schemas.microsoft.com/office/drawing/2014/main" id="{F2839E57-F6FE-4D3B-4D5B-689E42774E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l="4546" r="4546"/>
          <a:stretch/>
        </p:blipFill>
        <p:spPr>
          <a:xfrm>
            <a:off x="8155136" y="2356003"/>
            <a:ext cx="3960000" cy="2686050"/>
          </a:xfrm>
          <a:prstGeom prst="rect">
            <a:avLst/>
          </a:prstGeom>
        </p:spPr>
      </p:pic>
      <p:grpSp>
        <p:nvGrpSpPr>
          <p:cNvPr id="14" name="Group 131">
            <a:extLst>
              <a:ext uri="{FF2B5EF4-FFF2-40B4-BE49-F238E27FC236}">
                <a16:creationId xmlns:a16="http://schemas.microsoft.com/office/drawing/2014/main" id="{9D741132-4C6C-64E7-BB12-232A6BA86BCE}"/>
              </a:ext>
            </a:extLst>
          </p:cNvPr>
          <p:cNvGrpSpPr>
            <a:grpSpLocks/>
          </p:cNvGrpSpPr>
          <p:nvPr/>
        </p:nvGrpSpPr>
        <p:grpSpPr bwMode="auto">
          <a:xfrm>
            <a:off x="11641015" y="4325532"/>
            <a:ext cx="336550" cy="544513"/>
            <a:chOff x="3504" y="544"/>
            <a:chExt cx="2287" cy="1855"/>
          </a:xfrm>
        </p:grpSpPr>
        <p:sp>
          <p:nvSpPr>
            <p:cNvPr id="15" name="Line 129">
              <a:extLst>
                <a:ext uri="{FF2B5EF4-FFF2-40B4-BE49-F238E27FC236}">
                  <a16:creationId xmlns:a16="http://schemas.microsoft.com/office/drawing/2014/main" id="{D307DDF8-8641-53E3-B372-B91977C540E0}"/>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sp>
          <p:nvSpPr>
            <p:cNvPr id="16" name="Line 130">
              <a:extLst>
                <a:ext uri="{FF2B5EF4-FFF2-40B4-BE49-F238E27FC236}">
                  <a16:creationId xmlns:a16="http://schemas.microsoft.com/office/drawing/2014/main" id="{082E05D4-0F0E-098C-9081-5BCB93F31949}"/>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grpSp>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275807" y="1650349"/>
            <a:ext cx="7487600" cy="457048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rPr>
              <a:t>How can this learning be sustained at site?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verify that drivers understand rollover risks associated with bulk transport and high </a:t>
            </a:r>
            <a:r>
              <a:rPr lang="en-US" sz="1200" dirty="0" err="1">
                <a:latin typeface="Calibri" panose="020F0502020204030204" pitchFamily="34" charset="0"/>
                <a:ea typeface="Calibri" panose="020F0502020204030204" pitchFamily="34" charset="0"/>
                <a:cs typeface="Calibri" panose="020F0502020204030204" pitchFamily="34" charset="0"/>
              </a:rPr>
              <a:t>centre</a:t>
            </a:r>
            <a:r>
              <a:rPr lang="en-US" sz="1200" dirty="0">
                <a:latin typeface="Calibri" panose="020F0502020204030204" pitchFamily="34" charset="0"/>
                <a:ea typeface="Calibri" panose="020F0502020204030204" pitchFamily="34" charset="0"/>
                <a:cs typeface="Calibri" panose="020F0502020204030204" pitchFamily="34" charset="0"/>
              </a:rPr>
              <a:t> of gravity loads?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evidence confirms that defensive driving and rollover prevention coaching are regularly conducted and assessed?</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are IVMS and DFMS alerts actively monitored, escalated, and closed out by responsible personnel?</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supervisors verify compliance with journey management requirements before vehicle deployment?</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assurance activities are conducted to confirm that drivers are not using mobile phones, headsets, or other distractions while driving?</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are high-risk routes, curves, road conditions, and lessons learned communicated during journey planning and pre-trip briefings?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intervention process is followed when unsafe driving behavior, harsh braking, speeding, or distraction events are identified?</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does management verify that previous road transport incidents and LFIs have been reviewed, understood, and implemented by the workforce?</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periodic inspections, audits, and field verifications are performed to confirm journey management controls remain effective?</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measurable indicators (leading and lagging KPIs) are reviewed by management to ensure driving-related risks are continuously reduced?</a:t>
            </a:r>
          </a:p>
          <a:p>
            <a:pPr marR="0" lvl="0" algn="l" defTabSz="914400" rtl="0" eaLnBrk="1" fontAlgn="auto" latinLnBrk="0" hangingPunct="1">
              <a:lnSpc>
                <a:spcPct val="100000"/>
              </a:lnSpc>
              <a:spcBef>
                <a:spcPts val="0"/>
              </a:spcBef>
              <a:spcAft>
                <a:spcPts val="0"/>
              </a:spcAft>
              <a:buClrTx/>
              <a:buSzTx/>
              <a:tabLst/>
              <a:defRPr/>
            </a:pPr>
            <a:endPar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6" name="Freeform 132">
            <a:extLst>
              <a:ext uri="{FF2B5EF4-FFF2-40B4-BE49-F238E27FC236}">
                <a16:creationId xmlns:a16="http://schemas.microsoft.com/office/drawing/2014/main" id="{0670B040-AB23-95C9-DCDD-690BF1B0FDBD}"/>
              </a:ext>
            </a:extLst>
          </p:cNvPr>
          <p:cNvSpPr>
            <a:spLocks/>
          </p:cNvSpPr>
          <p:nvPr/>
        </p:nvSpPr>
        <p:spPr bwMode="auto">
          <a:xfrm>
            <a:off x="11429668" y="4699569"/>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
        <p:nvSpPr>
          <p:cNvPr id="12" name="Picture Placeholder 11">
            <a:extLst>
              <a:ext uri="{FF2B5EF4-FFF2-40B4-BE49-F238E27FC236}">
                <a16:creationId xmlns:a16="http://schemas.microsoft.com/office/drawing/2014/main" id="{6F72F746-DC34-DFFA-1606-C79BE699A609}"/>
              </a:ext>
            </a:extLst>
          </p:cNvPr>
          <p:cNvSpPr>
            <a:spLocks noGrp="1"/>
          </p:cNvSpPr>
          <p:nvPr>
            <p:ph type="pic" sz="quarter" idx="13"/>
          </p:nvPr>
        </p:nvSpPr>
        <p:spPr/>
        <p:txBody>
          <a:bodyPr/>
          <a:lstStyle/>
          <a:p>
            <a:endParaRPr lang="en-US"/>
          </a:p>
        </p:txBody>
      </p:sp>
      <p:pic>
        <p:nvPicPr>
          <p:cNvPr id="14" name="Picture 13">
            <a:extLst>
              <a:ext uri="{FF2B5EF4-FFF2-40B4-BE49-F238E27FC236}">
                <a16:creationId xmlns:a16="http://schemas.microsoft.com/office/drawing/2014/main" id="{F73E5A73-51ED-CE26-24DF-6F0C36E8A76B}"/>
              </a:ext>
            </a:extLst>
          </p:cNvPr>
          <p:cNvPicPr>
            <a:picLocks noChangeAspect="1"/>
          </p:cNvPicPr>
          <p:nvPr/>
        </p:nvPicPr>
        <p:blipFill>
          <a:blip r:embed="rId2"/>
          <a:stretch>
            <a:fillRect/>
          </a:stretch>
        </p:blipFill>
        <p:spPr>
          <a:xfrm>
            <a:off x="8061853" y="2479870"/>
            <a:ext cx="4032490" cy="2749990"/>
          </a:xfrm>
          <a:prstGeom prst="rect">
            <a:avLst/>
          </a:prstGeom>
        </p:spPr>
      </p:pic>
      <p:sp>
        <p:nvSpPr>
          <p:cNvPr id="10" name="Freeform 132">
            <a:extLst>
              <a:ext uri="{FF2B5EF4-FFF2-40B4-BE49-F238E27FC236}">
                <a16:creationId xmlns:a16="http://schemas.microsoft.com/office/drawing/2014/main" id="{295552C0-EF8D-C592-D692-967E4765E8AF}"/>
              </a:ext>
            </a:extLst>
          </p:cNvPr>
          <p:cNvSpPr>
            <a:spLocks/>
          </p:cNvSpPr>
          <p:nvPr/>
        </p:nvSpPr>
        <p:spPr bwMode="auto">
          <a:xfrm>
            <a:off x="11669397" y="4840301"/>
            <a:ext cx="352456"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93059</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C8E8A2C-A6F2-4808-9A2B-56AC29EA8844}"/>
</file>

<file path=customXml/itemProps3.xml><?xml version="1.0" encoding="utf-8"?>
<ds:datastoreItem xmlns:ds="http://schemas.openxmlformats.org/officeDocument/2006/customXml" ds:itemID="{075F9B58-19F7-40C3-B3B2-1D46E1A20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3304</TotalTime>
  <Words>760</Words>
  <Application>Microsoft Office PowerPoint</Application>
  <PresentationFormat>Widescreen</PresentationFormat>
  <Paragraphs>98</Paragraphs>
  <Slides>2</Slides>
  <Notes>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and  Engage LFI Alert HiPo7 MVI RO cement bulker</dc:title>
  <dc:creator>Investigation JoT</dc:creator>
  <cp:lastModifiedBy>Masroori, Ahmed MSDI1</cp:lastModifiedBy>
  <cp:revision>32</cp:revision>
  <dcterms:created xsi:type="dcterms:W3CDTF">2025-05-19T09:15:21Z</dcterms:created>
  <dcterms:modified xsi:type="dcterms:W3CDTF">2026-08-31T11:34:29Z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