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1" d="100"/>
          <a:sy n="111"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01/09/2026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Risk Categories</a:t>
            </a:r>
          </a:p>
          <a:p>
            <a:pPr marL="228600" indent="-228600">
              <a:buFont typeface="+mj-lt"/>
              <a:buAutoNum type="arabicPeriod"/>
            </a:pPr>
            <a:r>
              <a:rPr lang="en-US" sz="1200" b="0" i="0" u="none" strike="noStrike" kern="1200" dirty="0">
                <a:solidFill>
                  <a:schemeClr val="tx1"/>
                </a:solidFill>
                <a:effectLst/>
                <a:latin typeface="+mn-lt"/>
                <a:ea typeface="+mn-ea"/>
                <a:cs typeface="+mn-cs"/>
              </a:rPr>
              <a:t>Fire &amp; Explosion</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Chemical, Thermal, Biological, Noise, Radiation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Electrical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Falls from Height </a:t>
            </a:r>
          </a:p>
          <a:p>
            <a:pPr marL="228600" indent="-228600">
              <a:buFont typeface="+mj-lt"/>
              <a:buAutoNum type="arabicPeriod"/>
            </a:pPr>
            <a:r>
              <a:rPr lang="en-US" sz="1200" b="0" i="0" u="none" strike="noStrike" kern="1200" dirty="0">
                <a:solidFill>
                  <a:schemeClr val="tx1"/>
                </a:solidFill>
                <a:effectLst/>
                <a:latin typeface="+mn-lt"/>
                <a:ea typeface="+mn-ea"/>
                <a:cs typeface="+mn-cs"/>
              </a:rPr>
              <a:t>Slips and Trips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DROPs &amp; Lifting</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Hit /Struck by</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Released Energy (Pressure)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Caught Btw/In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Motor Vehicle Incidents</a:t>
            </a:r>
            <a:endParaRPr lang="en-US" dirty="0">
              <a:effectLst/>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OHL/Underground Services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Man Lost</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Non-Accidental Deaths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Suicide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Animal Bites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Overexertion/Strain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Cut, Puncture, Scrape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Others</a:t>
            </a:r>
            <a:r>
              <a:rPr lang="en-US" dirty="0">
                <a:effectLst/>
              </a:rPr>
              <a:t> </a:t>
            </a:r>
          </a:p>
          <a:p>
            <a:pPr marL="228600" indent="-228600">
              <a:buFont typeface="+mj-lt"/>
              <a:buAutoNum type="arabicPeriod"/>
            </a:pPr>
            <a:endParaRPr lang="en-US" b="1" u="sng" dirty="0">
              <a:effectLst/>
            </a:endParaRPr>
          </a:p>
          <a:p>
            <a:pPr marL="0" indent="0">
              <a:buFont typeface="+mj-lt"/>
              <a:buNone/>
            </a:pPr>
            <a:r>
              <a:rPr lang="en-US" sz="1200" b="1" i="0" u="sng" strike="noStrike" kern="1200" dirty="0">
                <a:solidFill>
                  <a:schemeClr val="tx1"/>
                </a:solidFill>
                <a:effectLst/>
                <a:latin typeface="+mn-lt"/>
                <a:ea typeface="+mn-ea"/>
                <a:cs typeface="+mn-cs"/>
              </a:rPr>
              <a:t>Activity Category</a:t>
            </a:r>
          </a:p>
          <a:p>
            <a:pPr marL="228600" indent="-228600">
              <a:buFont typeface="+mj-lt"/>
              <a:buAutoNum type="arabicPeriod"/>
            </a:pPr>
            <a:r>
              <a:rPr lang="en-US" sz="1200" b="0" i="0" u="none" strike="noStrike" kern="1200" dirty="0">
                <a:solidFill>
                  <a:schemeClr val="tx1"/>
                </a:solidFill>
                <a:effectLst/>
                <a:latin typeface="+mn-lt"/>
                <a:ea typeface="+mn-ea"/>
                <a:cs typeface="+mn-cs"/>
              </a:rPr>
              <a:t>Drilling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Well Intervention &amp; Workover</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Rig Up/Down/Move</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Construction &amp; Civil Works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Lifting &amp; Hoisting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Transportation &amp; Logistics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Production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Pipeline &amp; Flowline Installation</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Mech &amp; Electrical Maintenance</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Hot Work</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 Entry</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Chemical Handling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Marine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Environmental/Waste Management</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Emergency Response &amp; Drills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Inspection &amp; Testing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Catering </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Office Operations</a:t>
            </a:r>
            <a:r>
              <a:rPr lang="en-US" b="0" dirty="0">
                <a:effectLst/>
              </a:rPr>
              <a:t> </a:t>
            </a:r>
            <a:endParaRPr lang="en-US" b="0" u="sng" dirty="0"/>
          </a:p>
        </p:txBody>
      </p:sp>
      <p:sp>
        <p:nvSpPr>
          <p:cNvPr id="4" name="Slide Number Placeholder 3"/>
          <p:cNvSpPr>
            <a:spLocks noGrp="1"/>
          </p:cNvSpPr>
          <p:nvPr>
            <p:ph type="sldNum" sz="quarter" idx="5"/>
          </p:nvPr>
        </p:nvSpPr>
        <p:spPr/>
        <p:txBody>
          <a:bodyPr/>
          <a:lstStyle/>
          <a:p>
            <a:fld id="{3197DD8D-BD81-4383-A327-2E856F9965AE}" type="slidenum">
              <a:rPr lang="en-US" smtClean="0"/>
              <a:t>1</a:t>
            </a:fld>
            <a:endParaRPr lang="en-US"/>
          </a:p>
        </p:txBody>
      </p:sp>
    </p:spTree>
    <p:extLst>
      <p:ext uri="{BB962C8B-B14F-4D97-AF65-F5344CB8AC3E}">
        <p14:creationId xmlns:p14="http://schemas.microsoft.com/office/powerpoint/2010/main" val="1040092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6" y="1427877"/>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118453" y="6434825"/>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43482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76864" y="6118163"/>
            <a:ext cx="11581735"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a:xfrm>
            <a:off x="1796614" y="1474875"/>
            <a:ext cx="9734550" cy="230188"/>
          </a:xfrm>
        </p:spPr>
        <p:txBody>
          <a:bodyPr/>
          <a:lstStyle/>
          <a:p>
            <a:r>
              <a:rPr lang="en-US" dirty="0"/>
              <a:t>Drilling &amp; Workover Operations, Logistics &amp; Supply Chain Personnel</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118452" y="6373499"/>
            <a:ext cx="11996684" cy="291755"/>
          </a:xfrm>
        </p:spPr>
        <p:txBody>
          <a:bodyPr/>
          <a:lstStyle/>
          <a:p>
            <a:pPr lvl="0" fontAlgn="base">
              <a:lnSpc>
                <a:spcPct val="100000"/>
              </a:lnSpc>
              <a:spcBef>
                <a:spcPct val="0"/>
              </a:spcBef>
              <a:spcAft>
                <a:spcPct val="0"/>
              </a:spcAft>
              <a:defRPr/>
            </a:pPr>
            <a:r>
              <a:rPr lang="en-US" sz="1200" dirty="0">
                <a:ea typeface="MS PGothic" pitchFamily="34" charset="-128"/>
              </a:rPr>
              <a:t>STOP - VERIFY - CONFIRM: Ensure lifting equipment is the correct size, certified, and fit for purpose before every lift</a:t>
            </a:r>
          </a:p>
          <a:p>
            <a:pPr lvl="0" fontAlgn="base">
              <a:lnSpc>
                <a:spcPct val="100000"/>
              </a:lnSpc>
              <a:spcBef>
                <a:spcPct val="0"/>
              </a:spcBef>
              <a:spcAft>
                <a:spcPct val="0"/>
              </a:spcAft>
              <a:defRPr/>
            </a:pPr>
            <a:r>
              <a:rPr lang="en-US" sz="1200" dirty="0">
                <a:ea typeface="MS PGothic" pitchFamily="34" charset="-128"/>
              </a:rPr>
              <a:t>Effective supervision is not confirming that a task starts; it is confirming that all critical controls are in place before the task starts</a:t>
            </a:r>
          </a:p>
        </p:txBody>
      </p:sp>
      <p:graphicFrame>
        <p:nvGraphicFramePr>
          <p:cNvPr id="6" name="Table 5">
            <a:extLst>
              <a:ext uri="{FF2B5EF4-FFF2-40B4-BE49-F238E27FC236}">
                <a16:creationId xmlns:a16="http://schemas.microsoft.com/office/drawing/2014/main" id="{F4CE1F12-A90E-65CC-624E-EF9B0D2E5077}"/>
              </a:ext>
            </a:extLst>
          </p:cNvPr>
          <p:cNvGraphicFramePr>
            <a:graphicFrameLocks noGrp="1"/>
          </p:cNvGraphicFramePr>
          <p:nvPr>
            <p:extLst>
              <p:ext uri="{D42A27DB-BD31-4B8C-83A1-F6EECF244321}">
                <p14:modId xmlns:p14="http://schemas.microsoft.com/office/powerpoint/2010/main" val="230142679"/>
              </p:ext>
            </p:extLst>
          </p:nvPr>
        </p:nvGraphicFramePr>
        <p:xfrm>
          <a:off x="0" y="808531"/>
          <a:ext cx="12192000" cy="518160"/>
        </p:xfrm>
        <a:graphic>
          <a:graphicData uri="http://schemas.openxmlformats.org/drawingml/2006/table">
            <a:tbl>
              <a:tblPr firstRow="1" bandRow="1">
                <a:tableStyleId>{F5AB1C69-6EDB-4FF4-983F-18BD219EF322}</a:tableStyleId>
              </a:tblPr>
              <a:tblGrid>
                <a:gridCol w="680897">
                  <a:extLst>
                    <a:ext uri="{9D8B030D-6E8A-4147-A177-3AD203B41FA5}">
                      <a16:colId xmlns:a16="http://schemas.microsoft.com/office/drawing/2014/main" val="2915212829"/>
                    </a:ext>
                  </a:extLst>
                </a:gridCol>
                <a:gridCol w="1103079">
                  <a:extLst>
                    <a:ext uri="{9D8B030D-6E8A-4147-A177-3AD203B41FA5}">
                      <a16:colId xmlns:a16="http://schemas.microsoft.com/office/drawing/2014/main" val="1263731317"/>
                    </a:ext>
                  </a:extLst>
                </a:gridCol>
                <a:gridCol w="1085082">
                  <a:extLst>
                    <a:ext uri="{9D8B030D-6E8A-4147-A177-3AD203B41FA5}">
                      <a16:colId xmlns:a16="http://schemas.microsoft.com/office/drawing/2014/main" val="3493424009"/>
                    </a:ext>
                  </a:extLst>
                </a:gridCol>
                <a:gridCol w="1174134">
                  <a:extLst>
                    <a:ext uri="{9D8B030D-6E8A-4147-A177-3AD203B41FA5}">
                      <a16:colId xmlns:a16="http://schemas.microsoft.com/office/drawing/2014/main" val="578596613"/>
                    </a:ext>
                  </a:extLst>
                </a:gridCol>
                <a:gridCol w="1794800">
                  <a:extLst>
                    <a:ext uri="{9D8B030D-6E8A-4147-A177-3AD203B41FA5}">
                      <a16:colId xmlns:a16="http://schemas.microsoft.com/office/drawing/2014/main" val="710035722"/>
                    </a:ext>
                  </a:extLst>
                </a:gridCol>
                <a:gridCol w="1530370">
                  <a:extLst>
                    <a:ext uri="{9D8B030D-6E8A-4147-A177-3AD203B41FA5}">
                      <a16:colId xmlns:a16="http://schemas.microsoft.com/office/drawing/2014/main" val="1371902183"/>
                    </a:ext>
                  </a:extLst>
                </a:gridCol>
                <a:gridCol w="1464374">
                  <a:extLst>
                    <a:ext uri="{9D8B030D-6E8A-4147-A177-3AD203B41FA5}">
                      <a16:colId xmlns:a16="http://schemas.microsoft.com/office/drawing/2014/main" val="1814095484"/>
                    </a:ext>
                  </a:extLst>
                </a:gridCol>
                <a:gridCol w="741569">
                  <a:extLst>
                    <a:ext uri="{9D8B030D-6E8A-4147-A177-3AD203B41FA5}">
                      <a16:colId xmlns:a16="http://schemas.microsoft.com/office/drawing/2014/main" val="2001367833"/>
                    </a:ext>
                  </a:extLst>
                </a:gridCol>
                <a:gridCol w="941293">
                  <a:extLst>
                    <a:ext uri="{9D8B030D-6E8A-4147-A177-3AD203B41FA5}">
                      <a16:colId xmlns:a16="http://schemas.microsoft.com/office/drawing/2014/main" val="2964666558"/>
                    </a:ext>
                  </a:extLst>
                </a:gridCol>
                <a:gridCol w="1676402">
                  <a:extLst>
                    <a:ext uri="{9D8B030D-6E8A-4147-A177-3AD203B41FA5}">
                      <a16:colId xmlns:a16="http://schemas.microsoft.com/office/drawing/2014/main" val="695451150"/>
                    </a:ext>
                  </a:extLst>
                </a:gridCol>
              </a:tblGrid>
              <a:tr h="243967">
                <a:tc>
                  <a:txBody>
                    <a:bodyPr/>
                    <a:lstStyle/>
                    <a:p>
                      <a:pPr algn="r"/>
                      <a:r>
                        <a:rPr kumimoji="0" lang="en-GB" sz="1100" b="1" u="none" strike="noStrike" kern="1200" cap="none" spc="0" normalizeH="0" baseline="0" noProof="0" dirty="0">
                          <a:ln>
                            <a:noFill/>
                          </a:ln>
                          <a:solidFill>
                            <a:prstClr val="black"/>
                          </a:solidFill>
                          <a:effectLst/>
                          <a:uLnTx/>
                          <a:uFillTx/>
                        </a:rPr>
                        <a:t>Date: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100" dirty="0">
                          <a:solidFill>
                            <a:schemeClr val="accent1"/>
                          </a:solidFill>
                          <a:latin typeface="+mn-lt"/>
                        </a:rPr>
                        <a:t>08/04/2026</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kumimoji="0" lang="en-US" sz="1100" b="1" u="none" strike="noStrike" kern="1200" cap="none" spc="0" normalizeH="0" baseline="0" noProof="0" dirty="0">
                          <a:ln>
                            <a:noFill/>
                          </a:ln>
                          <a:solidFill>
                            <a:prstClr val="black"/>
                          </a:solidFill>
                          <a:effectLst/>
                          <a:uLnTx/>
                          <a:uFillTx/>
                        </a:rPr>
                        <a:t>Incident title: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noProof="0" dirty="0">
                          <a:ln>
                            <a:noFill/>
                          </a:ln>
                          <a:solidFill>
                            <a:schemeClr val="accent1"/>
                          </a:solidFill>
                          <a:effectLst/>
                          <a:uLnTx/>
                          <a:uFillTx/>
                          <a:latin typeface="+mn-lt"/>
                          <a:ea typeface="+mn-ea"/>
                          <a:cs typeface="+mn-cs"/>
                        </a:rPr>
                        <a:t>  HiPo#08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Risk Category: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050" b="1" u="none" strike="noStrike" kern="1200" cap="none" spc="0" normalizeH="0" baseline="0" dirty="0">
                          <a:ln>
                            <a:noFill/>
                          </a:ln>
                          <a:solidFill>
                            <a:schemeClr val="accent1"/>
                          </a:solidFill>
                          <a:effectLst/>
                          <a:uLnTx/>
                          <a:uFillTx/>
                          <a:latin typeface="+mn-lt"/>
                          <a:ea typeface="+mn-ea"/>
                          <a:cs typeface="+mn-cs"/>
                        </a:rPr>
                        <a:t>DROPs</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r>
                        <a:rPr kumimoji="0" lang="en-US" sz="1100" b="1" u="none" strike="noStrike" kern="1200" cap="none" spc="0" normalizeH="0" baseline="0" noProof="0" dirty="0">
                          <a:ln>
                            <a:noFill/>
                          </a:ln>
                          <a:solidFill>
                            <a:prstClr val="black"/>
                          </a:solidFill>
                          <a:effectLst/>
                          <a:uLnTx/>
                          <a:uFillTx/>
                        </a:rPr>
                        <a:t>Actual Severity: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0P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kumimoji="0" lang="en-GB" sz="1100" b="1" u="none" strike="noStrike" kern="1200" cap="none" spc="0" normalizeH="0" baseline="0" dirty="0">
                          <a:ln>
                            <a:noFill/>
                          </a:ln>
                          <a:solidFill>
                            <a:prstClr val="black"/>
                          </a:solidFill>
                          <a:effectLst/>
                          <a:uLnTx/>
                          <a:uFillTx/>
                        </a:rPr>
                        <a:t>Activity: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a:ln>
                            <a:noFill/>
                          </a:ln>
                          <a:solidFill>
                            <a:schemeClr val="accent1"/>
                          </a:solidFill>
                          <a:effectLst/>
                          <a:uLnTx/>
                          <a:uFillTx/>
                          <a:latin typeface="+mn-lt"/>
                          <a:ea typeface="+mn-ea"/>
                          <a:cs typeface="+mn-cs"/>
                        </a:rPr>
                        <a:t>Drilling Operation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r h="12748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en-GB" sz="1100" b="1" kern="1200" dirty="0">
                          <a:solidFill>
                            <a:schemeClr val="accent1"/>
                          </a:solidFill>
                          <a:latin typeface="+mn-lt"/>
                          <a:ea typeface="+mn-ea"/>
                          <a:cs typeface="+mn-cs"/>
                        </a:rPr>
                        <a:t>00:56</a:t>
                      </a:r>
                      <a:endParaRPr lang="en-US" sz="1100" b="1" kern="1200" dirty="0">
                        <a:solidFill>
                          <a:schemeClr val="accent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Ifadah#:</a:t>
                      </a:r>
                      <a:endParaRPr kumimoji="0" lang="en-GB" sz="1100" b="1"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kumimoji="0" lang="en-US" sz="1100" b="1" u="none" strike="noStrike" kern="1200" cap="none" spc="0" normalizeH="0" baseline="0" dirty="0">
                          <a:ln>
                            <a:noFill/>
                          </a:ln>
                          <a:solidFill>
                            <a:schemeClr val="accent1"/>
                          </a:solidFill>
                          <a:effectLst/>
                          <a:uLnTx/>
                          <a:uFillTx/>
                          <a:latin typeface="+mn-lt"/>
                          <a:ea typeface="+mn-ea"/>
                          <a:cs typeface="+mn-cs"/>
                        </a:rPr>
                        <a:t>26974535</a:t>
                      </a:r>
                    </a:p>
                  </a:txBody>
                  <a:tcPr marL="9525" marR="9525" marT="95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rPr>
                        <a:t>Injury/Asset Damaged</a:t>
                      </a:r>
                      <a:r>
                        <a:rPr lang="en-US" sz="1100" b="1" kern="1200" noProof="0" dirty="0">
                          <a:solidFill>
                            <a:schemeClr val="tx1"/>
                          </a:solidFill>
                          <a:latin typeface="+mn-lt"/>
                        </a:rPr>
                        <a:t>:</a:t>
                      </a:r>
                      <a:endParaRPr lang="en-US" sz="1100" b="1" kern="1200" dirty="0">
                        <a:solidFill>
                          <a:schemeClr val="tx1"/>
                        </a:solidFill>
                        <a:latin typeface="Gill Sans"/>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050" b="1" u="none" strike="noStrike" kern="1200" cap="none" spc="0" normalizeH="0" baseline="0" dirty="0">
                          <a:ln>
                            <a:noFill/>
                          </a:ln>
                          <a:solidFill>
                            <a:schemeClr val="accent1"/>
                          </a:solidFill>
                          <a:effectLst/>
                          <a:uLnTx/>
                          <a:uFillTx/>
                          <a:latin typeface="+mn-lt"/>
                          <a:ea typeface="+mn-ea"/>
                          <a:cs typeface="+mn-cs"/>
                        </a:rPr>
                        <a:t>NM</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Potential severity:</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C4P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dirty="0">
                          <a:ln>
                            <a:noFill/>
                          </a:ln>
                          <a:solidFill>
                            <a:prstClr val="black"/>
                          </a:solidFill>
                          <a:effectLst/>
                          <a:uLnTx/>
                          <a:uFillTx/>
                        </a:rPr>
                        <a:t>Location:</a:t>
                      </a:r>
                      <a:endParaRPr kumimoji="0" lang="en-US" sz="1100" b="1" i="0"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a:ln>
                            <a:noFill/>
                          </a:ln>
                          <a:solidFill>
                            <a:schemeClr val="accent1"/>
                          </a:solidFill>
                          <a:effectLst/>
                          <a:uLnTx/>
                          <a:uFillTx/>
                          <a:latin typeface="+mn-lt"/>
                          <a:ea typeface="+mn-ea"/>
                          <a:cs typeface="+mn-cs"/>
                        </a:rPr>
                        <a:t>Yibal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5212356"/>
                  </a:ext>
                </a:extLst>
              </a:tr>
            </a:tbl>
          </a:graphicData>
        </a:graphic>
      </p:graphicFrame>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59772" y="1682370"/>
            <a:ext cx="8095364" cy="4278094"/>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r>
              <a:rPr lang="en-US" sz="1050" dirty="0">
                <a:cs typeface="Arial" panose="020B0604020202020204" pitchFamily="34" charset="0"/>
              </a:rPr>
              <a:t>While picking up and running in hole the first joint of 4½” casing, as the driller lifted the joint and it reached a vertical position, the tubing slipped from the elevator and fell onto the rig floor (V-door side). After the initial impact, it continued moving and fell into the pipe cat area. At the time incident Red zone was managed in both Rig floor and pipe cat area and No injuries or equipment occurred.</a:t>
            </a:r>
          </a:p>
          <a:p>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The correct 4½" side-door elevator was unavailable at the rig, resulting in the decision to source an elevator from another rig.</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The change in equipment and work plan was not formally assessed, communicated to line management, or subjected to a Management of Change (</a:t>
            </a:r>
            <a:r>
              <a:rPr lang="en-US" sz="1150" dirty="0" err="1">
                <a:latin typeface="Calibri" panose="020F0502020204030204" pitchFamily="34" charset="0"/>
                <a:ea typeface="Calibri" panose="020F0502020204030204" pitchFamily="34" charset="0"/>
                <a:cs typeface="Calibri" panose="020F0502020204030204" pitchFamily="34" charset="0"/>
              </a:rPr>
              <a:t>MoC</a:t>
            </a:r>
            <a:r>
              <a:rPr lang="en-US" sz="1150" dirty="0">
                <a:latin typeface="Calibri" panose="020F0502020204030204" pitchFamily="34" charset="0"/>
                <a:ea typeface="Calibri" panose="020F0502020204030204" pitchFamily="34" charset="0"/>
                <a:cs typeface="Calibri" panose="020F0502020204030204" pitchFamily="34" charset="0"/>
              </a:rPr>
              <a:t>) process.</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Pre job checks were ineffective in identifying the equipment mismatch (the incorrect size elevator)</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Verification focused on completing the task rather than confirming the effectiveness of critical controls..</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Pipe rack area not fully barricaded / controlled and Two FMs positioned near V-door / pipe cat area.</a:t>
            </a:r>
          </a:p>
          <a:p>
            <a:pPr lvl="0">
              <a:defRPr/>
            </a:pPr>
            <a:r>
              <a:rPr lang="en-US" b="1" dirty="0">
                <a:solidFill>
                  <a:srgbClr val="00B050"/>
                </a:solidFill>
                <a:latin typeface="Tahoma" pitchFamily="34" charset="0"/>
              </a:rPr>
              <a:t>Reflective questions to discuss with your Team</a:t>
            </a:r>
            <a:r>
              <a:rPr lang="en-US" sz="2000" b="1" dirty="0">
                <a:solidFill>
                  <a:srgbClr val="0070C0"/>
                </a:solidFill>
                <a:latin typeface="Tahoma" pitchFamily="34" charset="0"/>
                <a:ea typeface="宋体" panose="02010600030101010101" pitchFamily="2" charset="-122"/>
              </a:rPr>
              <a:t>:</a:t>
            </a:r>
            <a:endParaRPr lang="en-GB"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do we verify that lifting equipment is the correct size and specification before use?</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could have happened if personnel had been present in the pipe cat area when the casing fell?</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are the risks of relying solely on paperwork without physically inspecting equipment?</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should trigger a Stop Work Intervention before lifting begins?</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do we ensure critical checks are effective and not just completed on a checklist?</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controls should be applied when equipment is borrowed or transferred from another location?</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would you identify equipment compatibility issues before starting the task?</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What actions should be taken when the required equipment is unavailable on site?</a:t>
            </a:r>
          </a:p>
          <a:p>
            <a:pPr marL="171450" indent="-171450">
              <a:buFont typeface="Wingdings" panose="05000000000000000000" pitchFamily="2" charset="2"/>
              <a:buChar char="§"/>
              <a:defRPr/>
            </a:pPr>
            <a:r>
              <a:rPr lang="en-US" sz="1150" dirty="0">
                <a:latin typeface="Calibri" panose="020F0502020204030204" pitchFamily="34" charset="0"/>
                <a:ea typeface="Calibri" panose="020F0502020204030204" pitchFamily="34" charset="0"/>
                <a:cs typeface="Calibri" panose="020F0502020204030204" pitchFamily="34" charset="0"/>
              </a:rPr>
              <a:t>How can supervisors verify that all critical controls are in place before authorizing the job?</a:t>
            </a:r>
          </a:p>
        </p:txBody>
      </p:sp>
      <p:pic>
        <p:nvPicPr>
          <p:cNvPr id="10" name="Picture Placeholder 9">
            <a:extLst>
              <a:ext uri="{FF2B5EF4-FFF2-40B4-BE49-F238E27FC236}">
                <a16:creationId xmlns:a16="http://schemas.microsoft.com/office/drawing/2014/main" id="{71E5651F-BFFA-3F25-BB5D-F9BFEF71104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l="8497" r="8497"/>
          <a:stretch/>
        </p:blipFill>
        <p:spPr>
          <a:xfrm>
            <a:off x="8155136" y="1865454"/>
            <a:ext cx="3960000" cy="2686050"/>
          </a:xfrm>
          <a:prstGeom prst="rect">
            <a:avLst/>
          </a:prstGeom>
        </p:spPr>
      </p:pic>
      <p:grpSp>
        <p:nvGrpSpPr>
          <p:cNvPr id="14" name="Group 131">
            <a:extLst>
              <a:ext uri="{FF2B5EF4-FFF2-40B4-BE49-F238E27FC236}">
                <a16:creationId xmlns:a16="http://schemas.microsoft.com/office/drawing/2014/main" id="{9D741132-4C6C-64E7-BB12-232A6BA86BCE}"/>
              </a:ext>
            </a:extLst>
          </p:cNvPr>
          <p:cNvGrpSpPr>
            <a:grpSpLocks/>
          </p:cNvGrpSpPr>
          <p:nvPr/>
        </p:nvGrpSpPr>
        <p:grpSpPr bwMode="auto">
          <a:xfrm>
            <a:off x="11601744" y="3885585"/>
            <a:ext cx="336550" cy="544513"/>
            <a:chOff x="3504" y="544"/>
            <a:chExt cx="2287" cy="1855"/>
          </a:xfrm>
        </p:grpSpPr>
        <p:sp>
          <p:nvSpPr>
            <p:cNvPr id="15" name="Line 129">
              <a:extLst>
                <a:ext uri="{FF2B5EF4-FFF2-40B4-BE49-F238E27FC236}">
                  <a16:creationId xmlns:a16="http://schemas.microsoft.com/office/drawing/2014/main" id="{D307DDF8-8641-53E3-B372-B91977C540E0}"/>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sp>
          <p:nvSpPr>
            <p:cNvPr id="16" name="Line 130">
              <a:extLst>
                <a:ext uri="{FF2B5EF4-FFF2-40B4-BE49-F238E27FC236}">
                  <a16:creationId xmlns:a16="http://schemas.microsoft.com/office/drawing/2014/main" id="{082E05D4-0F0E-098C-9081-5BCB93F31949}"/>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grpSp>
      <p:sp>
        <p:nvSpPr>
          <p:cNvPr id="12" name="TextBox 11">
            <a:extLst>
              <a:ext uri="{FF2B5EF4-FFF2-40B4-BE49-F238E27FC236}">
                <a16:creationId xmlns:a16="http://schemas.microsoft.com/office/drawing/2014/main" id="{A228BA64-D251-5E51-62F6-343366D7C40C}"/>
              </a:ext>
            </a:extLst>
          </p:cNvPr>
          <p:cNvSpPr txBox="1"/>
          <p:nvPr/>
        </p:nvSpPr>
        <p:spPr>
          <a:xfrm>
            <a:off x="8155136" y="4522369"/>
            <a:ext cx="3960000" cy="253916"/>
          </a:xfrm>
          <a:prstGeom prst="rect">
            <a:avLst/>
          </a:prstGeom>
          <a:noFill/>
        </p:spPr>
        <p:txBody>
          <a:bodyPr wrap="square" rtlCol="0">
            <a:spAutoFit/>
          </a:bodyPr>
          <a:lstStyle/>
          <a:p>
            <a:pPr algn="ctr"/>
            <a:r>
              <a:rPr lang="en-US" sz="1050" dirty="0">
                <a:latin typeface="Arial" panose="020B0604020202020204" pitchFamily="34" charset="0"/>
                <a:cs typeface="Arial" panose="020B0604020202020204" pitchFamily="34" charset="0"/>
              </a:rPr>
              <a:t>4 1/’2 tubing slipped from elevator and fall on the rig floor </a:t>
            </a:r>
          </a:p>
        </p:txBody>
      </p:sp>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282803" y="1668389"/>
            <a:ext cx="7487600" cy="2723823"/>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rPr>
              <a:t>How can this learning be sustained at site? </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you personally verify that critical equipment compatibility checks have been completed before work starts?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evidence demonstrates that supervisory field assurance is effective rather than administrative?</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Are equipment transfers between locations subject to a documented verification process?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is Management of Change applied when equipment, plans, or work methods change?</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controls prevent crews from relying solely on manifests, certificates, or assumptions?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rPr>
              <a:t>Are critical lifting equipment inspections witnessed and verified by supervisors?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rPr>
              <a:t>How do supervisors confirm that all personnel understand the hazards associated with equipment mismatch?</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rPr>
              <a:t>Are stop-work expectations routinely discussed and demonstrated during toolbox talks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0033CC"/>
              </a:solidFill>
              <a:latin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12" name="Picture Placeholder 11">
            <a:extLst>
              <a:ext uri="{FF2B5EF4-FFF2-40B4-BE49-F238E27FC236}">
                <a16:creationId xmlns:a16="http://schemas.microsoft.com/office/drawing/2014/main" id="{6F72F746-DC34-DFFA-1606-C79BE699A609}"/>
              </a:ext>
            </a:extLst>
          </p:cNvPr>
          <p:cNvSpPr>
            <a:spLocks noGrp="1"/>
          </p:cNvSpPr>
          <p:nvPr>
            <p:ph type="pic" sz="quarter" idx="13"/>
          </p:nvPr>
        </p:nvSpPr>
        <p:spPr>
          <a:xfrm>
            <a:off x="8165398" y="1668389"/>
            <a:ext cx="3960000" cy="2420532"/>
          </a:xfrm>
        </p:spPr>
        <p:txBody>
          <a:bodyPr/>
          <a:lstStyle/>
          <a:p>
            <a:endParaRPr lang="en-US"/>
          </a:p>
        </p:txBody>
      </p:sp>
      <p:pic>
        <p:nvPicPr>
          <p:cNvPr id="8" name="Picture 7">
            <a:extLst>
              <a:ext uri="{FF2B5EF4-FFF2-40B4-BE49-F238E27FC236}">
                <a16:creationId xmlns:a16="http://schemas.microsoft.com/office/drawing/2014/main" id="{543FC435-A29F-C89A-259D-97FB191C4C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55136" y="1668389"/>
            <a:ext cx="3970262" cy="2420532"/>
          </a:xfrm>
          <a:prstGeom prst="rect">
            <a:avLst/>
          </a:prstGeom>
        </p:spPr>
      </p:pic>
      <p:sp>
        <p:nvSpPr>
          <p:cNvPr id="6" name="Freeform 132">
            <a:extLst>
              <a:ext uri="{FF2B5EF4-FFF2-40B4-BE49-F238E27FC236}">
                <a16:creationId xmlns:a16="http://schemas.microsoft.com/office/drawing/2014/main" id="{0670B040-AB23-95C9-DCDD-690BF1B0FDBD}"/>
              </a:ext>
            </a:extLst>
          </p:cNvPr>
          <p:cNvSpPr>
            <a:spLocks/>
          </p:cNvSpPr>
          <p:nvPr/>
        </p:nvSpPr>
        <p:spPr bwMode="auto">
          <a:xfrm>
            <a:off x="9790648" y="370699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egoe UI"/>
              <a:ea typeface="+mn-ea"/>
              <a:cs typeface="Segoe UI"/>
            </a:endParaRPr>
          </a:p>
        </p:txBody>
      </p:sp>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93060</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075F9B58-19F7-40C3-B3B2-1D46E1A20994}">
  <ds:schemaRefs>
    <ds:schemaRef ds:uri="http://schemas.microsoft.com/sharepoint/v3/contenttype/forms"/>
  </ds:schemaRefs>
</ds:datastoreItem>
</file>

<file path=customXml/itemProps2.xml><?xml version="1.0" encoding="utf-8"?>
<ds:datastoreItem xmlns:ds="http://schemas.openxmlformats.org/officeDocument/2006/customXml" ds:itemID="{AAB7DFD7-50F9-4033-99FE-FA4DC0760489}"/>
</file>

<file path=customXml/itemProps3.xml><?xml version="1.0" encoding="utf-8"?>
<ds:datastoreItem xmlns:ds="http://schemas.openxmlformats.org/officeDocument/2006/customXml" ds:itemID="{50825C66-9C51-4A4E-9485-028BFCBAB2D6}">
  <ds:schemaRefs>
    <ds:schemaRef ds:uri="http://purl.org/dc/elements/1.1/"/>
    <ds:schemaRef ds:uri="6acbb660-71b5-4324-a582-c3afe10855f5"/>
    <ds:schemaRef ds:uri="http://purl.org/dc/term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3383</TotalTime>
  <Words>694</Words>
  <Application>Microsoft Office PowerPoint</Application>
  <PresentationFormat>Widescreen</PresentationFormat>
  <Paragraphs>97</Paragraphs>
  <Slides>2</Slides>
  <Notes>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vt:i4>
      </vt:variant>
    </vt:vector>
  </HeadingPairs>
  <TitlesOfParts>
    <vt:vector size="17" baseType="lpstr">
      <vt:lpstr>MS PGothic</vt:lpstr>
      <vt:lpstr>Aptos</vt:lpstr>
      <vt:lpstr>Arial</vt:lpstr>
      <vt:lpstr>Cairo Light</vt:lpstr>
      <vt:lpstr>Calibri</vt:lpstr>
      <vt:lpstr>Gill Sans</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and  Engage LFI Alert HiPo8  Dropped casing pipe</dc:title>
  <dc:creator>Investigation JoT</dc:creator>
  <cp:lastModifiedBy>Masroori, Ahmed MSDI1</cp:lastModifiedBy>
  <cp:revision>35</cp:revision>
  <dcterms:created xsi:type="dcterms:W3CDTF">2025-05-19T09:15:21Z</dcterms:created>
  <dcterms:modified xsi:type="dcterms:W3CDTF">2026-09-01T10:51:01Z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