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p:scale>
          <a:sx n="64" d="100"/>
          <a:sy n="64" d="100"/>
        </p:scale>
        <p:origin x="65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03/09/2026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Risk Categories</a:t>
            </a:r>
          </a:p>
          <a:p>
            <a:pPr marL="228600" indent="-228600">
              <a:buFont typeface="+mj-lt"/>
              <a:buAutoNum type="arabicPeriod"/>
            </a:pPr>
            <a:r>
              <a:rPr lang="en-US" sz="1200" b="0" i="0" u="none" strike="noStrike" kern="1200" dirty="0">
                <a:solidFill>
                  <a:schemeClr val="tx1"/>
                </a:solidFill>
                <a:effectLst/>
                <a:latin typeface="+mn-lt"/>
                <a:ea typeface="+mn-ea"/>
                <a:cs typeface="+mn-cs"/>
              </a:rPr>
              <a:t>Fire &amp; Explosion</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Chemical, Thermal, Biological, Noise, Radiation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Electrical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Falls from Height </a:t>
            </a:r>
          </a:p>
          <a:p>
            <a:pPr marL="228600" indent="-228600">
              <a:buFont typeface="+mj-lt"/>
              <a:buAutoNum type="arabicPeriod"/>
            </a:pPr>
            <a:r>
              <a:rPr lang="en-US" sz="1200" b="0" i="0" u="none" strike="noStrike" kern="1200" dirty="0">
                <a:solidFill>
                  <a:schemeClr val="tx1"/>
                </a:solidFill>
                <a:effectLst/>
                <a:latin typeface="+mn-lt"/>
                <a:ea typeface="+mn-ea"/>
                <a:cs typeface="+mn-cs"/>
              </a:rPr>
              <a:t>Slips and Trips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DROPs &amp; Lifting</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Hit /Struck by</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Released Energy (Pressure)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Caught Btw/In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Motor Vehicle Incidents</a:t>
            </a:r>
            <a:endParaRPr lang="en-US" dirty="0">
              <a:effectLst/>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OHL/Underground Services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Man Lost</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Non-Accidental Deaths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Suicide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Animal Bites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Overexertion/Strain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Cut, Puncture, Scrape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Others</a:t>
            </a:r>
            <a:r>
              <a:rPr lang="en-US" dirty="0">
                <a:effectLst/>
              </a:rPr>
              <a:t> </a:t>
            </a:r>
          </a:p>
          <a:p>
            <a:pPr marL="228600" indent="-228600">
              <a:buFont typeface="+mj-lt"/>
              <a:buAutoNum type="arabicPeriod"/>
            </a:pPr>
            <a:endParaRPr lang="en-US" b="1" u="sng" dirty="0">
              <a:effectLst/>
            </a:endParaRPr>
          </a:p>
          <a:p>
            <a:pPr marL="0" indent="0">
              <a:buFont typeface="+mj-lt"/>
              <a:buNone/>
            </a:pPr>
            <a:r>
              <a:rPr lang="en-US" sz="1200" b="1" i="0" u="sng" strike="noStrike" kern="1200" dirty="0">
                <a:solidFill>
                  <a:schemeClr val="tx1"/>
                </a:solidFill>
                <a:effectLst/>
                <a:latin typeface="+mn-lt"/>
                <a:ea typeface="+mn-ea"/>
                <a:cs typeface="+mn-cs"/>
              </a:rPr>
              <a:t>Activity Category</a:t>
            </a:r>
          </a:p>
          <a:p>
            <a:pPr marL="228600" indent="-228600">
              <a:buFont typeface="+mj-lt"/>
              <a:buAutoNum type="arabicPeriod"/>
            </a:pPr>
            <a:r>
              <a:rPr lang="en-US" sz="1200" b="0" i="0" u="none" strike="noStrike" kern="1200" dirty="0">
                <a:solidFill>
                  <a:schemeClr val="tx1"/>
                </a:solidFill>
                <a:effectLst/>
                <a:latin typeface="+mn-lt"/>
                <a:ea typeface="+mn-ea"/>
                <a:cs typeface="+mn-cs"/>
              </a:rPr>
              <a:t>Drilling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Well Intervention &amp; Workover</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Rig Up/Down/Move</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Construction &amp; Civil Works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Lifting &amp; Hoisting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Transportation &amp; Logistics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Production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Pipeline &amp; Flowline Installation</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Mech &amp; Electrical Maintenance</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Hot Work</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 Entry</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Chemical Handling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Marine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Environmental/Waste Management</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Emergency Response &amp; Drills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Inspection &amp; Testing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Catering </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Office Operations</a:t>
            </a:r>
            <a:r>
              <a:rPr lang="en-US" b="0" dirty="0">
                <a:effectLst/>
              </a:rPr>
              <a:t> </a:t>
            </a:r>
            <a:endParaRPr lang="en-US" b="0" u="sng" dirty="0"/>
          </a:p>
        </p:txBody>
      </p:sp>
      <p:sp>
        <p:nvSpPr>
          <p:cNvPr id="4" name="Slide Number Placeholder 3"/>
          <p:cNvSpPr>
            <a:spLocks noGrp="1"/>
          </p:cNvSpPr>
          <p:nvPr>
            <p:ph type="sldNum" sz="quarter" idx="5"/>
          </p:nvPr>
        </p:nvSpPr>
        <p:spPr/>
        <p:txBody>
          <a:bodyPr/>
          <a:lstStyle/>
          <a:p>
            <a:fld id="{3197DD8D-BD81-4383-A327-2E856F9965AE}" type="slidenum">
              <a:rPr lang="en-US" smtClean="0"/>
              <a:t>1</a:t>
            </a:fld>
            <a:endParaRPr lang="en-US"/>
          </a:p>
        </p:txBody>
      </p:sp>
    </p:spTree>
    <p:extLst>
      <p:ext uri="{BB962C8B-B14F-4D97-AF65-F5344CB8AC3E}">
        <p14:creationId xmlns:p14="http://schemas.microsoft.com/office/powerpoint/2010/main" val="1040092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6" y="1427877"/>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118453" y="6434825"/>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43482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76864" y="6118163"/>
            <a:ext cx="11581735"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20.jpg"/></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a:xfrm>
            <a:off x="1796614" y="1474875"/>
            <a:ext cx="9734550" cy="230188"/>
          </a:xfrm>
        </p:spPr>
        <p:txBody>
          <a:bodyPr/>
          <a:lstStyle/>
          <a:p>
            <a:r>
              <a:rPr lang="en-US" dirty="0"/>
              <a:t>All driving</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14416" y="6474793"/>
            <a:ext cx="11996684" cy="291755"/>
          </a:xfrm>
        </p:spPr>
        <p:txBody>
          <a:bodyPr/>
          <a:lstStyle/>
          <a:p>
            <a:pPr lvl="0" fontAlgn="base">
              <a:lnSpc>
                <a:spcPct val="100000"/>
              </a:lnSpc>
              <a:spcBef>
                <a:spcPct val="0"/>
              </a:spcBef>
              <a:spcAft>
                <a:spcPct val="0"/>
              </a:spcAft>
              <a:defRPr/>
            </a:pPr>
            <a:r>
              <a:rPr lang="en-US" dirty="0">
                <a:ea typeface="MS PGothic" pitchFamily="34" charset="-128"/>
              </a:rPr>
              <a:t>Never overtake near junctions, intersections, or on solid line road markings.</a:t>
            </a:r>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3891381052"/>
              </p:ext>
            </p:extLst>
          </p:nvPr>
        </p:nvGraphicFramePr>
        <p:xfrm>
          <a:off x="0" y="898950"/>
          <a:ext cx="12192000" cy="518160"/>
        </p:xfrm>
        <a:graphic>
          <a:graphicData uri="http://schemas.openxmlformats.org/drawingml/2006/table">
            <a:tbl>
              <a:tblPr firstRow="1" bandRow="1">
                <a:tableStyleId>{F5AB1C69-6EDB-4FF4-983F-18BD219EF322}</a:tableStyleId>
              </a:tblPr>
              <a:tblGrid>
                <a:gridCol w="680897">
                  <a:extLst>
                    <a:ext uri="{9D8B030D-6E8A-4147-A177-3AD203B41FA5}">
                      <a16:colId xmlns:a16="http://schemas.microsoft.com/office/drawing/2014/main" val="2915212829"/>
                    </a:ext>
                  </a:extLst>
                </a:gridCol>
                <a:gridCol w="1103079">
                  <a:extLst>
                    <a:ext uri="{9D8B030D-6E8A-4147-A177-3AD203B41FA5}">
                      <a16:colId xmlns:a16="http://schemas.microsoft.com/office/drawing/2014/main" val="1263731317"/>
                    </a:ext>
                  </a:extLst>
                </a:gridCol>
                <a:gridCol w="1085082">
                  <a:extLst>
                    <a:ext uri="{9D8B030D-6E8A-4147-A177-3AD203B41FA5}">
                      <a16:colId xmlns:a16="http://schemas.microsoft.com/office/drawing/2014/main" val="3493424009"/>
                    </a:ext>
                  </a:extLst>
                </a:gridCol>
                <a:gridCol w="1174134">
                  <a:extLst>
                    <a:ext uri="{9D8B030D-6E8A-4147-A177-3AD203B41FA5}">
                      <a16:colId xmlns:a16="http://schemas.microsoft.com/office/drawing/2014/main" val="578596613"/>
                    </a:ext>
                  </a:extLst>
                </a:gridCol>
                <a:gridCol w="1794800">
                  <a:extLst>
                    <a:ext uri="{9D8B030D-6E8A-4147-A177-3AD203B41FA5}">
                      <a16:colId xmlns:a16="http://schemas.microsoft.com/office/drawing/2014/main" val="710035722"/>
                    </a:ext>
                  </a:extLst>
                </a:gridCol>
                <a:gridCol w="1530370">
                  <a:extLst>
                    <a:ext uri="{9D8B030D-6E8A-4147-A177-3AD203B41FA5}">
                      <a16:colId xmlns:a16="http://schemas.microsoft.com/office/drawing/2014/main" val="1371902183"/>
                    </a:ext>
                  </a:extLst>
                </a:gridCol>
                <a:gridCol w="1464374">
                  <a:extLst>
                    <a:ext uri="{9D8B030D-6E8A-4147-A177-3AD203B41FA5}">
                      <a16:colId xmlns:a16="http://schemas.microsoft.com/office/drawing/2014/main" val="1814095484"/>
                    </a:ext>
                  </a:extLst>
                </a:gridCol>
                <a:gridCol w="741569">
                  <a:extLst>
                    <a:ext uri="{9D8B030D-6E8A-4147-A177-3AD203B41FA5}">
                      <a16:colId xmlns:a16="http://schemas.microsoft.com/office/drawing/2014/main" val="2001367833"/>
                    </a:ext>
                  </a:extLst>
                </a:gridCol>
                <a:gridCol w="941293">
                  <a:extLst>
                    <a:ext uri="{9D8B030D-6E8A-4147-A177-3AD203B41FA5}">
                      <a16:colId xmlns:a16="http://schemas.microsoft.com/office/drawing/2014/main" val="2964666558"/>
                    </a:ext>
                  </a:extLst>
                </a:gridCol>
                <a:gridCol w="1676402">
                  <a:extLst>
                    <a:ext uri="{9D8B030D-6E8A-4147-A177-3AD203B41FA5}">
                      <a16:colId xmlns:a16="http://schemas.microsoft.com/office/drawing/2014/main" val="695451150"/>
                    </a:ext>
                  </a:extLst>
                </a:gridCol>
              </a:tblGrid>
              <a:tr h="243967">
                <a:tc>
                  <a:txBody>
                    <a:bodyPr/>
                    <a:lstStyle/>
                    <a:p>
                      <a:pPr algn="r"/>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100" dirty="0">
                          <a:solidFill>
                            <a:schemeClr val="accent1"/>
                          </a:solidFill>
                          <a:latin typeface="+mn-lt"/>
                        </a:rPr>
                        <a:t>20/04/2026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1100" b="1" u="none" strike="noStrike" kern="1200" cap="none" spc="0" normalizeH="0" baseline="0" noProof="0" dirty="0">
                          <a:ln>
                            <a:noFill/>
                          </a:ln>
                          <a:solidFill>
                            <a:schemeClr val="accent1"/>
                          </a:solidFill>
                          <a:effectLst/>
                          <a:uLnTx/>
                          <a:uFillTx/>
                          <a:latin typeface="+mn-lt"/>
                          <a:ea typeface="+mn-ea"/>
                          <a:cs typeface="+mn-cs"/>
                        </a:rPr>
                        <a:t>  HiPo#09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MVI side collision</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1A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Transportation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12748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07:40</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kumimoji="0" lang="en-US" sz="1100" b="1" u="none" strike="noStrike" kern="1200" cap="none" spc="0" normalizeH="0" baseline="0" dirty="0">
                          <a:ln>
                            <a:noFill/>
                          </a:ln>
                          <a:solidFill>
                            <a:schemeClr val="accent1"/>
                          </a:solidFill>
                          <a:effectLst/>
                          <a:uLnTx/>
                          <a:uFillTx/>
                          <a:latin typeface="+mn-lt"/>
                          <a:ea typeface="+mn-ea"/>
                          <a:cs typeface="+mn-cs"/>
                        </a:rPr>
                        <a:t>27091389 </a:t>
                      </a:r>
                    </a:p>
                  </a:txBody>
                  <a:tcPr marL="9525" marR="9525" marT="95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Vehicles damaged</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Yibal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65027" y="1679712"/>
            <a:ext cx="8095364" cy="4716676"/>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rgbClr val="FF0000"/>
              </a:solidFill>
              <a:effectLst/>
              <a:uLnTx/>
              <a:uFillTx/>
              <a:latin typeface="Tahoma" pitchFamily="34" charset="0"/>
              <a:ea typeface="+mn-ea"/>
              <a:cs typeface="+mn-cs"/>
            </a:endParaRPr>
          </a:p>
          <a:p>
            <a:r>
              <a:rPr lang="en-US" sz="1050" dirty="0">
                <a:cs typeface="Arial" panose="020B0604020202020204" pitchFamily="34" charset="0"/>
              </a:rPr>
              <a:t>A subcontractor canter was traveling from a contractor yard in Yibal to the Yibal GGP station. While approaching the T-junction at the Y-454 well, the canter attempted to overtake another contractor minibus, which was moving ahead and intending to take a left turn. During this maneuvering, the Canter right side brushed against left side of the bus, causing minor damage to both vehicles and no injury.</a:t>
            </a:r>
          </a:p>
          <a:p>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The driver knowingly carried out an overtaking maneuver on a solid line and near a T-junction, contrary to PDO and ROP road safety requirements.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Unsafe driving behaviors had become normalized through repeated non-compliance with speed limits and traffic rules on the route.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The driver failed to adjust vehicle speed to the road conditions, warning signs, and approaching junction.</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Passengers observed the unsafe driving behavior but did not intervene or report the unsafe act, indicating a weak intervention culture.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IVMS geofence settings were not updated to the revised speed limit, reducing the effectiveness of monitoring and speed violation detection.</a:t>
            </a:r>
          </a:p>
          <a:p>
            <a:pPr>
              <a:defRPr/>
            </a:pPr>
            <a:r>
              <a:rPr lang="en-US" b="1" dirty="0">
                <a:solidFill>
                  <a:srgbClr val="00B050"/>
                </a:solidFill>
                <a:latin typeface="Tahoma" pitchFamily="34" charset="0"/>
              </a:rPr>
              <a:t>Reflective questions to discuss with your Team</a:t>
            </a:r>
            <a:r>
              <a:rPr lang="en-US" sz="2000" b="1" dirty="0">
                <a:solidFill>
                  <a:srgbClr val="0070C0"/>
                </a:solidFill>
                <a:latin typeface="Tahoma" pitchFamily="34" charset="0"/>
                <a:ea typeface="宋体" panose="02010600030101010101" pitchFamily="2" charset="-122"/>
              </a:rPr>
              <a:t>:</a:t>
            </a:r>
            <a:endParaRPr lang="en-GB"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warning signs or conditions should have alerted the driver not to overtake at this location?</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can repeated exposure to the same route lead drivers to underestimate the risks they face?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do you determine a safe speed when approaching a junction, intersection or turning vehicle?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would you do if you were a passenger and observed a driver speeding or attempting an unsafe overtake?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challenges prevent workers from intervening when they see unsafe acts, and how can these barriers be overcome?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does familiarity with a route sometimes contribute to unsafe decisions?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defensive driving techniques should be applied when following another vehicle approaching a junction?</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do we verify that safety-critical controls such as IVMS and geofencing remain effective?</a:t>
            </a:r>
          </a:p>
        </p:txBody>
      </p:sp>
      <p:pic>
        <p:nvPicPr>
          <p:cNvPr id="11" name="Picture Placeholder 10">
            <a:extLst>
              <a:ext uri="{FF2B5EF4-FFF2-40B4-BE49-F238E27FC236}">
                <a16:creationId xmlns:a16="http://schemas.microsoft.com/office/drawing/2014/main" id="{B8AD9949-A63F-7445-0532-6A7F6D4A0DDD}"/>
              </a:ext>
            </a:extLst>
          </p:cNvPr>
          <p:cNvPicPr>
            <a:picLocks noGrp="1" noChangeAspect="1"/>
          </p:cNvPicPr>
          <p:nvPr>
            <p:ph type="pic" sz="quarter" idx="13"/>
          </p:nvPr>
        </p:nvPicPr>
        <p:blipFill>
          <a:blip r:embed="rId3"/>
          <a:srcRect t="4771" b="4771"/>
          <a:stretch/>
        </p:blipFill>
        <p:spPr>
          <a:xfrm>
            <a:off x="8079292" y="1836319"/>
            <a:ext cx="2051810" cy="2052424"/>
          </a:xfrm>
          <a:prstGeom prst="rect">
            <a:avLst/>
          </a:prstGeom>
        </p:spPr>
      </p:pic>
      <p:pic>
        <p:nvPicPr>
          <p:cNvPr id="17" name="Picture 16">
            <a:extLst>
              <a:ext uri="{FF2B5EF4-FFF2-40B4-BE49-F238E27FC236}">
                <a16:creationId xmlns:a16="http://schemas.microsoft.com/office/drawing/2014/main" id="{6E6505D9-A8C1-2F09-AFED-BD96FC638C11}"/>
              </a:ext>
            </a:extLst>
          </p:cNvPr>
          <p:cNvPicPr>
            <a:picLocks noChangeAspect="1"/>
          </p:cNvPicPr>
          <p:nvPr/>
        </p:nvPicPr>
        <p:blipFill>
          <a:blip r:embed="rId4"/>
          <a:stretch>
            <a:fillRect/>
          </a:stretch>
        </p:blipFill>
        <p:spPr>
          <a:xfrm>
            <a:off x="10135135" y="1836318"/>
            <a:ext cx="1975965" cy="2052425"/>
          </a:xfrm>
          <a:prstGeom prst="rect">
            <a:avLst/>
          </a:prstGeom>
        </p:spPr>
      </p:pic>
      <p:grpSp>
        <p:nvGrpSpPr>
          <p:cNvPr id="14" name="Group 131">
            <a:extLst>
              <a:ext uri="{FF2B5EF4-FFF2-40B4-BE49-F238E27FC236}">
                <a16:creationId xmlns:a16="http://schemas.microsoft.com/office/drawing/2014/main" id="{9D741132-4C6C-64E7-BB12-232A6BA86BCE}"/>
              </a:ext>
            </a:extLst>
          </p:cNvPr>
          <p:cNvGrpSpPr>
            <a:grpSpLocks/>
          </p:cNvGrpSpPr>
          <p:nvPr/>
        </p:nvGrpSpPr>
        <p:grpSpPr bwMode="auto">
          <a:xfrm>
            <a:off x="10048526" y="3369041"/>
            <a:ext cx="336550" cy="544513"/>
            <a:chOff x="3504" y="544"/>
            <a:chExt cx="2287" cy="1855"/>
          </a:xfrm>
        </p:grpSpPr>
        <p:sp>
          <p:nvSpPr>
            <p:cNvPr id="15" name="Line 129">
              <a:extLst>
                <a:ext uri="{FF2B5EF4-FFF2-40B4-BE49-F238E27FC236}">
                  <a16:creationId xmlns:a16="http://schemas.microsoft.com/office/drawing/2014/main" id="{D307DDF8-8641-53E3-B372-B91977C540E0}"/>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sp>
          <p:nvSpPr>
            <p:cNvPr id="16" name="Line 130">
              <a:extLst>
                <a:ext uri="{FF2B5EF4-FFF2-40B4-BE49-F238E27FC236}">
                  <a16:creationId xmlns:a16="http://schemas.microsoft.com/office/drawing/2014/main" id="{082E05D4-0F0E-098C-9081-5BCB93F31949}"/>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grpSp>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282803" y="1668389"/>
            <a:ext cx="7487600" cy="229293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rPr>
              <a:t>How can this learning be sustained at site?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are supervisors verifying that drivers consistently comply with posted speed limits and overtaking restrictions?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Are IVMS alerts, speeding reports, and geofence configurations regularly reviewed and validated?</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is driver </a:t>
            </a:r>
            <a:r>
              <a:rPr lang="en-US" sz="1200" dirty="0" err="1">
                <a:latin typeface="Calibri" panose="020F0502020204030204" pitchFamily="34" charset="0"/>
                <a:ea typeface="Calibri" panose="020F0502020204030204" pitchFamily="34" charset="0"/>
                <a:cs typeface="Calibri" panose="020F0502020204030204" pitchFamily="34" charset="0"/>
              </a:rPr>
              <a:t>behaviour</a:t>
            </a:r>
            <a:r>
              <a:rPr lang="en-US" sz="1200" dirty="0">
                <a:latin typeface="Calibri" panose="020F0502020204030204" pitchFamily="34" charset="0"/>
                <a:ea typeface="Calibri" panose="020F0502020204030204" pitchFamily="34" charset="0"/>
                <a:cs typeface="Calibri" panose="020F0502020204030204" pitchFamily="34" charset="0"/>
              </a:rPr>
              <a:t> being monitored for repeat violations and unsafe driving trends?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evidence demonstrates that defensive driving principles are being actively applied in the field?</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controls prevent crews from relying solely on manifests, certificates, or assumptions?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rPr>
              <a:t>What actions are taken when unsafe driving </a:t>
            </a:r>
            <a:r>
              <a:rPr lang="en-US" sz="1200" dirty="0" err="1">
                <a:latin typeface="Calibri" panose="020F0502020204030204" pitchFamily="34" charset="0"/>
                <a:ea typeface="Calibri" panose="020F0502020204030204" pitchFamily="34" charset="0"/>
                <a:cs typeface="Calibri" panose="020F0502020204030204" pitchFamily="34" charset="0"/>
                <a:sym typeface="Wingdings" pitchFamily="2" charset="2"/>
              </a:rPr>
              <a:t>behaviours</a:t>
            </a:r>
            <a:r>
              <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rPr>
              <a:t> are identified before an incident occurs?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rPr>
              <a:t>How do supervisors confirm that lessons learned from previous MVIs have been communicated and understood by drivers?</a:t>
            </a:r>
            <a:endParaRPr lang="en-US" sz="1600" dirty="0">
              <a:solidFill>
                <a:srgbClr val="0033CC"/>
              </a:solidFill>
              <a:latin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12" name="Picture Placeholder 11">
            <a:extLst>
              <a:ext uri="{FF2B5EF4-FFF2-40B4-BE49-F238E27FC236}">
                <a16:creationId xmlns:a16="http://schemas.microsoft.com/office/drawing/2014/main" id="{6F72F746-DC34-DFFA-1606-C79BE699A609}"/>
              </a:ext>
            </a:extLst>
          </p:cNvPr>
          <p:cNvSpPr>
            <a:spLocks noGrp="1"/>
          </p:cNvSpPr>
          <p:nvPr>
            <p:ph type="pic" sz="quarter" idx="13"/>
          </p:nvPr>
        </p:nvSpPr>
        <p:spPr>
          <a:xfrm>
            <a:off x="8165398" y="1668389"/>
            <a:ext cx="3960000" cy="2420532"/>
          </a:xfrm>
        </p:spPr>
        <p:txBody>
          <a:bodyPr/>
          <a:lstStyle/>
          <a:p>
            <a:endParaRPr lang="en-US"/>
          </a:p>
        </p:txBody>
      </p:sp>
      <p:pic>
        <p:nvPicPr>
          <p:cNvPr id="5" name="Picture 4">
            <a:extLst>
              <a:ext uri="{FF2B5EF4-FFF2-40B4-BE49-F238E27FC236}">
                <a16:creationId xmlns:a16="http://schemas.microsoft.com/office/drawing/2014/main" id="{BB1E5E17-705F-23AA-FAEC-EA4689704AA7}"/>
              </a:ext>
            </a:extLst>
          </p:cNvPr>
          <p:cNvPicPr>
            <a:picLocks noChangeAspect="1"/>
          </p:cNvPicPr>
          <p:nvPr/>
        </p:nvPicPr>
        <p:blipFill>
          <a:blip r:embed="rId2"/>
          <a:stretch>
            <a:fillRect/>
          </a:stretch>
        </p:blipFill>
        <p:spPr>
          <a:xfrm>
            <a:off x="8165398" y="1625166"/>
            <a:ext cx="3960000" cy="2463755"/>
          </a:xfrm>
          <a:prstGeom prst="rect">
            <a:avLst/>
          </a:prstGeom>
        </p:spPr>
      </p:pic>
      <p:sp>
        <p:nvSpPr>
          <p:cNvPr id="6" name="Freeform 132">
            <a:extLst>
              <a:ext uri="{FF2B5EF4-FFF2-40B4-BE49-F238E27FC236}">
                <a16:creationId xmlns:a16="http://schemas.microsoft.com/office/drawing/2014/main" id="{0670B040-AB23-95C9-DCDD-690BF1B0FDBD}"/>
              </a:ext>
            </a:extLst>
          </p:cNvPr>
          <p:cNvSpPr>
            <a:spLocks/>
          </p:cNvSpPr>
          <p:nvPr/>
        </p:nvSpPr>
        <p:spPr bwMode="auto">
          <a:xfrm>
            <a:off x="9790648" y="370699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93061</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72E3E24F-69B1-4328-87A3-64DF47152D5D}"/>
</file>

<file path=customXml/itemProps3.xml><?xml version="1.0" encoding="utf-8"?>
<ds:datastoreItem xmlns:ds="http://schemas.openxmlformats.org/officeDocument/2006/customXml" ds:itemID="{075F9B58-19F7-40C3-B3B2-1D46E1A20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3439</TotalTime>
  <Words>635</Words>
  <Application>Microsoft Office PowerPoint</Application>
  <PresentationFormat>Widescreen</PresentationFormat>
  <Paragraphs>93</Paragraphs>
  <Slides>2</Slides>
  <Notes>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and  Engage LFI Alert HiPo9  MVI side collision</dc:title>
  <dc:creator>Investigation JoT</dc:creator>
  <cp:lastModifiedBy>Agomuoh, Jane MSE33</cp:lastModifiedBy>
  <cp:revision>38</cp:revision>
  <dcterms:created xsi:type="dcterms:W3CDTF">2025-05-19T09:15:21Z</dcterms:created>
  <dcterms:modified xsi:type="dcterms:W3CDTF">2026-09-03T09:51:17Z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