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theme/theme2.xml" ContentType="application/vnd.openxmlformats-officedocument.theme+xml"/>
  <Override PartName="/ppt/commentAuthors.xml" ContentType="application/vnd.openxmlformats-officedocument.presentationml.commentAuthors+xml"/>
  <Override PartName="/ppt/theme/theme3.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customXml/itemProps2.xml" ContentType="application/vnd.openxmlformats-officedocument.customXmlProperties+xml"/>
  <Override PartName="/customXml/itemProps1.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274" r:id="rId5"/>
    <p:sldId id="275" r:id="rId6"/>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rrick Jackson" initials="DJ" lastIdx="1" clrIdx="0">
    <p:extLst>
      <p:ext uri="{19B8F6BF-5375-455C-9EA6-DF929625EA0E}">
        <p15:presenceInfo xmlns:p15="http://schemas.microsoft.com/office/powerpoint/2012/main" userId="S-1-5-21-910086605-99769607-838471898-1185" providerId="AD"/>
      </p:ext>
    </p:extLst>
  </p:cmAuthor>
  <p:cmAuthor id="2" name="Harthi, Mohamed MSE33" initials="HMM" lastIdx="1" clrIdx="1">
    <p:extLst>
      <p:ext uri="{19B8F6BF-5375-455C-9EA6-DF929625EA0E}">
        <p15:presenceInfo xmlns:p15="http://schemas.microsoft.com/office/powerpoint/2012/main" userId="S::Mohamed.Harthi@pdo.co.om::432c44a0-cc3d-49c6-a8d3-3ed757b3a2f5" providerId="AD"/>
      </p:ext>
    </p:extLst>
  </p:cmAuthor>
  <p:cmAuthor id="3" name="Raghav" initials="R" lastIdx="1" clrIdx="2">
    <p:extLst>
      <p:ext uri="{19B8F6BF-5375-455C-9EA6-DF929625EA0E}">
        <p15:presenceInfo xmlns:p15="http://schemas.microsoft.com/office/powerpoint/2012/main" userId="S-1-5-21-3863862762-370457141-1874363210-122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471" autoAdjust="0"/>
  </p:normalViewPr>
  <p:slideViewPr>
    <p:cSldViewPr>
      <p:cViewPr varScale="1">
        <p:scale>
          <a:sx n="89" d="100"/>
          <a:sy n="89" d="100"/>
        </p:scale>
        <p:origin x="1026"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063" cy="4647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972339" y="0"/>
            <a:ext cx="3038062" cy="4647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831655"/>
            <a:ext cx="3038063" cy="46474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972339" y="8831655"/>
            <a:ext cx="3038062" cy="46474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extLst>
      <p:ext uri="{BB962C8B-B14F-4D97-AF65-F5344CB8AC3E}">
        <p14:creationId xmlns:p14="http://schemas.microsoft.com/office/powerpoint/2010/main" val="7022703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38063" cy="4647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972339" y="0"/>
            <a:ext cx="3038062" cy="4647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1182688" y="698500"/>
            <a:ext cx="4645025" cy="3484563"/>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34276" y="4415828"/>
            <a:ext cx="5141850" cy="418270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8831655"/>
            <a:ext cx="3038063" cy="46474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972339" y="8831655"/>
            <a:ext cx="3038062" cy="46474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extLst>
      <p:ext uri="{BB962C8B-B14F-4D97-AF65-F5344CB8AC3E}">
        <p14:creationId xmlns:p14="http://schemas.microsoft.com/office/powerpoint/2010/main" val="3428521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42767" y="969731"/>
            <a:ext cx="5672233" cy="4732065"/>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333399"/>
                </a:solidFill>
                <a:latin typeface="Tahoma" pitchFamily="34" charset="0"/>
              </a:rPr>
              <a:t>Date:</a:t>
            </a:r>
            <a:r>
              <a:rPr lang="en-US" sz="1200" b="1" dirty="0">
                <a:solidFill>
                  <a:srgbClr val="333399"/>
                </a:solidFill>
                <a:latin typeface="Tahoma" pitchFamily="34" charset="0"/>
              </a:rPr>
              <a:t>  30.03.2021                                    Incident title: HIPO #22 Drop</a:t>
            </a: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r>
              <a:rPr lang="en-US" sz="1300" dirty="0">
                <a:latin typeface="Arial" panose="020B0604020202020204" pitchFamily="34" charset="0"/>
                <a:cs typeface="Arial" panose="020B0604020202020204" pitchFamily="34" charset="0"/>
              </a:rPr>
              <a:t>On the 30th of March at about 15:46 after spotting the hoist and preparing the carrier for rig up, the crew were at their viewpoint positions and the driller on the controls for the mast raising operation. The driller was raising the mast from the horizontal position and through to vertical. As the mast was passing vertical to negative set back position, the derrick platform starts its natural movement away from the mast.</a:t>
            </a:r>
          </a:p>
          <a:p>
            <a:r>
              <a:rPr lang="en-US" sz="1300" dirty="0">
                <a:latin typeface="Arial" panose="020B0604020202020204" pitchFamily="34" charset="0"/>
                <a:cs typeface="Arial" panose="020B0604020202020204" pitchFamily="34" charset="0"/>
              </a:rPr>
              <a:t>The derrick platform’s fall arrestor broke from its base and released from being caught, throwing it in the opposite direction and falling about six meters to the ground.</a:t>
            </a: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600" dirty="0">
              <a:solidFill>
                <a:srgbClr val="000000"/>
              </a:solidFill>
              <a:latin typeface="Arial" charset="0"/>
            </a:endParaRPr>
          </a:p>
          <a:p>
            <a:pPr marL="171450" indent="-171450" eaLnBrk="1" hangingPunct="1">
              <a:buFont typeface="Arial" panose="020B0604020202020204" pitchFamily="34" charset="0"/>
              <a:buChar char="•"/>
              <a:defRPr/>
            </a:pPr>
            <a:r>
              <a:rPr lang="en-US" sz="1300" dirty="0">
                <a:solidFill>
                  <a:schemeClr val="tx2"/>
                </a:solidFill>
                <a:latin typeface="Arial" charset="0"/>
                <a:cs typeface="Tahoma" pitchFamily="34" charset="0"/>
              </a:rPr>
              <a:t>Ensure weekly DROPS inspections are completed properly, look for potential issues</a:t>
            </a:r>
          </a:p>
          <a:p>
            <a:pPr marL="171450" indent="-171450" eaLnBrk="1" hangingPunct="1">
              <a:buFont typeface="Arial" panose="020B0604020202020204" pitchFamily="34" charset="0"/>
              <a:buChar char="•"/>
              <a:defRPr/>
            </a:pPr>
            <a:r>
              <a:rPr lang="en-US" sz="1300" dirty="0">
                <a:latin typeface="Arial" charset="0"/>
                <a:cs typeface="Tahoma" pitchFamily="34" charset="0"/>
              </a:rPr>
              <a:t>Ensure secondary retention is fitted to all items of equipment at height</a:t>
            </a:r>
          </a:p>
          <a:p>
            <a:pPr marL="171450" indent="-171450" eaLnBrk="1" hangingPunct="1">
              <a:buFont typeface="Arial" panose="020B0604020202020204" pitchFamily="34" charset="0"/>
              <a:buChar char="•"/>
              <a:defRPr/>
            </a:pPr>
            <a:r>
              <a:rPr lang="en-US" sz="1300" dirty="0">
                <a:solidFill>
                  <a:schemeClr val="tx2"/>
                </a:solidFill>
                <a:latin typeface="Arial" charset="0"/>
                <a:cs typeface="Tahoma" pitchFamily="34" charset="0"/>
              </a:rPr>
              <a:t>Ensure your routine checks on safety equipment includes inspection dates</a:t>
            </a:r>
          </a:p>
          <a:p>
            <a:pPr marL="171450" indent="-171450" eaLnBrk="1" hangingPunct="1">
              <a:buFont typeface="Arial" panose="020B0604020202020204" pitchFamily="34" charset="0"/>
              <a:buChar char="•"/>
              <a:defRPr/>
            </a:pPr>
            <a:r>
              <a:rPr lang="en-US" sz="1300" dirty="0">
                <a:solidFill>
                  <a:schemeClr val="tx2"/>
                </a:solidFill>
                <a:latin typeface="Arial" charset="0"/>
                <a:cs typeface="Tahoma" pitchFamily="34" charset="0"/>
              </a:rPr>
              <a:t>Ensure proper supervision is in place for all safety critical operations, even if they seem routine</a:t>
            </a:r>
          </a:p>
          <a:p>
            <a:pPr eaLnBrk="1" hangingPunct="1">
              <a:defRPr/>
            </a:pPr>
            <a:endParaRPr lang="en-US" sz="1050" dirty="0">
              <a:solidFill>
                <a:srgbClr val="FF0000"/>
              </a:solidFill>
              <a:latin typeface="Arial" charset="0"/>
              <a:cs typeface="Tahoma" pitchFamily="34" charset="0"/>
            </a:endParaRPr>
          </a:p>
          <a:p>
            <a:pPr marL="119063" indent="-119063" eaLnBrk="1" hangingPunct="1">
              <a:defRPr/>
            </a:pP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533400" y="5686556"/>
            <a:ext cx="5181600" cy="553998"/>
          </a:xfrm>
          <a:prstGeom prst="rect">
            <a:avLst/>
          </a:prstGeom>
          <a:solidFill>
            <a:schemeClr val="accent2"/>
          </a:solidFill>
          <a:ln w="9525">
            <a:noFill/>
            <a:miter lim="800000"/>
            <a:headEnd/>
            <a:tailEnd/>
          </a:ln>
        </p:spPr>
        <p:txBody>
          <a:bodyPr>
            <a:spAutoFit/>
          </a:bodyPr>
          <a:lstStyle/>
          <a:p>
            <a:pPr algn="ctr" eaLnBrk="1" hangingPunct="1"/>
            <a:r>
              <a:rPr lang="en-US" sz="1500" b="1" dirty="0">
                <a:solidFill>
                  <a:srgbClr val="FFFF00"/>
                </a:solidFill>
                <a:latin typeface="Tahoma" pitchFamily="34" charset="0"/>
              </a:rPr>
              <a:t>Ensure you complete a quality weekly drops inspection</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pic>
        <p:nvPicPr>
          <p:cNvPr id="17" name="Picture 2" descr="C:\Users\markmontague\Desktop\CPDS HSSE Managment Jan 2021\4. Performance Monitoring\2. Incidents\2021\3. Mar\30 March Hoist 51 NM - dropped fall arrestor\Photo of incident 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38825" y="1375687"/>
            <a:ext cx="3097162" cy="2205713"/>
          </a:xfrm>
          <a:prstGeom prst="rect">
            <a:avLst/>
          </a:prstGeom>
          <a:noFill/>
          <a:extLst>
            <a:ext uri="{909E8E84-426E-40DD-AFC4-6F175D3DCCD1}">
              <a14:hiddenFill xmlns:a14="http://schemas.microsoft.com/office/drawing/2010/main">
                <a:solidFill>
                  <a:srgbClr val="FFFFFF"/>
                </a:solidFill>
              </a14:hiddenFill>
            </a:ext>
          </a:extLst>
        </p:spPr>
      </p:pic>
      <p:grpSp>
        <p:nvGrpSpPr>
          <p:cNvPr id="26633" name="Group 131"/>
          <p:cNvGrpSpPr>
            <a:grpSpLocks/>
          </p:cNvGrpSpPr>
          <p:nvPr/>
        </p:nvGrpSpPr>
        <p:grpSpPr bwMode="auto">
          <a:xfrm>
            <a:off x="8629459" y="3314700"/>
            <a:ext cx="306528" cy="381000"/>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pic>
        <p:nvPicPr>
          <p:cNvPr id="18" name="Picture 3" descr="C:\Users\markmontague\Desktop\CPDS HSSE Managment Jan 2021\4. Performance Monitoring\2. Incidents\2021\3. Mar\30 March Hoist 51 NM - dropped fall arrestor\IMG_8047.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94438" y="3810000"/>
            <a:ext cx="3097161" cy="2133600"/>
          </a:xfrm>
          <a:prstGeom prst="rect">
            <a:avLst/>
          </a:prstGeom>
          <a:noFill/>
          <a:extLst>
            <a:ext uri="{909E8E84-426E-40DD-AFC4-6F175D3DCCD1}">
              <a14:hiddenFill xmlns:a14="http://schemas.microsoft.com/office/drawing/2010/main">
                <a:solidFill>
                  <a:srgbClr val="FFFFFF"/>
                </a:solidFill>
              </a14:hiddenFill>
            </a:ext>
          </a:extLst>
        </p:spPr>
      </p:pic>
      <p:sp>
        <p:nvSpPr>
          <p:cNvPr id="26634" name="Freeform 132"/>
          <p:cNvSpPr>
            <a:spLocks/>
          </p:cNvSpPr>
          <p:nvPr/>
        </p:nvSpPr>
        <p:spPr bwMode="auto">
          <a:xfrm>
            <a:off x="8629459" y="5639642"/>
            <a:ext cx="381023" cy="323913"/>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4093428"/>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latin typeface="Tahoma" pitchFamily="34" charset="0"/>
              </a:rPr>
              <a:t>Confirm the following:</a:t>
            </a:r>
            <a:endParaRPr lang="en-US" sz="1600" dirty="0">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400" dirty="0">
                <a:solidFill>
                  <a:schemeClr val="tx2"/>
                </a:solidFill>
                <a:latin typeface="+mj-lt"/>
                <a:sym typeface="Wingdings" pitchFamily="2" charset="2"/>
              </a:rPr>
              <a:t>Do you ensure that all site procedures and inspections are completed as per schedule?</a:t>
            </a:r>
          </a:p>
          <a:p>
            <a:pPr marL="342900" indent="-342900" eaLnBrk="1" hangingPunct="1">
              <a:buFont typeface="+mj-lt"/>
              <a:buAutoNum type="arabicPeriod"/>
              <a:defRPr/>
            </a:pPr>
            <a:r>
              <a:rPr lang="en-US" sz="1400" dirty="0">
                <a:solidFill>
                  <a:schemeClr val="tx2"/>
                </a:solidFill>
                <a:latin typeface="+mj-lt"/>
                <a:sym typeface="Wingdings" pitchFamily="2" charset="2"/>
              </a:rPr>
              <a:t>Do you ensure that your dropped objects prevention program is audited?</a:t>
            </a:r>
          </a:p>
          <a:p>
            <a:pPr marL="342900" indent="-342900" eaLnBrk="1" hangingPunct="1">
              <a:buFont typeface="+mj-lt"/>
              <a:buAutoNum type="arabicPeriod"/>
              <a:defRPr/>
            </a:pPr>
            <a:r>
              <a:rPr lang="en-US" sz="1400" dirty="0">
                <a:solidFill>
                  <a:schemeClr val="tx2"/>
                </a:solidFill>
                <a:latin typeface="Arial" charset="0"/>
                <a:cs typeface="Tahoma" pitchFamily="34" charset="0"/>
              </a:rPr>
              <a:t>Do you ensure your L3 audits are effectively completed for safety process compliance?</a:t>
            </a:r>
            <a:endParaRPr lang="en-US" sz="1400" dirty="0">
              <a:solidFill>
                <a:schemeClr val="tx2"/>
              </a:solidFill>
              <a:latin typeface="+mj-lt"/>
              <a:sym typeface="Wingdings" pitchFamily="2" charset="2"/>
            </a:endParaRPr>
          </a:p>
          <a:p>
            <a:pPr marL="342900" indent="-342900" eaLnBrk="1" hangingPunct="1">
              <a:buFont typeface="+mj-lt"/>
              <a:buAutoNum type="arabicPeriod"/>
              <a:defRPr/>
            </a:pPr>
            <a:r>
              <a:rPr lang="en-US" sz="1400" dirty="0">
                <a:solidFill>
                  <a:schemeClr val="tx2"/>
                </a:solidFill>
                <a:latin typeface="+mj-lt"/>
                <a:sym typeface="Wingdings" pitchFamily="2" charset="2"/>
              </a:rPr>
              <a:t>Do you ensure that your inspection processes are robust and cover all equipment in all circumstances?</a:t>
            </a:r>
          </a:p>
          <a:p>
            <a:pPr marL="342900" indent="-342900" eaLnBrk="1" hangingPunct="1">
              <a:buFont typeface="+mj-lt"/>
              <a:buAutoNum type="arabicPeriod"/>
              <a:defRPr/>
            </a:pPr>
            <a:r>
              <a:rPr lang="en-US" sz="1400" dirty="0">
                <a:solidFill>
                  <a:schemeClr val="tx2"/>
                </a:solidFill>
                <a:latin typeface="+mj-lt"/>
                <a:sym typeface="Wingdings" pitchFamily="2" charset="2"/>
              </a:rPr>
              <a:t>Do you ensure your non-mandatory courses receive the same focus as required courses for completion compliance?</a:t>
            </a:r>
          </a:p>
          <a:p>
            <a:pPr marL="342900" indent="-342900" eaLnBrk="1" hangingPunct="1">
              <a:buFont typeface="+mj-lt"/>
              <a:buAutoNum type="arabicPeriod"/>
              <a:defRPr/>
            </a:pPr>
            <a:r>
              <a:rPr lang="en-US" sz="1400" dirty="0">
                <a:solidFill>
                  <a:schemeClr val="tx2"/>
                </a:solidFill>
                <a:latin typeface="+mj-lt"/>
                <a:sym typeface="Wingdings" pitchFamily="2" charset="2"/>
              </a:rPr>
              <a:t>Do you ensure support, guidance and follow up with FLS individuals action plans?</a:t>
            </a: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76200" y="789880"/>
            <a:ext cx="6409127" cy="307777"/>
          </a:xfrm>
          <a:prstGeom prst="rect">
            <a:avLst/>
          </a:prstGeom>
          <a:noFill/>
          <a:ln w="9525">
            <a:noFill/>
            <a:miter lim="800000"/>
            <a:headEnd/>
            <a:tailEnd/>
          </a:ln>
        </p:spPr>
        <p:txBody>
          <a:bodyPr wrap="none">
            <a:spAutoFit/>
          </a:bodyPr>
          <a:lstStyle/>
          <a:p>
            <a:pPr marL="114300" indent="-114300" algn="just"/>
            <a:r>
              <a:rPr lang="en-US" sz="1400" b="1" dirty="0">
                <a:solidFill>
                  <a:srgbClr val="333399"/>
                </a:solidFill>
                <a:latin typeface="Tahoma" pitchFamily="34" charset="0"/>
              </a:rPr>
              <a:t>Date:  30.03.2021                                    Incident title: HIPO #22 Drop</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Language xmlns="4880e4f8-4b7d-4bdd-91e3-e10d47036eca">English</Language>
    <DocId xmlns="4880e4f8-4b7d-4bdd-91e3-e10d47036eca">92695</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8284230-A7FD-451C-87B3-410129244DB6}"/>
</file>

<file path=customXml/itemProps2.xml><?xml version="1.0" encoding="utf-8"?>
<ds:datastoreItem xmlns:ds="http://schemas.openxmlformats.org/officeDocument/2006/customXml" ds:itemID="{417CDCFD-C2C6-4ECC-85D9-E8AEE3BFF834}">
  <ds:schemaRefs>
    <ds:schemaRef ds:uri="http://purl.org/dc/dcmitype/"/>
    <ds:schemaRef ds:uri="http://schemas.microsoft.com/office/infopath/2007/PartnerControls"/>
    <ds:schemaRef ds:uri="http://purl.org/dc/terms/"/>
    <ds:schemaRef ds:uri="http://schemas.microsoft.com/office/2006/documentManagement/types"/>
    <ds:schemaRef ds:uri="http://schemas.microsoft.com/office/2006/metadata/properties"/>
    <ds:schemaRef ds:uri="http://schemas.microsoft.com/sharepoint/v3"/>
    <ds:schemaRef ds:uri="http://www.w3.org/XML/1998/namespace"/>
    <ds:schemaRef ds:uri="http://purl.org/dc/elements/1.1/"/>
    <ds:schemaRef ds:uri="http://schemas.openxmlformats.org/package/2006/metadata/core-properties"/>
  </ds:schemaRefs>
</ds:datastoreItem>
</file>

<file path=customXml/itemProps3.xml><?xml version="1.0" encoding="utf-8"?>
<ds:datastoreItem xmlns:ds="http://schemas.openxmlformats.org/officeDocument/2006/customXml" ds:itemID="{ACF46C6F-070D-40A4-B21F-D63FE5060A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6530</TotalTime>
  <Words>550</Words>
  <Application>Microsoft Office PowerPoint</Application>
  <PresentationFormat>On-screen Show (4:3)</PresentationFormat>
  <Paragraphs>52</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Tahoma</vt:lpstr>
      <vt:lpstr>Times New Roman</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HIPO#22 Cactus Final Post UWD </dc:title>
  <dc:creator>MU93647</dc:creator>
  <cp:lastModifiedBy>Balushi, Sumaiya MSE36</cp:lastModifiedBy>
  <cp:revision>507</cp:revision>
  <cp:lastPrinted>2021-04-14T12:36:45Z</cp:lastPrinted>
  <dcterms:created xsi:type="dcterms:W3CDTF">2001-05-03T06:07:08Z</dcterms:created>
  <dcterms:modified xsi:type="dcterms:W3CDTF">2022-07-26T04:38:32Z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