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74" r:id="rId5"/>
    <p:sldId id="275" r:id="rId6"/>
  </p:sldIdLst>
  <p:sldSz cx="9144000" cy="6858000" type="screen4x3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04" autoAdjust="0"/>
    <p:restoredTop sz="95256" autoAdjust="0"/>
  </p:normalViewPr>
  <p:slideViewPr>
    <p:cSldViewPr>
      <p:cViewPr varScale="1">
        <p:scale>
          <a:sx n="93" d="100"/>
          <a:sy n="93" d="100"/>
        </p:scale>
        <p:origin x="77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567" cy="465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535" y="0"/>
            <a:ext cx="3043566" cy="465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3720"/>
            <a:ext cx="3043567" cy="465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535" y="8843720"/>
            <a:ext cx="3043566" cy="465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55AA87-4B92-460C-977B-0D3A2F64F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501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567" cy="465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535" y="0"/>
            <a:ext cx="3043566" cy="465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5863" y="698500"/>
            <a:ext cx="4651375" cy="3489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968" y="4421860"/>
            <a:ext cx="5151165" cy="4188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720"/>
            <a:ext cx="3043567" cy="465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535" y="8843720"/>
            <a:ext cx="3043566" cy="465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F9EFC2-B0DD-4BF2-8694-068D2DFD7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7674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544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801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B01AAC5-A3FD-49D5-9E19-43D989683CB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06951" y="3944162"/>
            <a:ext cx="2724173" cy="192845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FA98BC2-3C23-451E-A2FC-B873F5EB6342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63472" y="1696692"/>
            <a:ext cx="2724173" cy="1922377"/>
          </a:xfrm>
          <a:prstGeom prst="rect">
            <a:avLst/>
          </a:prstGeom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20747" y="1143000"/>
            <a:ext cx="5813667" cy="401308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 23.05.2021                                                     Incident title : HiPo#29</a:t>
            </a: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</a:p>
          <a:p>
            <a:pPr marL="114300" indent="-114300" algn="just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algn="just" eaLnBrk="1" hangingPunct="1">
              <a:lnSpc>
                <a:spcPct val="150000"/>
              </a:lnSpc>
              <a:defRPr/>
            </a:pPr>
            <a:r>
              <a:rPr lang="en-GB" sz="1200" dirty="0">
                <a:solidFill>
                  <a:srgbClr val="000000"/>
                </a:solidFill>
                <a:latin typeface="Arial" pitchFamily="34" charset="0"/>
              </a:rPr>
              <a:t>Front end-loader working in a borrow pit area carrying out mixing of 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en-GB" sz="1200" dirty="0">
                <a:solidFill>
                  <a:srgbClr val="000000"/>
                </a:solidFill>
                <a:latin typeface="Arial" pitchFamily="34" charset="0"/>
              </a:rPr>
              <a:t>soil with water, it skid and toppled to its side  due to unsafe operation 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en-GB" sz="1200" dirty="0">
                <a:solidFill>
                  <a:srgbClr val="000000"/>
                </a:solidFill>
                <a:latin typeface="Arial" pitchFamily="34" charset="0"/>
              </a:rPr>
              <a:t>of the loading bucket.</a:t>
            </a:r>
            <a:endParaRPr lang="en-US" sz="1200" dirty="0">
              <a:solidFill>
                <a:srgbClr val="000000"/>
              </a:solidFill>
              <a:latin typeface="Arial" pitchFamily="34" charset="0"/>
            </a:endParaRPr>
          </a:p>
          <a:p>
            <a:pPr marL="114300" indent="-114300" algn="just">
              <a:defRPr/>
            </a:pPr>
            <a:endParaRPr 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Always ensure crew members are communicated about the hazards in the TBT sessions. 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Always ensure to carryout risk assessment incase of any change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en-US" sz="1200" dirty="0">
                <a:solidFill>
                  <a:srgbClr val="000000"/>
                </a:solidFill>
                <a:latin typeface="Arial" pitchFamily="34" charset="0"/>
              </a:rPr>
              <a:t>Suspend the activity if the supervisor not available or moves away from site temporarily.</a:t>
            </a:r>
          </a:p>
          <a:p>
            <a:pPr marL="342900" indent="-342900" eaLnBrk="1" hangingPunct="1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1200" dirty="0">
                <a:solidFill>
                  <a:srgbClr val="000000"/>
                </a:solidFill>
                <a:latin typeface="Arial" pitchFamily="34" charset="0"/>
              </a:rPr>
              <a:t>Intervene unsafe activities / violations and use your stop empowerment. </a:t>
            </a:r>
            <a:endParaRPr lang="en-US" sz="1200" dirty="0">
              <a:latin typeface="Arial" charset="0"/>
              <a:cs typeface="Arial" charset="0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689180" y="5611011"/>
            <a:ext cx="4876800" cy="52322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400" b="1" dirty="0">
                <a:solidFill>
                  <a:srgbClr val="FFFF00"/>
                </a:solidFill>
                <a:latin typeface="Tahoma" pitchFamily="34" charset="0"/>
              </a:rPr>
              <a:t>Always ensure adequate supervision and Hazard communication is in place 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700268" y="3429000"/>
            <a:ext cx="304800" cy="319665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4" name="Freeform 132"/>
          <p:cNvSpPr>
            <a:spLocks/>
          </p:cNvSpPr>
          <p:nvPr/>
        </p:nvSpPr>
        <p:spPr bwMode="auto">
          <a:xfrm>
            <a:off x="8473924" y="5559815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31345" y="1362034"/>
            <a:ext cx="8573729" cy="49244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latin typeface="Tahoma" pitchFamily="34" charset="0"/>
              </a:rPr>
              <a:t>Confirm the following:</a:t>
            </a:r>
            <a:endParaRPr lang="en-US" sz="1600" dirty="0"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3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supervisors communicate the Hazards to workforce?</a:t>
            </a: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3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workers understand their roles and responsibilities while performing job? </a:t>
            </a: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3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operator behavior is monitored as part of work inspections?</a:t>
            </a: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3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the supervisors carryout spot inspection of worksites?</a:t>
            </a: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3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the skilled workers are able to carryout their responsibilities ?</a:t>
            </a: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3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supervisors discuss HEMP with their workforce during the Tric sessions ?</a:t>
            </a: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3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ensure proper supervision for out of site locations ?</a:t>
            </a: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3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PHs utilize the dynamic risk tool effectively while delivering the TBT ?</a:t>
            </a: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265470" y="992146"/>
            <a:ext cx="82296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/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Date:  23.05.2021                                                              Incident title : HiPo#29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Language xmlns="4880e4f8-4b7d-4bdd-91e3-e10d47036eca">English</Language>
    <DocId xmlns="4880e4f8-4b7d-4bdd-91e3-e10d47036eca">92703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AB6FD7B-BC89-443C-A022-18D66FACA3D3}"/>
</file>

<file path=customXml/itemProps2.xml><?xml version="1.0" encoding="utf-8"?>
<ds:datastoreItem xmlns:ds="http://schemas.openxmlformats.org/officeDocument/2006/customXml" ds:itemID="{417CDCFD-C2C6-4ECC-85D9-E8AEE3BFF834}">
  <ds:schemaRefs>
    <ds:schemaRef ds:uri="http://purl.org/dc/dcmitype/"/>
    <ds:schemaRef ds:uri="http://schemas.openxmlformats.org/package/2006/metadata/core-properties"/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microsoft.com/sharepoint/v3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ACF46C6F-070D-40A4-B21F-D63FE5060AA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15933</TotalTime>
  <Words>487</Words>
  <Application>Microsoft Office PowerPoint</Application>
  <PresentationFormat>On-screen Show (4:3)</PresentationFormat>
  <Paragraphs>57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Tahoma</vt:lpstr>
      <vt:lpstr>Times New Roman</vt:lpstr>
      <vt:lpstr>Default Design</vt:lpstr>
      <vt:lpstr>PowerPoint Presentation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HIPO#29 Post PD IRC </dc:title>
  <dc:creator>MU93647</dc:creator>
  <cp:lastModifiedBy>Balushi, Sumaiya MSE36</cp:lastModifiedBy>
  <cp:revision>724</cp:revision>
  <cp:lastPrinted>2021-06-16T06:24:57Z</cp:lastPrinted>
  <dcterms:created xsi:type="dcterms:W3CDTF">2001-05-03T06:07:08Z</dcterms:created>
  <dcterms:modified xsi:type="dcterms:W3CDTF">2022-07-26T05:09:21Z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