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91D"/>
    <a:srgbClr val="FFFC00"/>
    <a:srgbClr val="EAEAEA"/>
    <a:srgbClr val="F2F3D7"/>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5546" autoAdjust="0"/>
  </p:normalViewPr>
  <p:slideViewPr>
    <p:cSldViewPr snapToGrid="0" snapToObjects="1">
      <p:cViewPr varScale="1">
        <p:scale>
          <a:sx n="89" d="100"/>
          <a:sy n="89" d="100"/>
        </p:scale>
        <p:origin x="180" y="96"/>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26/07/2022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26/07/2022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26/07/2022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26/07/2022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26/07/2022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26/07/2022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26/07/2022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26/07/2022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26/07/2022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23517" y="1627770"/>
            <a:ext cx="7791263" cy="4909036"/>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algn="just">
              <a:defRPr/>
            </a:pPr>
            <a:r>
              <a:rPr lang="en-GB" sz="1400" dirty="0">
                <a:solidFill>
                  <a:prstClr val="black"/>
                </a:solidFill>
                <a:latin typeface="Calibri" panose="020F0502020204030204" pitchFamily="34" charset="0"/>
                <a:cs typeface="Tahoma" pitchFamily="34" charset="0"/>
              </a:rPr>
              <a:t>At approximately 17:30 on the 21st of August , a subcontractor tipper while performing a sand dumping activity in Kawthar near RMS 2 station, drove under an isolated Overhead line, While lifting the tipper bed to dump the carried sand, the tip of the tipper came into contact with the line causing damage to the isolated line</a:t>
            </a:r>
            <a:endParaRPr lang="en-US" sz="1400" dirty="0">
              <a:solidFill>
                <a:prstClr val="black"/>
              </a:solidFill>
              <a:latin typeface="Calibri" panose="020F0502020204030204" pitchFamily="34" charset="0"/>
              <a:cs typeface="Tahoma" pitchFamily="34"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chemeClr val="accent1"/>
                </a:solidFill>
                <a:effectLst/>
                <a:uLnTx/>
                <a:uFillTx/>
                <a:latin typeface="Tahoma" pitchFamily="34" charset="0"/>
                <a:ea typeface="宋体" panose="02010600030101010101" pitchFamily="2" charset="-122"/>
                <a:cs typeface="+mn-cs"/>
              </a:rPr>
              <a:t>Why it happened/Finding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Failure to supervise the specific activity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executing an activity with heavy moving equipment without a Banksman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Failed to obtain approval and a permit to work for the specific activity </a:t>
            </a:r>
          </a:p>
          <a:p>
            <a:pPr marR="0" lvl="0" algn="l" defTabSz="914400" rtl="0" eaLnBrk="1" fontAlgn="auto" latinLnBrk="0" hangingPunct="1">
              <a:lnSpc>
                <a:spcPct val="100000"/>
              </a:lnSpc>
              <a:spcBef>
                <a:spcPts val="0"/>
              </a:spcBef>
              <a:spcAft>
                <a:spcPts val="0"/>
              </a:spcAft>
              <a:buClrTx/>
              <a:buSzTx/>
              <a:tabLst/>
              <a:defRPr/>
            </a:pPr>
            <a:endParaRPr lang="en-US" sz="1200" dirty="0">
              <a:solidFill>
                <a:prstClr val="black"/>
              </a:solidFill>
              <a:latin typeface="Calibri" panose="020F0502020204030204" pitchFamily="34" charset="0"/>
              <a:cs typeface="Tahoma"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0" marR="0" lvl="0" indent="0" algn="l" defTabSz="914400" rtl="0" eaLnBrk="1" fontAlgn="auto" latinLnBrk="0" hangingPunct="1">
              <a:lnSpc>
                <a:spcPct val="100000"/>
              </a:lnSpc>
              <a:spcBef>
                <a:spcPts val="0"/>
              </a:spcBef>
              <a:spcAft>
                <a:spcPts val="0"/>
              </a:spcAft>
              <a:buClrTx/>
              <a:buSzTx/>
              <a:tabLst/>
              <a:defRPr/>
            </a:pPr>
            <a:endParaRPr lang="en-US" sz="12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chemeClr val="accent1"/>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indent="-171450" algn="just">
              <a:buFont typeface="Wingdings" pitchFamily="2" charset="2"/>
              <a:buChar char="§"/>
              <a:defRPr/>
            </a:pPr>
            <a:r>
              <a:rPr lang="en-US" sz="1400" dirty="0">
                <a:latin typeface="Calibri" panose="020F0502020204030204" pitchFamily="34" charset="0"/>
                <a:cs typeface="Tahoma" pitchFamily="34" charset="0"/>
              </a:rPr>
              <a:t>(</a:t>
            </a:r>
            <a:r>
              <a:rPr lang="en-GB" sz="1400" dirty="0">
                <a:solidFill>
                  <a:prstClr val="black"/>
                </a:solidFill>
                <a:latin typeface="Calibri" panose="020F0502020204030204" pitchFamily="34" charset="0"/>
                <a:cs typeface="Tahoma" pitchFamily="34" charset="0"/>
              </a:rPr>
              <a:t>A validated PTW must be available for the activity, a site-specific toolbox carried out by cascading all hazards and control measures</a:t>
            </a:r>
            <a:endParaRPr lang="en-US" sz="1400" dirty="0">
              <a:solidFill>
                <a:prstClr val="black"/>
              </a:solidFill>
              <a:latin typeface="Calibri" panose="020F0502020204030204" pitchFamily="34" charset="0"/>
              <a:cs typeface="Tahoma" pitchFamily="34" charset="0"/>
            </a:endParaRPr>
          </a:p>
          <a:p>
            <a:pPr indent="-171450" algn="just">
              <a:buFont typeface="Wingdings" pitchFamily="2" charset="2"/>
              <a:buChar char="§"/>
              <a:defRPr/>
            </a:pPr>
            <a:r>
              <a:rPr lang="en-US" sz="1400" dirty="0">
                <a:solidFill>
                  <a:prstClr val="black"/>
                </a:solidFill>
                <a:latin typeface="Calibri" panose="020F0502020204030204" pitchFamily="34" charset="0"/>
                <a:cs typeface="Tahoma" pitchFamily="34" charset="0"/>
              </a:rPr>
              <a:t>Always ensure availability of Banksman with vehicles while loading/unloading and reversing activity.</a:t>
            </a:r>
          </a:p>
          <a:p>
            <a:pPr indent="-171450" algn="just">
              <a:buFont typeface="Wingdings" pitchFamily="2" charset="2"/>
              <a:buChar char="§"/>
              <a:defRPr/>
            </a:pPr>
            <a:r>
              <a:rPr lang="en-US" sz="1400" dirty="0">
                <a:solidFill>
                  <a:prstClr val="black"/>
                </a:solidFill>
                <a:latin typeface="Calibri" panose="020F0502020204030204" pitchFamily="34" charset="0"/>
                <a:cs typeface="Tahoma" pitchFamily="34" charset="0"/>
              </a:rPr>
              <a:t>Always maintain safe horizontal and vertical working distance and provide safety barriers for work in the vicinity of OHL.</a:t>
            </a:r>
          </a:p>
          <a:p>
            <a:pPr marL="0" marR="0" lvl="0" indent="0" algn="l" defTabSz="914400" rtl="0" eaLnBrk="1" fontAlgn="auto" latinLnBrk="0" hangingPunct="1">
              <a:lnSpc>
                <a:spcPct val="100000"/>
              </a:lnSpc>
              <a:spcBef>
                <a:spcPts val="0"/>
              </a:spcBef>
              <a:spcAft>
                <a:spcPts val="0"/>
              </a:spcAft>
              <a:buClrTx/>
              <a:buSzTx/>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565045" y="417001"/>
            <a:ext cx="11626955" cy="584775"/>
          </a:xfrm>
          <a:prstGeom prst="rect">
            <a:avLst/>
          </a:prstGeom>
          <a:noFill/>
          <a:ln w="9525">
            <a:noFill/>
            <a:miter lim="800000"/>
            <a:headEnd/>
            <a:tailEnd/>
          </a:ln>
        </p:spPr>
        <p:txBody>
          <a:bodyPr wrap="square">
            <a:spAutoFit/>
          </a:bodyPr>
          <a:lstStyle/>
          <a:p>
            <a:pPr marL="114300" indent="-114300" algn="ju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 </a:t>
            </a:r>
            <a:r>
              <a:rPr lang="en-GB" sz="1200" b="1" dirty="0">
                <a:solidFill>
                  <a:srgbClr val="4472C4"/>
                </a:solidFill>
                <a:latin typeface="Tahoma" pitchFamily="34" charset="0"/>
              </a:rPr>
              <a:t>21</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/08/2021</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HIPO#</a:t>
            </a:r>
            <a:r>
              <a:rPr lang="en-US" sz="1200" b="1" dirty="0">
                <a:solidFill>
                  <a:srgbClr val="4472C4"/>
                </a:solidFill>
                <a:latin typeface="Tahoma" pitchFamily="34" charset="0"/>
              </a:rPr>
              <a:t>52</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Drops and OHL</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a:t>
            </a:r>
            <a:r>
              <a:rPr lang="en-GB" sz="1200" b="1" dirty="0">
                <a:solidFill>
                  <a:srgbClr val="4472C4"/>
                </a:solidFill>
                <a:latin typeface="Tahoma" pitchFamily="34" charset="0"/>
              </a:rPr>
              <a:t>C4P</a:t>
            </a:r>
            <a:r>
              <a:rPr lang="en-US" sz="1200" b="1" dirty="0">
                <a:solidFill>
                  <a:srgbClr val="4472C4"/>
                </a:solidFill>
                <a:latin typeface="Tahoma" pitchFamily="34" charset="0"/>
              </a:rPr>
              <a:t> </a:t>
            </a:r>
            <a:r>
              <a:rPr lang="en-US"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p:txBody>
      </p:sp>
      <p:sp>
        <p:nvSpPr>
          <p:cNvPr id="14" name="Rectangle 13">
            <a:extLst>
              <a:ext uri="{FF2B5EF4-FFF2-40B4-BE49-F238E27FC236}">
                <a16:creationId xmlns:a16="http://schemas.microsoft.com/office/drawing/2014/main" id="{27AC772E-6015-4076-A0DC-005445BF4556}"/>
              </a:ext>
            </a:extLst>
          </p:cNvPr>
          <p:cNvSpPr/>
          <p:nvPr/>
        </p:nvSpPr>
        <p:spPr>
          <a:xfrm>
            <a:off x="463841" y="1100103"/>
            <a:ext cx="6670885"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Drilling, Logistics,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pic>
        <p:nvPicPr>
          <p:cNvPr id="16" name="Picture 15">
            <a:extLst>
              <a:ext uri="{FF2B5EF4-FFF2-40B4-BE49-F238E27FC236}">
                <a16:creationId xmlns:a16="http://schemas.microsoft.com/office/drawing/2014/main" id="{8FD6164C-6623-4849-A093-F74A00D887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6891" y="1617501"/>
            <a:ext cx="3748668" cy="2172758"/>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438653" y="3156743"/>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7" name="Picture 16">
            <a:extLst>
              <a:ext uri="{FF2B5EF4-FFF2-40B4-BE49-F238E27FC236}">
                <a16:creationId xmlns:a16="http://schemas.microsoft.com/office/drawing/2014/main" id="{3F9849D7-0DD4-4306-A56B-177D7D95AC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6890" y="3824498"/>
            <a:ext cx="3748667" cy="2287543"/>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424123" y="5497787"/>
            <a:ext cx="457200" cy="486905"/>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8" name="Oval 17">
            <a:extLst>
              <a:ext uri="{FF2B5EF4-FFF2-40B4-BE49-F238E27FC236}">
                <a16:creationId xmlns:a16="http://schemas.microsoft.com/office/drawing/2014/main" id="{A82F4FCA-B425-46FC-9BC8-686FD7558F16}"/>
              </a:ext>
            </a:extLst>
          </p:cNvPr>
          <p:cNvSpPr/>
          <p:nvPr/>
        </p:nvSpPr>
        <p:spPr bwMode="auto">
          <a:xfrm>
            <a:off x="10367442" y="4851111"/>
            <a:ext cx="577850" cy="890129"/>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noFill/>
              <a:effectLst/>
              <a:latin typeface="Times New Roman" pitchFamily="18" charset="0"/>
            </a:endParaRPr>
          </a:p>
        </p:txBody>
      </p:sp>
      <p:pic>
        <p:nvPicPr>
          <p:cNvPr id="3" name="Picture 2">
            <a:extLst>
              <a:ext uri="{FF2B5EF4-FFF2-40B4-BE49-F238E27FC236}">
                <a16:creationId xmlns:a16="http://schemas.microsoft.com/office/drawing/2014/main" id="{1DB6C490-CEA7-4A5A-8506-686F886DA706}"/>
              </a:ext>
            </a:extLst>
          </p:cNvPr>
          <p:cNvPicPr>
            <a:picLocks noChangeAspect="1"/>
          </p:cNvPicPr>
          <p:nvPr/>
        </p:nvPicPr>
        <p:blipFill>
          <a:blip r:embed="rId5"/>
          <a:stretch>
            <a:fillRect/>
          </a:stretch>
        </p:blipFill>
        <p:spPr>
          <a:xfrm>
            <a:off x="11344026" y="3975973"/>
            <a:ext cx="511823" cy="691819"/>
          </a:xfrm>
          <a:prstGeom prst="rect">
            <a:avLst/>
          </a:prstGeom>
        </p:spPr>
      </p:pic>
      <p:sp>
        <p:nvSpPr>
          <p:cNvPr id="6" name="Oval 5">
            <a:extLst>
              <a:ext uri="{FF2B5EF4-FFF2-40B4-BE49-F238E27FC236}">
                <a16:creationId xmlns:a16="http://schemas.microsoft.com/office/drawing/2014/main" id="{100EA6BA-6E5F-4CCF-ADCC-8B634845F7C5}"/>
              </a:ext>
            </a:extLst>
          </p:cNvPr>
          <p:cNvSpPr/>
          <p:nvPr/>
        </p:nvSpPr>
        <p:spPr>
          <a:xfrm>
            <a:off x="11143281" y="3824498"/>
            <a:ext cx="882278" cy="10266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sp>
        <p:nvSpPr>
          <p:cNvPr id="4" name="Rectangle 8">
            <a:extLst>
              <a:ext uri="{FF2B5EF4-FFF2-40B4-BE49-F238E27FC236}">
                <a16:creationId xmlns:a16="http://schemas.microsoft.com/office/drawing/2014/main" id="{8D0D5A8F-7B19-49E6-B6F1-6FA959CC67B8}"/>
              </a:ext>
            </a:extLst>
          </p:cNvPr>
          <p:cNvSpPr>
            <a:spLocks noChangeArrowheads="1"/>
          </p:cNvSpPr>
          <p:nvPr/>
        </p:nvSpPr>
        <p:spPr bwMode="auto">
          <a:xfrm>
            <a:off x="609134" y="525721"/>
            <a:ext cx="11506666" cy="338554"/>
          </a:xfrm>
          <a:prstGeom prst="rect">
            <a:avLst/>
          </a:prstGeom>
          <a:noFill/>
          <a:ln w="9525">
            <a:noFill/>
            <a:miter lim="800000"/>
            <a:headEnd/>
            <a:tailEnd/>
          </a:ln>
        </p:spPr>
        <p:txBody>
          <a:bodyPr wrap="square">
            <a:spAutoFit/>
          </a:bodyPr>
          <a:lstStyle/>
          <a:p>
            <a:pPr marL="114300" lvl="0" indent="-114300" algn="just">
              <a:defRPr/>
            </a:pPr>
            <a:r>
              <a:rPr lang="en-GB" sz="1400" b="1" dirty="0">
                <a:solidFill>
                  <a:prstClr val="black"/>
                </a:solidFill>
                <a:latin typeface="Tahoma" pitchFamily="34" charset="0"/>
              </a:rPr>
              <a:t>Date:</a:t>
            </a:r>
            <a:r>
              <a:rPr lang="en-GB" sz="1200" b="1" dirty="0">
                <a:solidFill>
                  <a:srgbClr val="4472C4"/>
                </a:solidFill>
                <a:latin typeface="Tahoma" pitchFamily="34" charset="0"/>
              </a:rPr>
              <a:t>21/08/2021</a:t>
            </a:r>
            <a:r>
              <a:rPr lang="en-US" sz="1200" b="1" dirty="0">
                <a:solidFill>
                  <a:srgbClr val="4472C4"/>
                </a:solidFill>
                <a:latin typeface="Tahoma" pitchFamily="34" charset="0"/>
              </a:rPr>
              <a:t>         </a:t>
            </a:r>
            <a:r>
              <a:rPr lang="en-US" sz="1400" b="1" dirty="0">
                <a:solidFill>
                  <a:prstClr val="black"/>
                </a:solidFill>
                <a:latin typeface="Tahoma" pitchFamily="34" charset="0"/>
              </a:rPr>
              <a:t>Incident title: </a:t>
            </a:r>
            <a:r>
              <a:rPr lang="en-US" sz="1200" b="1" dirty="0">
                <a:solidFill>
                  <a:srgbClr val="4472C4"/>
                </a:solidFill>
                <a:latin typeface="Tahoma" pitchFamily="34" charset="0"/>
              </a:rPr>
              <a:t>HiPo#52          </a:t>
            </a:r>
            <a:r>
              <a:rPr lang="en-US" sz="1400" b="1" dirty="0">
                <a:solidFill>
                  <a:prstClr val="black"/>
                </a:solidFill>
                <a:latin typeface="Tahoma" pitchFamily="34" charset="0"/>
              </a:rPr>
              <a:t>Pattern:</a:t>
            </a:r>
            <a:r>
              <a:rPr lang="en-US" sz="1200" b="1" dirty="0">
                <a:solidFill>
                  <a:prstClr val="black"/>
                </a:solidFill>
                <a:latin typeface="Tahoma" pitchFamily="34" charset="0"/>
              </a:rPr>
              <a:t> </a:t>
            </a:r>
            <a:r>
              <a:rPr lang="en-US" sz="1200" b="1" dirty="0">
                <a:solidFill>
                  <a:srgbClr val="4472C4"/>
                </a:solidFill>
                <a:latin typeface="Tahoma" pitchFamily="34" charset="0"/>
              </a:rPr>
              <a:t>Drops and OHL</a:t>
            </a:r>
            <a:r>
              <a:rPr lang="en-US" sz="1600" b="1" dirty="0">
                <a:solidFill>
                  <a:srgbClr val="4472C4"/>
                </a:solidFill>
                <a:latin typeface="Tahoma" pitchFamily="34" charset="0"/>
              </a:rPr>
              <a:t>.           </a:t>
            </a:r>
            <a:r>
              <a:rPr lang="en-US" sz="1400" b="1" dirty="0">
                <a:solidFill>
                  <a:prstClr val="black"/>
                </a:solidFill>
                <a:latin typeface="Tahoma" pitchFamily="34" charset="0"/>
              </a:rPr>
              <a:t>Potential severity:</a:t>
            </a:r>
            <a:r>
              <a:rPr lang="en-GB" sz="1600" b="1" dirty="0">
                <a:solidFill>
                  <a:srgbClr val="4472C4"/>
                </a:solidFill>
                <a:latin typeface="Tahoma" pitchFamily="34" charset="0"/>
              </a:rPr>
              <a:t> </a:t>
            </a:r>
            <a:r>
              <a:rPr lang="en-GB" sz="1200" b="1" dirty="0">
                <a:solidFill>
                  <a:srgbClr val="4472C4"/>
                </a:solidFill>
                <a:latin typeface="Tahoma" pitchFamily="34" charset="0"/>
              </a:rPr>
              <a:t>C4P</a:t>
            </a:r>
            <a:endParaRPr lang="en-US" sz="1200" b="1" dirty="0">
              <a:solidFill>
                <a:srgbClr val="4472C4"/>
              </a:solidFill>
              <a:latin typeface="Tahoma" pitchFamily="34" charset="0"/>
            </a:endParaRPr>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3708708"/>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eaLnBrk="1" hangingPunct="1">
              <a:defRPr/>
            </a:pPr>
            <a:endParaRPr lang="en-US" sz="1400" dirty="0">
              <a:solidFill>
                <a:srgbClr val="000000"/>
              </a:solidFill>
              <a:latin typeface="Arial" charset="0"/>
            </a:endParaRPr>
          </a:p>
          <a:p>
            <a:pPr marL="342900" indent="-342900" eaLnBrk="1" hangingPunct="1">
              <a:buFont typeface="+mj-lt"/>
              <a:buAutoNum type="arabicPeriod"/>
              <a:defRPr/>
            </a:pPr>
            <a:r>
              <a:rPr lang="en-US" sz="1600" dirty="0">
                <a:solidFill>
                  <a:srgbClr val="0033CC"/>
                </a:solidFill>
                <a:sym typeface="Wingdings" pitchFamily="2" charset="2"/>
              </a:rPr>
              <a:t>Do you ensure Permit Applicant and Permit Holder visit the site together and the tasks are discussed and agreed for safe execution?</a:t>
            </a:r>
          </a:p>
          <a:p>
            <a:pPr marL="342900" indent="-342900" eaLnBrk="1" hangingPunct="1">
              <a:buFont typeface="+mj-lt"/>
              <a:buAutoNum type="arabicPeriod"/>
              <a:defRPr/>
            </a:pPr>
            <a:r>
              <a:rPr lang="en-US" sz="1600" dirty="0">
                <a:solidFill>
                  <a:srgbClr val="0033CC"/>
                </a:solidFill>
                <a:sym typeface="Wingdings" pitchFamily="2" charset="2"/>
              </a:rPr>
              <a:t>Do you ensure assessment of the area before allowing tipper operations for safe unloading of materials?</a:t>
            </a:r>
          </a:p>
          <a:p>
            <a:pPr marL="342900" indent="-342900" eaLnBrk="1" hangingPunct="1">
              <a:buFont typeface="+mj-lt"/>
              <a:buAutoNum type="arabicPeriod"/>
              <a:defRPr/>
            </a:pPr>
            <a:r>
              <a:rPr lang="en-US" sz="1600" dirty="0">
                <a:solidFill>
                  <a:srgbClr val="0033CC"/>
                </a:solidFill>
                <a:sym typeface="Wingdings" pitchFamily="2" charset="2"/>
              </a:rPr>
              <a:t>Do you ensure participation of drivers / operators in TBTs and that the hazards and controls related to vehicle / equipment movements are discussed?</a:t>
            </a:r>
          </a:p>
          <a:p>
            <a:pPr marL="342900" indent="-342900" eaLnBrk="1" hangingPunct="1">
              <a:buFont typeface="+mj-lt"/>
              <a:buAutoNum type="arabicPeriod"/>
              <a:defRPr/>
            </a:pPr>
            <a:r>
              <a:rPr lang="en-US" sz="1600" dirty="0">
                <a:solidFill>
                  <a:srgbClr val="0033CC"/>
                </a:solidFill>
                <a:sym typeface="Wingdings" pitchFamily="2" charset="2"/>
              </a:rPr>
              <a:t>Do you ensure availability of Banksman for guiding the vehicle / equipment movement safely?</a:t>
            </a:r>
          </a:p>
          <a:p>
            <a:pPr marL="342900" indent="-342900" eaLnBrk="1" hangingPunct="1">
              <a:buFont typeface="+mj-lt"/>
              <a:buAutoNum type="arabicPeriod"/>
              <a:defRPr/>
            </a:pPr>
            <a:r>
              <a:rPr lang="en-US" sz="1600" dirty="0">
                <a:solidFill>
                  <a:srgbClr val="0033CC"/>
                </a:solidFill>
                <a:sym typeface="Wingdings" pitchFamily="2" charset="2"/>
              </a:rPr>
              <a:t>Do you ensure safe distance is maintained whilst executing activities in the vicinity of OHLs?</a:t>
            </a: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92724</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B1FCF-0E89-482E-A62E-598FF58845D8}">
  <ds:schemaRefs>
    <ds:schemaRef ds:uri="http://purl.org/dc/elements/1.1/"/>
    <ds:schemaRef ds:uri="9d51eac6-a7d5-47f5-a119-63d146adb134"/>
    <ds:schemaRef ds:uri="http://schemas.microsoft.com/sharepoint/v3"/>
    <ds:schemaRef ds:uri="http://schemas.microsoft.com/office/2006/documentManagement/types"/>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8B955D85-16C4-4A21-BFDF-1A5E41DB827F}"/>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10285</TotalTime>
  <Words>598</Words>
  <Application>Microsoft Office PowerPoint</Application>
  <PresentationFormat>Widescreen</PresentationFormat>
  <Paragraphs>57</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Tahoma</vt:lpstr>
      <vt:lpstr>Times New Roman</vt:lpstr>
      <vt:lpstr>Wingdings</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HIPO#52 Post PD IRC Final</dc:title>
  <dc:creator>nazar@umsoman.com</dc:creator>
  <cp:lastModifiedBy>Balushi, Sumaiya MSE36</cp:lastModifiedBy>
  <cp:revision>403</cp:revision>
  <dcterms:created xsi:type="dcterms:W3CDTF">2018-09-24T07:27:56Z</dcterms:created>
  <dcterms:modified xsi:type="dcterms:W3CDTF">2022-07-26T09:36:42Z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