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8"/>
  </p:notesMasterIdLst>
  <p:handoutMasterIdLst>
    <p:handoutMasterId r:id="rId9"/>
  </p:handoutMasterIdLst>
  <p:sldIdLst>
    <p:sldId id="2147376997" r:id="rId5"/>
    <p:sldId id="351" r:id="rId6"/>
    <p:sldId id="356"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3F9EF86E-AE54-491F-9E4F-222F34206254}">
          <p14:sldIdLst>
            <p14:sldId id="2147376997"/>
            <p14:sldId id="351"/>
            <p14:sldId id="356"/>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4B8FA05-76D1-CD38-E057-31223E7D43B7}" name="Alazwani, Ahmed" initials="AA" userId="S::ahmed.alazwani@Weatherford.com::947dd998-a14b-483d-8e11-76a0875eb429" providerId="AD"/>
  <p188:author id="{2D72733D-9A19-58F9-9F4E-B67646E757B3}" name="Amri, Yahya UWZ1" initials="AYU" userId="S::Yahya.YA.Amri@pdo.co.om::bf1ccc57-4ef3-4a47-b9a4-c8cb88d009aa" providerId="AD"/>
  <p188:author id="{9DD4F448-FB3D-35B4-0F1E-ECFB5488AAFC}" name="Abraham, Arun UWZ2" initials="AAU" userId="S::Arun.AA.Abraham@pdo.co.om::967ab1b7-0d78-4749-8adf-efa7e94cf14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extLst>
      <p:ext uri="{19B8F6BF-5375-455C-9EA6-DF929625EA0E}">
        <p15:presenceInfo xmlns:p15="http://schemas.microsoft.com/office/powerpoint/2012/main" userId="S::AlMutasem.AMA.AlMahrooqi@pdo.co.om::6429f863-105c-4fb8-be4e-2094f749133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C715"/>
    <a:srgbClr val="24A316"/>
    <a:srgbClr val="FFCB25"/>
    <a:srgbClr val="FFFC00"/>
    <a:srgbClr val="EAEAEA"/>
    <a:srgbClr val="F2F3D7"/>
    <a:srgbClr val="16942A"/>
    <a:srgbClr val="FDD600"/>
    <a:srgbClr val="00B05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80A3AE-B37D-41BF-9BD7-075C29BA4F0A}" v="1" dt="2024-07-15T18:14:14.15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3387" autoAdjust="0"/>
  </p:normalViewPr>
  <p:slideViewPr>
    <p:cSldViewPr snapToGrid="0" snapToObjects="1">
      <p:cViewPr varScale="1">
        <p:scale>
          <a:sx n="103" d="100"/>
          <a:sy n="103" d="100"/>
        </p:scale>
        <p:origin x="912" y="144"/>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6"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5/10/relationships/revisionInfo" Target="revisionInfo.xml"/><Relationship Id="rId10"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handoutMaster" Target="handoutMasters/handout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5B13D376-C7B6-419B-9FF1-F3C32902842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a:extLst>
              <a:ext uri="{FF2B5EF4-FFF2-40B4-BE49-F238E27FC236}">
                <a16:creationId xmlns:a16="http://schemas.microsoft.com/office/drawing/2014/main" id="{117192C6-1C95-48A1-A4C6-F94F132F0AA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23/06/2026</a:t>
            </a:fld>
            <a:endParaRPr lang="en-US" dirty="0">
              <a:latin typeface="Calibri" panose="020F0502020204030204" pitchFamily="34" charset="0"/>
            </a:endParaRPr>
          </a:p>
        </p:txBody>
      </p:sp>
      <p:sp>
        <p:nvSpPr>
          <p:cNvPr id="4" name="Footer Placeholder 3">
            <a:extLst>
              <a:ext uri="{FF2B5EF4-FFF2-40B4-BE49-F238E27FC236}">
                <a16:creationId xmlns:a16="http://schemas.microsoft.com/office/drawing/2014/main" id="{9245D574-C9C3-4949-A04E-C02C11D3065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a:extLst>
              <a:ext uri="{FF2B5EF4-FFF2-40B4-BE49-F238E27FC236}">
                <a16:creationId xmlns:a16="http://schemas.microsoft.com/office/drawing/2014/main" id="{0E27CE67-CCF6-43EA-9EB4-FFC01F182A7B}"/>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3267991762"/>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pPr/>
              <a:t>23/06/2026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pPr/>
              <a:t>‹#›</a:t>
            </a:fld>
            <a:endParaRPr lang="en-US" dirty="0"/>
          </a:p>
        </p:txBody>
      </p:sp>
    </p:spTree>
    <p:extLst>
      <p:ext uri="{BB962C8B-B14F-4D97-AF65-F5344CB8AC3E}">
        <p14:creationId xmlns:p14="http://schemas.microsoft.com/office/powerpoint/2010/main" val="4183368233"/>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0174178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Bef>
                <a:spcPts val="200"/>
              </a:spcBef>
              <a:spcAft>
                <a:spcPts val="200"/>
              </a:spcAft>
            </a:pPr>
            <a:r>
              <a:rPr lang="en-US" sz="1800" dirty="0">
                <a:solidFill>
                  <a:srgbClr val="000000"/>
                </a:solidFill>
                <a:effectLst/>
                <a:latin typeface="Calibri" panose="020F0502020204030204" pitchFamily="34" charset="0"/>
              </a:rPr>
              <a:t>Guideline for Effective Learning &amp; Sustainability</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replicated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across</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similar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contractor</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activities</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Shall be SMART- Specific ,Measurable , Achievable ,Realistic &amp; Timebound</a:t>
            </a:r>
            <a:endParaRPr lang="en-US" sz="1800" dirty="0">
              <a:effectLst/>
              <a:latin typeface="Calibri" panose="020F0502020204030204" pitchFamily="34" charset="0"/>
            </a:endParaRPr>
          </a:p>
          <a:p>
            <a:pPr>
              <a:lnSpc>
                <a:spcPct val="107000"/>
              </a:lnSpc>
              <a:spcBef>
                <a:spcPts val="200"/>
              </a:spcBef>
              <a:spcAft>
                <a:spcPts val="200"/>
              </a:spcAft>
            </a:pPr>
            <a:r>
              <a:rPr lang="en-US" sz="1800" dirty="0">
                <a:effectLst/>
                <a:latin typeface="Times New Roman" panose="02020603050405020304" pitchFamily="18" charset="0"/>
              </a:rPr>
              <a:t>•</a:t>
            </a:r>
            <a:r>
              <a:rPr lang="en-US" sz="1800" dirty="0">
                <a:solidFill>
                  <a:srgbClr val="000000"/>
                </a:solidFill>
                <a:effectLst/>
                <a:latin typeface="Calibri" panose="020F0502020204030204" pitchFamily="34" charset="0"/>
              </a:rPr>
              <a:t>Can be</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implemented</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in</a:t>
            </a:r>
            <a:r>
              <a:rPr lang="en-US" sz="1800" dirty="0">
                <a:effectLst/>
                <a:latin typeface="Times New Roman" panose="02020603050405020304" pitchFamily="18" charset="0"/>
              </a:rPr>
              <a:t> </a:t>
            </a:r>
            <a:r>
              <a:rPr lang="en-US" sz="1800" dirty="0">
                <a:solidFill>
                  <a:srgbClr val="000000"/>
                </a:solidFill>
                <a:effectLst/>
                <a:latin typeface="Calibri" panose="020F0502020204030204" pitchFamily="34" charset="0"/>
              </a:rPr>
              <a:t>a months' time</a:t>
            </a:r>
            <a:r>
              <a:rPr lang="en-US" sz="1800" dirty="0">
                <a:solidFill>
                  <a:srgbClr val="000000"/>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solidFill>
                  <a:srgbClr val="4E586A"/>
                </a:solidFill>
                <a:effectLst/>
                <a:latin typeface="Segoe UI" panose="020B0502040204020203" pitchFamily="34" charset="0"/>
              </a:rPr>
              <a:t> </a:t>
            </a:r>
            <a:endParaRPr lang="en-US" sz="1800" dirty="0">
              <a:effectLst/>
              <a:latin typeface="Calibri" panose="020F0502020204030204" pitchFamily="34" charset="0"/>
            </a:endParaRPr>
          </a:p>
          <a:p>
            <a:pPr>
              <a:lnSpc>
                <a:spcPct val="107000"/>
              </a:lnSpc>
              <a:spcAft>
                <a:spcPts val="800"/>
              </a:spcAft>
            </a:pPr>
            <a:r>
              <a:rPr lang="en-US" sz="1800" dirty="0">
                <a:effectLst/>
                <a:latin typeface="Calibri" panose="020F0502020204030204" pitchFamily="34" charset="0"/>
              </a:rPr>
              <a:t> </a:t>
            </a: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extLst>
      <p:ext uri="{BB962C8B-B14F-4D97-AF65-F5344CB8AC3E}">
        <p14:creationId xmlns:p14="http://schemas.microsoft.com/office/powerpoint/2010/main" val="16205451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Ensure all dates and titles are input </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A short description should be provided without mentioning names of contractors or individuals.  You should include, what happened, to who (by job title) and what injuries this resulted in.  Nothing more!</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Four to five bullet points highlighting the main findings from the investigation.  Remember the target audience is the front line staff so this should be written in simple terms in a way that everyone can understand.</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strap line should be the main point you want to get across</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endParaRPr>
          </a:p>
          <a:p>
            <a:pPr marL="0" marR="0" lvl="0" indent="0" algn="l" defTabSz="914400"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Times New Roman" pitchFamily="18" charset="0"/>
                <a:ea typeface="+mn-ea"/>
                <a:cs typeface="+mn-cs"/>
              </a:rPr>
              <a:t>The images should be self explanatory, what went wrong (if you create a reconstruction please ensure you do not put people at risk) and below how it should be done.   </a:t>
            </a:r>
          </a:p>
          <a:p>
            <a:endParaRPr lang="en-US" dirty="0"/>
          </a:p>
        </p:txBody>
      </p:sp>
      <p:sp>
        <p:nvSpPr>
          <p:cNvPr id="4" name="Footer Placeholder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Confidential - Not to be shared outside of PDO/PDO contractors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
        <p:nvSpPr>
          <p:cNvPr id="5" name="Slide Number Placeholder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88714CE-FB4E-4316-BED5-DE0DF6B1D8E5}" type="slidenum">
              <a:rPr kumimoji="0" 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3113545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70364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71B9F12B-012B-511E-E1AF-940C15C48F38}"/>
              </a:ext>
            </a:extLst>
          </p:cNvPr>
          <p:cNvSpPr>
            <a:spLocks noGrp="1"/>
          </p:cNvSpPr>
          <p:nvPr>
            <p:ph type="dt" sz="half" idx="10"/>
          </p:nvPr>
        </p:nvSpPr>
        <p:spPr/>
        <p:txBody>
          <a:bodyPr/>
          <a:lstStyle/>
          <a:p>
            <a:fld id="{44F6AEF2-20D4-7547-BF78-1F3F36FB60DC}" type="datetimeFigureOut">
              <a:rPr lang="en-US" smtClean="0"/>
              <a:pPr/>
              <a:t>23/06/2026</a:t>
            </a:fld>
            <a:endParaRPr lang="en-US" dirty="0"/>
          </a:p>
        </p:txBody>
      </p:sp>
      <p:sp>
        <p:nvSpPr>
          <p:cNvPr id="8" name="Footer Placeholder 7">
            <a:extLst>
              <a:ext uri="{FF2B5EF4-FFF2-40B4-BE49-F238E27FC236}">
                <a16:creationId xmlns:a16="http://schemas.microsoft.com/office/drawing/2014/main" id="{12153C70-2C6D-7EF6-9D8B-F252F2B79470}"/>
              </a:ext>
            </a:extLst>
          </p:cNvPr>
          <p:cNvSpPr>
            <a:spLocks noGrp="1"/>
          </p:cNvSpPr>
          <p:nvPr>
            <p:ph type="ftr" sz="quarter" idx="11"/>
          </p:nvPr>
        </p:nvSpPr>
        <p:spPr/>
        <p:txBody>
          <a:bodyPr/>
          <a:lstStyle/>
          <a:p>
            <a:r>
              <a:rPr lang="en-US" dirty="0"/>
              <a:t>Confidential - Not to be shared outside of PDO/PDO contractors </a:t>
            </a:r>
          </a:p>
          <a:p>
            <a:endParaRPr lang="en-US" dirty="0"/>
          </a:p>
        </p:txBody>
      </p:sp>
      <p:sp>
        <p:nvSpPr>
          <p:cNvPr id="9" name="Slide Number Placeholder 8">
            <a:extLst>
              <a:ext uri="{FF2B5EF4-FFF2-40B4-BE49-F238E27FC236}">
                <a16:creationId xmlns:a16="http://schemas.microsoft.com/office/drawing/2014/main" id="{5F370DFB-2757-20B9-7E69-B0B0CE960C83}"/>
              </a:ext>
            </a:extLst>
          </p:cNvPr>
          <p:cNvSpPr>
            <a:spLocks noGrp="1"/>
          </p:cNvSpPr>
          <p:nvPr>
            <p:ph type="sldNum" sz="quarter" idx="12"/>
          </p:nvPr>
        </p:nvSpPr>
        <p:spPr/>
        <p:txBody>
          <a:body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717911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91314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668638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8354070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17888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9335843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2371160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73017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1578270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pPr/>
              <a:t>‹#›</a:t>
            </a:fld>
            <a:endParaRPr lang="en-US" dirty="0"/>
          </a:p>
        </p:txBody>
      </p:sp>
    </p:spTree>
    <p:extLst>
      <p:ext uri="{BB962C8B-B14F-4D97-AF65-F5344CB8AC3E}">
        <p14:creationId xmlns:p14="http://schemas.microsoft.com/office/powerpoint/2010/main" val="2821178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pPr/>
              <a:t>23/06/2026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pPr/>
              <a:t>‹#›</a:t>
            </a:fld>
            <a:endParaRPr lang="en-US" dirty="0"/>
          </a:p>
        </p:txBody>
      </p:sp>
      <p:pic>
        <p:nvPicPr>
          <p:cNvPr id="7" name="Picture 6">
            <a:extLst>
              <a:ext uri="{FF2B5EF4-FFF2-40B4-BE49-F238E27FC236}">
                <a16:creationId xmlns:a16="http://schemas.microsoft.com/office/drawing/2014/main" id="{2F5837F4-0EF0-4EB8-A16D-265E78EE0C93}"/>
              </a:ext>
            </a:extLst>
          </p:cNvPr>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a:extLst>
              <a:ext uri="{FF2B5EF4-FFF2-40B4-BE49-F238E27FC236}">
                <a16:creationId xmlns:a16="http://schemas.microsoft.com/office/drawing/2014/main" id="{E9B523F6-A9A3-46FE-B2B7-E53C7D2853E4}"/>
              </a:ext>
            </a:extLst>
          </p:cNvPr>
          <p:cNvGrpSpPr/>
          <p:nvPr userDrawn="1"/>
        </p:nvGrpSpPr>
        <p:grpSpPr>
          <a:xfrm>
            <a:off x="9289915" y="6117536"/>
            <a:ext cx="2340722" cy="740868"/>
            <a:chOff x="9289915" y="6117536"/>
            <a:chExt cx="2340722" cy="740868"/>
          </a:xfrm>
        </p:grpSpPr>
        <p:pic>
          <p:nvPicPr>
            <p:cNvPr id="9" name="Picture 8">
              <a:extLst>
                <a:ext uri="{FF2B5EF4-FFF2-40B4-BE49-F238E27FC236}">
                  <a16:creationId xmlns:a16="http://schemas.microsoft.com/office/drawing/2014/main" id="{95D186BF-73E8-40E9-BF74-18F83D802152}"/>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a:extLst>
                <a:ext uri="{FF2B5EF4-FFF2-40B4-BE49-F238E27FC236}">
                  <a16:creationId xmlns:a16="http://schemas.microsoft.com/office/drawing/2014/main" id="{A68DA85E-4B77-46C1-A974-11D1BE5A68EF}"/>
                </a:ext>
              </a:extLst>
            </p:cNvPr>
            <p:cNvPicPr>
              <a:picLocks noChangeAspect="1"/>
            </p:cNvPicPr>
            <p:nvPr/>
          </p:nvPicPr>
          <p:blipFill>
            <a:blip r:embed="rId15"/>
            <a:stretch>
              <a:fillRect/>
            </a:stretch>
          </p:blipFill>
          <p:spPr>
            <a:xfrm>
              <a:off x="9289915" y="6671146"/>
              <a:ext cx="2340722" cy="187258"/>
            </a:xfrm>
            <a:prstGeom prst="rect">
              <a:avLst/>
            </a:prstGeom>
          </p:spPr>
        </p:pic>
      </p:grpSp>
    </p:spTree>
    <p:extLst>
      <p:ext uri="{BB962C8B-B14F-4D97-AF65-F5344CB8AC3E}">
        <p14:creationId xmlns:p14="http://schemas.microsoft.com/office/powerpoint/2010/main" val="4675114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16361" y="1066800"/>
            <a:ext cx="7791263" cy="5136791"/>
          </a:xfrm>
          <a:prstGeom prst="rect">
            <a:avLst/>
          </a:prstGeom>
          <a:noFill/>
          <a:ln w="19050">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black"/>
                </a:solidFill>
                <a:effectLst/>
                <a:uLnTx/>
                <a:uFillTx/>
                <a:latin typeface="Tahoma" pitchFamily="34" charset="0"/>
                <a:ea typeface="+mn-ea"/>
                <a:cs typeface="+mn-cs"/>
              </a:rPr>
              <a:t>What happened?</a:t>
            </a:r>
            <a:endParaRPr kumimoji="0" lang="en-US" sz="1600" b="0" i="0" u="none" strike="noStrike" kern="1200" cap="none" spc="0" normalizeH="0" baseline="0" noProof="0" dirty="0">
              <a:ln>
                <a:noFill/>
              </a:ln>
              <a:solidFill>
                <a:prstClr val="black"/>
              </a:solidFill>
              <a:effectLst/>
              <a:uLnTx/>
              <a:uFillTx/>
              <a:latin typeface="Tahoma" pitchFamily="34"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The operation was to laydown 4" HWDP, a roustabout was operating the air winch, while two floormen were assisting by pushing the DP from the mouse hole towards the V-door direction. The roustabout lowered the HWDP prematurely, causing it to land at the edge of the V-door opening. This led to the load slacking off, and as a result, the Shurloc hook got disconnected. Consequently, the HWDP fell from the rig floor into the pipe racks area. There were no individuals present in the No Go Zone area at the time of the incident, and no equipment sustained any damage.</a:t>
            </a:r>
          </a:p>
          <a:p>
            <a:pPr marL="342900" marR="0" lvl="0" indent="-342900" algn="l" defTabSz="914400" rtl="0" eaLnBrk="1" fontAlgn="auto" latinLnBrk="0" hangingPunct="1">
              <a:lnSpc>
                <a:spcPct val="100000"/>
              </a:lnSpc>
              <a:spcBef>
                <a:spcPts val="0"/>
              </a:spcBef>
              <a:spcAft>
                <a:spcPts val="0"/>
              </a:spcAft>
              <a:buClrTx/>
              <a:buSzTx/>
              <a:buFontTx/>
              <a:buNone/>
              <a:tabLst/>
              <a:defRPr/>
            </a:pPr>
            <a:endParaRPr kumimoji="0" lang="en-US" sz="105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altLang="zh-CN" sz="1600" b="1" i="0" u="none" strike="noStrike" kern="1200" cap="none" spc="0" normalizeH="0" baseline="0" noProof="0" dirty="0">
                <a:ln>
                  <a:noFill/>
                </a:ln>
                <a:solidFill>
                  <a:prstClr val="black"/>
                </a:solidFill>
                <a:effectLst/>
                <a:uLnTx/>
                <a:uFillTx/>
                <a:latin typeface="Tahoma" pitchFamily="34" charset="0"/>
                <a:ea typeface="宋体" panose="02010600030101010101" pitchFamily="2" charset="-122"/>
                <a:cs typeface="+mn-cs"/>
              </a:rPr>
              <a:t>Why it happened/Finding :</a:t>
            </a:r>
          </a:p>
          <a:p>
            <a:pPr marL="171446" indent="-171446">
              <a:lnSpc>
                <a:spcPct val="90000"/>
              </a:lnSpc>
              <a:spcBef>
                <a:spcPts val="1000"/>
              </a:spcBef>
              <a:buFont typeface="Arial" panose="020B0604020202020204" pitchFamily="34" charset="0"/>
              <a:buChar char="•"/>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HWDP stuck at the tip of the V-door and while the winch operator </a:t>
            </a:r>
            <a:r>
              <a:rPr lang="en-US" sz="900" dirty="0">
                <a:solidFill>
                  <a:prstClr val="black"/>
                </a:solidFill>
                <a:latin typeface="Calibri" panose="020F0502020204030204"/>
              </a:rPr>
              <a:t>is </a:t>
            </a: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lowering it resulted in opening the Shurloc hook, which led to dropping the pipe.</a:t>
            </a:r>
          </a:p>
          <a:p>
            <a:pPr marL="171446" indent="-171446">
              <a:lnSpc>
                <a:spcPct val="90000"/>
              </a:lnSpc>
              <a:spcBef>
                <a:spcPts val="1000"/>
              </a:spcBef>
              <a:buFont typeface="Arial" panose="020B0604020202020204" pitchFamily="34" charset="0"/>
              <a:buChar char="•"/>
              <a:defRPr/>
            </a:pPr>
            <a:r>
              <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rPr>
              <a:t>The Shurloc hook was </a:t>
            </a:r>
            <a:r>
              <a:rPr lang="en-US" sz="900" dirty="0">
                <a:solidFill>
                  <a:prstClr val="black"/>
                </a:solidFill>
                <a:latin typeface="Calibri" panose="020F0502020204030204"/>
              </a:rPr>
              <a:t>used although it is forbidden to be used in rig winch line operation as per SP-2079.</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171446" marR="0" lvl="0" indent="-171446"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900" dirty="0">
                <a:solidFill>
                  <a:prstClr val="black"/>
                </a:solidFill>
                <a:latin typeface="Calibri" panose="020F0502020204030204"/>
              </a:rPr>
              <a:t>The Lay down tubular SOP doesn’t contain the use of 4-parts shackle. As well as it do not assign the competent winch operator.</a:t>
            </a:r>
          </a:p>
          <a:p>
            <a:pPr marL="171446" marR="0" lvl="0" indent="-171446"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900" dirty="0">
                <a:solidFill>
                  <a:prstClr val="black"/>
                </a:solidFill>
                <a:latin typeface="Calibri" panose="020F0502020204030204"/>
              </a:rPr>
              <a:t>The winch operator was incompetent operator, a Roustabout with 6-months experience.</a:t>
            </a:r>
          </a:p>
          <a:p>
            <a:pPr marL="171446" marR="0" lvl="0" indent="-171446"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sz="900" dirty="0">
                <a:solidFill>
                  <a:prstClr val="black"/>
                </a:solidFill>
                <a:latin typeface="Calibri" panose="020F0502020204030204"/>
              </a:rPr>
              <a:t>The Shurloc hook was identified earlier as forbidden tool to be used in rig winch lines. However, it was installed back.</a:t>
            </a:r>
          </a:p>
          <a:p>
            <a:pPr marL="171446" marR="0" lvl="0" indent="-171446"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sz="1200" dirty="0">
              <a:solidFill>
                <a:prstClr val="black"/>
              </a:solidFill>
              <a:latin typeface="Calibri" panose="020F0502020204030204" pitchFamily="34" charset="0"/>
              <a:cs typeface="Tahoma" pitchFamily="34" charset="0"/>
            </a:endParaRPr>
          </a:p>
          <a:p>
            <a:pPr marL="114300" indent="-114300" algn="just">
              <a:defRPr/>
            </a:pPr>
            <a:r>
              <a:rPr lang="en-US" sz="1600" b="1" dirty="0">
                <a:solidFill>
                  <a:prstClr val="black"/>
                </a:solidFill>
                <a:latin typeface="Tahoma" pitchFamily="34" charset="0"/>
                <a:ea typeface="宋体" panose="02010600030101010101" pitchFamily="2" charset="-122"/>
              </a:rPr>
              <a:t>Your learning from this incident..</a:t>
            </a:r>
          </a:p>
          <a:p>
            <a:pPr marL="114300" indent="-114300" algn="just">
              <a:defRPr/>
            </a:pPr>
            <a:endParaRPr lang="en-US" sz="300" dirty="0">
              <a:solidFill>
                <a:srgbClr val="000000"/>
              </a:solidFill>
              <a:latin typeface="Calibri" panose="020F0502020204030204" pitchFamily="34" charset="0"/>
            </a:endParaRPr>
          </a:p>
          <a:p>
            <a:pPr marL="171450" indent="-171450">
              <a:lnSpc>
                <a:spcPct val="150000"/>
              </a:lnSpc>
              <a:buFont typeface="Arial" panose="020B0604020202020204" pitchFamily="34" charset="0"/>
              <a:buChar char="•"/>
              <a:defRPr/>
            </a:pPr>
            <a:r>
              <a:rPr lang="en-US" sz="1050" dirty="0">
                <a:latin typeface="Calibri" panose="020F0502020204030204" pitchFamily="34" charset="0"/>
                <a:cs typeface="Tahoma" pitchFamily="34" charset="0"/>
              </a:rPr>
              <a:t>Always ensure to intervene and stop the job once needed.</a:t>
            </a:r>
          </a:p>
          <a:p>
            <a:pPr marL="171450" indent="-171450">
              <a:lnSpc>
                <a:spcPct val="150000"/>
              </a:lnSpc>
              <a:buFont typeface="Arial" panose="020B0604020202020204" pitchFamily="34" charset="0"/>
              <a:buChar char="•"/>
              <a:defRPr/>
            </a:pPr>
            <a:r>
              <a:rPr lang="en-US" sz="1050" dirty="0">
                <a:latin typeface="Calibri" panose="020F0502020204030204" pitchFamily="34" charset="0"/>
                <a:cs typeface="Tahoma" pitchFamily="34" charset="0"/>
              </a:rPr>
              <a:t>Only four-part shackles to be used with the Rigs winch lines.</a:t>
            </a:r>
            <a:endParaRPr lang="en-US" sz="1050" dirty="0">
              <a:solidFill>
                <a:prstClr val="black"/>
              </a:solidFill>
              <a:latin typeface="Calibri" panose="020F0502020204030204" pitchFamily="34" charset="0"/>
              <a:cs typeface="Tahoma" pitchFamily="34" charset="0"/>
            </a:endParaRPr>
          </a:p>
          <a:p>
            <a:pPr marL="171450" indent="-171450">
              <a:lnSpc>
                <a:spcPct val="150000"/>
              </a:lnSpc>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Always ensure proper inspection of tools prior use.</a:t>
            </a:r>
          </a:p>
          <a:p>
            <a:pPr marL="171450" indent="-171450">
              <a:lnSpc>
                <a:spcPct val="150000"/>
              </a:lnSpc>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Always plan the job adequately and ensure all crew are aware about the plan.</a:t>
            </a:r>
          </a:p>
          <a:p>
            <a:pPr marL="171450" indent="-171450">
              <a:lnSpc>
                <a:spcPct val="150000"/>
              </a:lnSpc>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Always ensure competent operator to operate the winch.</a:t>
            </a:r>
          </a:p>
          <a:p>
            <a:pPr marL="171450" indent="-171450">
              <a:lnSpc>
                <a:spcPct val="150000"/>
              </a:lnSpc>
              <a:buFont typeface="Arial" panose="020B0604020202020204" pitchFamily="34" charset="0"/>
              <a:buChar char="•"/>
              <a:defRPr/>
            </a:pPr>
            <a:r>
              <a:rPr lang="en-US" sz="1050" dirty="0">
                <a:solidFill>
                  <a:prstClr val="black"/>
                </a:solidFill>
                <a:latin typeface="Calibri" panose="020F0502020204030204" pitchFamily="34" charset="0"/>
                <a:cs typeface="Tahoma" pitchFamily="34" charset="0"/>
              </a:rPr>
              <a:t>Always ensure ethe SOP covers all specific steps of the performed activity .</a:t>
            </a:r>
          </a:p>
          <a:p>
            <a:pPr marL="171450" indent="-171450">
              <a:buFont typeface="Arial" panose="020B0604020202020204" pitchFamily="34" charset="0"/>
              <a:buChar char="•"/>
              <a:defRPr/>
            </a:pPr>
            <a:endParaRPr lang="en-US" sz="1050" dirty="0">
              <a:latin typeface="Calibri" panose="020F0502020204030204" pitchFamily="34" charset="0"/>
              <a:cs typeface="Tahoma"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3" name="Rectangle 8">
            <a:extLst>
              <a:ext uri="{FF2B5EF4-FFF2-40B4-BE49-F238E27FC236}">
                <a16:creationId xmlns:a16="http://schemas.microsoft.com/office/drawing/2014/main" id="{59D43B35-686F-4F9F-AEB7-36497BC783E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27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/02/2024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HiPo#10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Drops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 </a:t>
            </a:r>
            <a:r>
              <a:rPr lang="en-US" sz="1200" b="1" dirty="0">
                <a:latin typeface="Tahoma" pitchFamily="34" charset="0"/>
              </a:rPr>
              <a:t>Activity</a:t>
            </a:r>
            <a:r>
              <a:rPr lang="en-US" sz="1200" b="1" dirty="0">
                <a:solidFill>
                  <a:srgbClr val="4472C4"/>
                </a:solidFill>
                <a:latin typeface="Tahoma" pitchFamily="34" charset="0"/>
              </a:rPr>
              <a:t>: Laying down HWDP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227558"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Calibri" panose="020F0502020204030204" pitchFamily="34" charset="0"/>
                <a:ea typeface="Tahoma" panose="020B0604030504040204" pitchFamily="34" charset="0"/>
                <a:cs typeface="Calibri" panose="020F0502020204030204" pitchFamily="34" charset="0"/>
              </a:rPr>
              <a:t>PDO Second Alert</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18" name="Picture 17">
            <a:extLst>
              <a:ext uri="{FF2B5EF4-FFF2-40B4-BE49-F238E27FC236}">
                <a16:creationId xmlns:a16="http://schemas.microsoft.com/office/drawing/2014/main" id="{4EB5C5A4-34C7-8A46-A1A7-7FF9FB4A8633}"/>
              </a:ext>
            </a:extLst>
          </p:cNvPr>
          <p:cNvPicPr>
            <a:picLocks noChangeAspect="1"/>
          </p:cNvPicPr>
          <p:nvPr/>
        </p:nvPicPr>
        <p:blipFill>
          <a:blip r:embed="rId3"/>
          <a:stretch>
            <a:fillRect/>
          </a:stretch>
        </p:blipFill>
        <p:spPr>
          <a:xfrm>
            <a:off x="8328709" y="1295352"/>
            <a:ext cx="3714605" cy="22751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071848" y="2799919"/>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pic>
        <p:nvPicPr>
          <p:cNvPr id="19" name="Picture 18">
            <a:extLst>
              <a:ext uri="{FF2B5EF4-FFF2-40B4-BE49-F238E27FC236}">
                <a16:creationId xmlns:a16="http://schemas.microsoft.com/office/drawing/2014/main" id="{AAE81782-2F82-8FB0-1B42-0213BE466828}"/>
              </a:ext>
            </a:extLst>
          </p:cNvPr>
          <p:cNvPicPr>
            <a:picLocks noChangeAspect="1"/>
          </p:cNvPicPr>
          <p:nvPr/>
        </p:nvPicPr>
        <p:blipFill>
          <a:blip r:embed="rId4"/>
          <a:stretch>
            <a:fillRect/>
          </a:stretch>
        </p:blipFill>
        <p:spPr>
          <a:xfrm>
            <a:off x="8294647" y="3812641"/>
            <a:ext cx="3748668" cy="2268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063399" y="5419577"/>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 name="TextBox 1">
            <a:extLst>
              <a:ext uri="{FF2B5EF4-FFF2-40B4-BE49-F238E27FC236}">
                <a16:creationId xmlns:a16="http://schemas.microsoft.com/office/drawing/2014/main" id="{741A6DB7-327D-0055-3803-6D21B7A58AB2}"/>
              </a:ext>
            </a:extLst>
          </p:cNvPr>
          <p:cNvSpPr txBox="1"/>
          <p:nvPr/>
        </p:nvSpPr>
        <p:spPr>
          <a:xfrm>
            <a:off x="659790" y="6181617"/>
            <a:ext cx="7512141" cy="369332"/>
          </a:xfrm>
          <a:prstGeom prst="rect">
            <a:avLst/>
          </a:prstGeom>
          <a:solidFill>
            <a:schemeClr val="accent1"/>
          </a:solidFill>
        </p:spPr>
        <p:txBody>
          <a:bodyPr wrap="square" rtlCol="0">
            <a:spAutoFit/>
          </a:bodyPr>
          <a:lstStyle/>
          <a:p>
            <a:pPr algn="ctr"/>
            <a:r>
              <a:rPr lang="en-US" b="1" dirty="0">
                <a:solidFill>
                  <a:srgbClr val="FFFF00"/>
                </a:solidFill>
              </a:rPr>
              <a:t>Always ensure proper inspection of tools prior use</a:t>
            </a:r>
          </a:p>
        </p:txBody>
      </p:sp>
    </p:spTree>
    <p:extLst>
      <p:ext uri="{BB962C8B-B14F-4D97-AF65-F5344CB8AC3E}">
        <p14:creationId xmlns:p14="http://schemas.microsoft.com/office/powerpoint/2010/main" val="34393793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CE45F78-3908-4D1A-82F1-C1ADC42E3FB1}"/>
              </a:ext>
            </a:extLst>
          </p:cNvPr>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itchFamily="34" charset="-128"/>
              </a:rPr>
            </a:br>
            <a:br>
              <a:rPr lang="en-GB" sz="2200" b="1" dirty="0">
                <a:solidFill>
                  <a:srgbClr val="00B050"/>
                </a:solidFill>
                <a:ea typeface="MS PGothic" pitchFamily="34" charset="-128"/>
              </a:rPr>
            </a:br>
            <a:br>
              <a:rPr lang="en-GB" sz="2200" b="1" dirty="0">
                <a:solidFill>
                  <a:srgbClr val="00B050"/>
                </a:solidFill>
                <a:ea typeface="MS PGothic" pitchFamily="34" charset="-128"/>
              </a:rPr>
            </a:br>
            <a:r>
              <a:rPr lang="en-GB" sz="2700" b="1" dirty="0">
                <a:solidFill>
                  <a:srgbClr val="00B050"/>
                </a:solidFill>
                <a:ea typeface="MS PGothic" pitchFamily="34" charset="-128"/>
              </a:rPr>
              <a:t>Effective Learning </a:t>
            </a:r>
            <a:br>
              <a:rPr lang="en-GB" sz="2700" b="1" dirty="0">
                <a:solidFill>
                  <a:srgbClr val="00B050"/>
                </a:solidFill>
                <a:ea typeface="MS PGothic" pitchFamily="34" charset="-128"/>
              </a:rPr>
            </a:br>
            <a:br>
              <a:rPr lang="en-GB" sz="2200" b="1" dirty="0">
                <a:solidFill>
                  <a:srgbClr val="00B050"/>
                </a:solidFill>
                <a:ea typeface="MS PGothic" pitchFamily="34" charset="-128"/>
              </a:rPr>
            </a:br>
            <a:endParaRPr lang="en-US" dirty="0"/>
          </a:p>
        </p:txBody>
      </p:sp>
      <p:pic>
        <p:nvPicPr>
          <p:cNvPr id="2" name="Picture 1">
            <a:extLst>
              <a:ext uri="{FF2B5EF4-FFF2-40B4-BE49-F238E27FC236}">
                <a16:creationId xmlns:a16="http://schemas.microsoft.com/office/drawing/2014/main" id="{49C83480-07FA-41ED-8967-2820327476A1}"/>
              </a:ext>
            </a:extLst>
          </p:cNvPr>
          <p:cNvPicPr>
            <a:picLocks noChangeAspect="1"/>
          </p:cNvPicPr>
          <p:nvPr/>
        </p:nvPicPr>
        <p:blipFill>
          <a:blip r:embed="rId3"/>
          <a:stretch>
            <a:fillRect/>
          </a:stretch>
        </p:blipFill>
        <p:spPr>
          <a:xfrm>
            <a:off x="3084431" y="6498069"/>
            <a:ext cx="5590517" cy="377985"/>
          </a:xfrm>
          <a:prstGeom prst="rect">
            <a:avLst/>
          </a:prstGeom>
        </p:spPr>
      </p:pic>
      <p:sp>
        <p:nvSpPr>
          <p:cNvPr id="6" name="Rectangle 5">
            <a:extLst>
              <a:ext uri="{FF2B5EF4-FFF2-40B4-BE49-F238E27FC236}">
                <a16:creationId xmlns:a16="http://schemas.microsoft.com/office/drawing/2014/main" id="{2A4C66E9-CF65-4A0F-9A16-76B64C582F3A}"/>
              </a:ext>
            </a:extLst>
          </p:cNvPr>
          <p:cNvSpPr/>
          <p:nvPr/>
        </p:nvSpPr>
        <p:spPr>
          <a:xfrm>
            <a:off x="425605" y="1022338"/>
            <a:ext cx="10928195" cy="307777"/>
          </a:xfrm>
          <a:prstGeom prst="rect">
            <a:avLst/>
          </a:prstGeom>
        </p:spPr>
        <p:txBody>
          <a:bodyPr wrap="square">
            <a:spAutoFit/>
          </a:bodyPr>
          <a:lstStyle/>
          <a:p>
            <a:pPr marL="342900" indent="-342900">
              <a:defRPr/>
            </a:pPr>
            <a:r>
              <a:rPr lang="en-US" sz="1400" b="1" dirty="0">
                <a:latin typeface="Tahoma" pitchFamily="34" charset="0"/>
              </a:rPr>
              <a:t>To make sure learning is translated to the site day to day activities , please answer the below questions :-</a:t>
            </a:r>
          </a:p>
        </p:txBody>
      </p:sp>
      <p:sp>
        <p:nvSpPr>
          <p:cNvPr id="7" name="Rectangle 6">
            <a:extLst>
              <a:ext uri="{FF2B5EF4-FFF2-40B4-BE49-F238E27FC236}">
                <a16:creationId xmlns:a16="http://schemas.microsoft.com/office/drawing/2014/main" id="{4D883F2B-B3CE-4AB4-AB99-0AA90A5717A9}"/>
              </a:ext>
            </a:extLst>
          </p:cNvPr>
          <p:cNvSpPr/>
          <p:nvPr/>
        </p:nvSpPr>
        <p:spPr>
          <a:xfrm>
            <a:off x="322456" y="1377739"/>
            <a:ext cx="11730104" cy="4093428"/>
          </a:xfrm>
          <a:prstGeom prst="rect">
            <a:avLst/>
          </a:prstGeom>
        </p:spPr>
        <p:txBody>
          <a:bodyPr wrap="square">
            <a:spAutoFit/>
          </a:bodyPr>
          <a:lstStyle/>
          <a:p>
            <a:pPr marL="342900" indent="-342900">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learning </a:t>
            </a:r>
            <a:r>
              <a:rPr lang="en-US" b="1" dirty="0">
                <a:latin typeface="Tahoma" pitchFamily="34" charset="0"/>
              </a:rPr>
              <a:t>can be implemented at site ? </a:t>
            </a:r>
            <a:endParaRPr lang="en-US" dirty="0">
              <a:latin typeface="Tahoma" pitchFamily="34" charset="0"/>
            </a:endParaRP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Ensure to implement all Musta’ed 7 steps effectively.</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Ensure to intervene and stop the job once needed.</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Only four-part shackles to be used with the Rigs winch lines.</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Conduct proper inspection of tools prior use.</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Plan the job adequately and ensure all crew are aware about the plan.</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Ensure competent operator to operate the winch.</a:t>
            </a:r>
          </a:p>
          <a:p>
            <a:pPr marL="342900" indent="-342900">
              <a:buFont typeface="+mj-lt"/>
              <a:buAutoNum type="arabicPeriod"/>
              <a:defRPr/>
            </a:pPr>
            <a:r>
              <a:rPr lang="en-US" sz="1600" dirty="0">
                <a:solidFill>
                  <a:srgbClr val="0033CC"/>
                </a:solidFill>
                <a:latin typeface="Calibri" panose="020F0502020204030204" pitchFamily="34" charset="0"/>
                <a:sym typeface="Wingdings" pitchFamily="2" charset="2"/>
              </a:rPr>
              <a:t>Ensure the SOP covers all specific steps of the performed activity .</a:t>
            </a:r>
          </a:p>
          <a:p>
            <a:pPr>
              <a:defRPr/>
            </a:pPr>
            <a:r>
              <a:rPr lang="en-US" b="1" dirty="0">
                <a:solidFill>
                  <a:srgbClr val="0000FF"/>
                </a:solidFill>
                <a:latin typeface="Tahoma" pitchFamily="34" charset="0"/>
              </a:rPr>
              <a:t>How</a:t>
            </a:r>
            <a:r>
              <a:rPr lang="en-US" b="1" dirty="0">
                <a:solidFill>
                  <a:schemeClr val="tx1">
                    <a:lumMod val="95000"/>
                    <a:lumOff val="5000"/>
                  </a:schemeClr>
                </a:solidFill>
                <a:latin typeface="Tahoma" pitchFamily="34" charset="0"/>
              </a:rPr>
              <a:t> can you </a:t>
            </a:r>
            <a:r>
              <a:rPr lang="en-US" sz="1600" b="1" dirty="0">
                <a:latin typeface="Tahoma" pitchFamily="34" charset="0"/>
              </a:rPr>
              <a:t>sustain the action ? </a:t>
            </a:r>
            <a:endParaRPr lang="en-US" sz="1600" dirty="0">
              <a:latin typeface="Tahoma" pitchFamily="34" charset="0"/>
            </a:endParaRPr>
          </a:p>
          <a:p>
            <a:pPr marL="285750" indent="-285750" algn="l" rtl="0" eaLnBrk="1" fontAlgn="t" latinLnBrk="0" hangingPunct="1">
              <a:spcBef>
                <a:spcPts val="0"/>
              </a:spcBef>
              <a:spcAft>
                <a:spcPts val="0"/>
              </a:spcAft>
              <a:buFont typeface="Wingdings" panose="05000000000000000000" pitchFamily="2" charset="2"/>
              <a:buChar char="ü"/>
            </a:pPr>
            <a:r>
              <a:rPr lang="en-US" sz="1600" dirty="0">
                <a:solidFill>
                  <a:srgbClr val="0033CC"/>
                </a:solidFill>
                <a:latin typeface="Calibri" panose="020F0502020204030204" pitchFamily="34" charset="0"/>
              </a:rPr>
              <a:t>To update the SOP and JHA to include the </a:t>
            </a:r>
            <a:r>
              <a:rPr lang="en-US" sz="1600" dirty="0" err="1">
                <a:solidFill>
                  <a:srgbClr val="0033CC"/>
                </a:solidFill>
                <a:latin typeface="Calibri" panose="020F0502020204030204" pitchFamily="34" charset="0"/>
              </a:rPr>
              <a:t>Shurloc</a:t>
            </a:r>
            <a:r>
              <a:rPr lang="en-US" sz="1600" dirty="0">
                <a:solidFill>
                  <a:srgbClr val="0033CC"/>
                </a:solidFill>
                <a:latin typeface="Calibri" panose="020F0502020204030204" pitchFamily="34" charset="0"/>
              </a:rPr>
              <a:t> hook never to be used with Rig winch line only 4-part shackles to be used. </a:t>
            </a:r>
          </a:p>
          <a:p>
            <a:pPr marL="285750" indent="-285750" algn="l" rtl="0" eaLnBrk="1" fontAlgn="t" latinLnBrk="0" hangingPunct="1">
              <a:spcBef>
                <a:spcPts val="0"/>
              </a:spcBef>
              <a:spcAft>
                <a:spcPts val="0"/>
              </a:spcAft>
              <a:buFont typeface="Wingdings" panose="05000000000000000000" pitchFamily="2" charset="2"/>
              <a:buChar char="ü"/>
            </a:pPr>
            <a:r>
              <a:rPr lang="en-US" sz="1600" dirty="0">
                <a:solidFill>
                  <a:srgbClr val="0033CC"/>
                </a:solidFill>
                <a:latin typeface="Calibri" panose="020F0502020204030204" pitchFamily="34" charset="0"/>
              </a:rPr>
              <a:t>To update the SOP &amp; JHA and define that  only competent operator shall operate the winch </a:t>
            </a:r>
          </a:p>
          <a:p>
            <a:pPr marL="285750" marR="0" indent="-285750" algn="l" rtl="0" eaLnBrk="1" fontAlgn="auto" latinLnBrk="0" hangingPunct="1">
              <a:spcBef>
                <a:spcPts val="0"/>
              </a:spcBef>
              <a:spcAft>
                <a:spcPts val="0"/>
              </a:spcAft>
              <a:buFont typeface="Wingdings" panose="05000000000000000000" pitchFamily="2" charset="2"/>
              <a:buChar char="ü"/>
            </a:pPr>
            <a:r>
              <a:rPr lang="en-US" sz="1600" dirty="0">
                <a:solidFill>
                  <a:srgbClr val="0033CC"/>
                </a:solidFill>
                <a:latin typeface="Calibri" panose="020F0502020204030204" pitchFamily="34" charset="0"/>
              </a:rPr>
              <a:t>To ensure the communication is done successfully </a:t>
            </a:r>
          </a:p>
          <a:p>
            <a:pPr marL="285750" indent="-285750" algn="l" rtl="0" eaLnBrk="1" fontAlgn="t" latinLnBrk="0" hangingPunct="1">
              <a:spcBef>
                <a:spcPts val="0"/>
              </a:spcBef>
              <a:spcAft>
                <a:spcPts val="0"/>
              </a:spcAft>
              <a:buFont typeface="Wingdings" panose="05000000000000000000" pitchFamily="2" charset="2"/>
              <a:buChar char="ü"/>
            </a:pPr>
            <a:r>
              <a:rPr lang="en-US" sz="1600" dirty="0">
                <a:solidFill>
                  <a:srgbClr val="0033CC"/>
                </a:solidFill>
                <a:latin typeface="Calibri" panose="020F0502020204030204" pitchFamily="34" charset="0"/>
              </a:rPr>
              <a:t>Ensure all actions are well tracked and closed</a:t>
            </a:r>
          </a:p>
          <a:p>
            <a:pPr marL="285750" indent="-285750" algn="l" rtl="0" eaLnBrk="1" fontAlgn="t" latinLnBrk="0" hangingPunct="1">
              <a:spcBef>
                <a:spcPts val="0"/>
              </a:spcBef>
              <a:spcAft>
                <a:spcPts val="0"/>
              </a:spcAft>
              <a:buFont typeface="Wingdings" panose="05000000000000000000" pitchFamily="2" charset="2"/>
              <a:buChar char="ü"/>
            </a:pPr>
            <a:r>
              <a:rPr lang="en-US" sz="1600" dirty="0">
                <a:solidFill>
                  <a:srgbClr val="0033CC"/>
                </a:solidFill>
                <a:latin typeface="Calibri" panose="020F0502020204030204" pitchFamily="34" charset="0"/>
              </a:rPr>
              <a:t>Regular SOP &amp; JHA verification will be in place by WFRD Assurance team including verification of only 4-parts shackle to be used</a:t>
            </a:r>
          </a:p>
          <a:p>
            <a:pPr marL="285750" marR="0" indent="-285750" algn="l" rtl="0" eaLnBrk="1" fontAlgn="auto" latinLnBrk="0" hangingPunct="1">
              <a:spcBef>
                <a:spcPts val="0"/>
              </a:spcBef>
              <a:spcAft>
                <a:spcPts val="0"/>
              </a:spcAft>
              <a:buFont typeface="Wingdings" panose="05000000000000000000" pitchFamily="2" charset="2"/>
              <a:buChar char="ü"/>
            </a:pPr>
            <a:r>
              <a:rPr lang="en-US" sz="1600" dirty="0">
                <a:solidFill>
                  <a:srgbClr val="0033CC"/>
                </a:solidFill>
                <a:latin typeface="Calibri" panose="020F0502020204030204" pitchFamily="34" charset="0"/>
              </a:rPr>
              <a:t>Regular review of the HEMP, SOP, JSA &amp; checklist.</a:t>
            </a:r>
          </a:p>
          <a:p>
            <a:pPr marL="0" algn="l" rtl="0" eaLnBrk="1" fontAlgn="t" latinLnBrk="0" hangingPunct="1">
              <a:spcBef>
                <a:spcPts val="0"/>
              </a:spcBef>
              <a:spcAft>
                <a:spcPts val="0"/>
              </a:spcAft>
            </a:pPr>
            <a:endParaRPr lang="en-US" sz="1600" dirty="0">
              <a:effectLst/>
              <a:latin typeface="Calibri" panose="020F0502020204030204" pitchFamily="34" charset="0"/>
            </a:endParaRPr>
          </a:p>
        </p:txBody>
      </p:sp>
      <p:sp>
        <p:nvSpPr>
          <p:cNvPr id="8" name="Rectangle 8">
            <a:extLst>
              <a:ext uri="{FF2B5EF4-FFF2-40B4-BE49-F238E27FC236}">
                <a16:creationId xmlns:a16="http://schemas.microsoft.com/office/drawing/2014/main" id="{FD577DAC-99C0-A79C-E9AD-B6BB1A6B79FB}"/>
              </a:ext>
            </a:extLst>
          </p:cNvPr>
          <p:cNvSpPr>
            <a:spLocks noChangeArrowheads="1"/>
          </p:cNvSpPr>
          <p:nvPr/>
        </p:nvSpPr>
        <p:spPr bwMode="auto">
          <a:xfrm>
            <a:off x="425605" y="477910"/>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 27 Feb 2024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PIM Number: 1163381</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lang="en-US" sz="1400" b="1" dirty="0">
                <a:solidFill>
                  <a:prstClr val="black"/>
                </a:solidFill>
                <a:latin typeface="Tahoma" pitchFamily="34" charset="0"/>
              </a:rPr>
              <a:t>Near Miss  </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C4P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
        <p:nvSpPr>
          <p:cNvPr id="3" name="Rectangle 2">
            <a:extLst>
              <a:ext uri="{FF2B5EF4-FFF2-40B4-BE49-F238E27FC236}">
                <a16:creationId xmlns:a16="http://schemas.microsoft.com/office/drawing/2014/main" id="{73DFE578-048C-10D9-AFFE-AA42533C47F0}"/>
              </a:ext>
            </a:extLst>
          </p:cNvPr>
          <p:cNvSpPr/>
          <p:nvPr/>
        </p:nvSpPr>
        <p:spPr>
          <a:xfrm>
            <a:off x="297388" y="5044499"/>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extLst>
      <p:ext uri="{BB962C8B-B14F-4D97-AF65-F5344CB8AC3E}">
        <p14:creationId xmlns:p14="http://schemas.microsoft.com/office/powerpoint/2010/main" val="24296608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B8F5D341-9478-460E-8ACF-8E2BF1B80AC6}"/>
              </a:ext>
            </a:extLst>
          </p:cNvPr>
          <p:cNvSpPr txBox="1">
            <a:spLocks noChangeArrowheads="1"/>
          </p:cNvSpPr>
          <p:nvPr/>
        </p:nvSpPr>
        <p:spPr bwMode="auto">
          <a:xfrm>
            <a:off x="416361" y="952888"/>
            <a:ext cx="7791263" cy="5463547"/>
          </a:xfrm>
          <a:prstGeom prst="rect">
            <a:avLst/>
          </a:prstGeom>
          <a:noFill/>
          <a:ln w="19050">
            <a:noFill/>
            <a:miter lim="800000"/>
            <a:headEnd/>
            <a:tailEnd/>
          </a:ln>
        </p:spPr>
        <p:txBody>
          <a:bodyPr wrap="square">
            <a:spAutoFit/>
          </a:bodyPr>
          <a:lstStyle/>
          <a:p>
            <a:pPr marL="114300" marR="0" lvl="0" indent="-114300" algn="just" defTabSz="914400" rtl="1"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endParaRPr>
          </a:p>
          <a:p>
            <a:pPr marL="114300" marR="0" lvl="0" indent="-114300" algn="just" defTabSz="914400" rtl="1" eaLnBrk="1" fontAlgn="auto" latinLnBrk="0" hangingPunct="1">
              <a:lnSpc>
                <a:spcPct val="100000"/>
              </a:lnSpc>
              <a:spcBef>
                <a:spcPts val="0"/>
              </a:spcBef>
              <a:spcAft>
                <a:spcPts val="0"/>
              </a:spcAft>
              <a:buClrTx/>
              <a:buSzTx/>
              <a:buFontTx/>
              <a:buNone/>
              <a:tabLst/>
              <a:defRPr/>
            </a:pPr>
            <a:r>
              <a:rPr lang="ar-OM" sz="1400" b="1" dirty="0">
                <a:solidFill>
                  <a:prstClr val="black"/>
                </a:solidFill>
                <a:latin typeface="Tahoma" pitchFamily="34" charset="0"/>
              </a:rPr>
              <a:t>ماذا حدث؟</a:t>
            </a:r>
            <a:endParaRPr lang="en-US" sz="1400" b="1" dirty="0">
              <a:solidFill>
                <a:prstClr val="black"/>
              </a:solidFill>
              <a:latin typeface="Tahoma" pitchFamily="34" charset="0"/>
            </a:endParaRPr>
          </a:p>
          <a:p>
            <a:pPr marL="342900" marR="0" lvl="0" indent="-342900" algn="just" defTabSz="914400" rtl="1" eaLnBrk="1" fontAlgn="auto" latinLnBrk="0" hangingPunct="1">
              <a:lnSpc>
                <a:spcPct val="100000"/>
              </a:lnSpc>
              <a:spcBef>
                <a:spcPts val="0"/>
              </a:spcBef>
              <a:spcAft>
                <a:spcPts val="0"/>
              </a:spcAft>
              <a:buClrTx/>
              <a:buSzTx/>
              <a:buFontTx/>
              <a:buNone/>
              <a:tabLst/>
              <a:defRPr/>
            </a:pPr>
            <a:r>
              <a:rPr kumimoji="0" lang="ar-OM"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كانت العملية تهدف إلى إنزال أنبوب الحفر الثقيل</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(HWDP) </a:t>
            </a:r>
            <a:r>
              <a:rPr kumimoji="0" lang="ar-OM"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بقطر 4 بوصات، حيث كان عامل المساعدات (الروستابوت) يشغل الرافعة الهوائية، بينما كان اثنان من عمال الحفر يساعدان في دفع أنبوب الحفر من الفتحة الجانبية باتجاه </a:t>
            </a:r>
            <a:r>
              <a:rPr lang="ar-OM" sz="1100" dirty="0">
                <a:solidFill>
                  <a:srgbClr val="000000"/>
                </a:solidFill>
                <a:latin typeface="Calibri" panose="020F0502020204030204" pitchFamily="34" charset="0"/>
              </a:rPr>
              <a:t>بوابة منصة الحفر </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ar-OM"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قام عامل المساعدات بخفض أنبوب الحفر الثقيل قبل الأوان، مما أدى إلى هبوطه عند حافة فتحة بوابة منصة الحفر</a:t>
            </a:r>
            <a:r>
              <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ar-OM"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تسبب ذلك في ارتخاء الحمولة، ونتيجة لذلك، انفصل خطاف الشيرلوك. وكنتيجة لذلك، سقط أنبوب الحفر الثقيل من منصة الحفر إلى منطقة رفوف الأنابيب. لم يكن هناك أي أفراد في منطقة الحظر وقت وقوع الحادث، ولم تتعرض أي معدات لأضرار.</a:t>
            </a:r>
            <a:endParaRPr kumimoji="0" lang="en-US" sz="11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just" defTabSz="914400" rtl="1"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a:p>
            <a:pPr marL="114300" indent="-114300" algn="just" rtl="1">
              <a:defRPr/>
            </a:pPr>
            <a:r>
              <a:rPr lang="ar-OM" altLang="zh-CN" sz="1400" b="1" dirty="0">
                <a:solidFill>
                  <a:prstClr val="black"/>
                </a:solidFill>
                <a:latin typeface="Tahoma" pitchFamily="34" charset="0"/>
              </a:rPr>
              <a:t>نتائج التحقيق:</a:t>
            </a:r>
          </a:p>
          <a:p>
            <a:pPr marL="171446" marR="0" lvl="0" indent="-171446"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lang="ar-OM" sz="1100" dirty="0">
                <a:solidFill>
                  <a:srgbClr val="000000"/>
                </a:solidFill>
                <a:latin typeface="Calibri" panose="020F0502020204030204" pitchFamily="34" charset="0"/>
              </a:rPr>
              <a:t>علق الأنبوب عند طرف </a:t>
            </a:r>
            <a:r>
              <a:rPr lang="en-US" sz="1100" dirty="0">
                <a:solidFill>
                  <a:srgbClr val="000000"/>
                </a:solidFill>
                <a:latin typeface="Calibri" panose="020F0502020204030204" pitchFamily="34" charset="0"/>
              </a:rPr>
              <a:t>V-door</a:t>
            </a:r>
            <a:r>
              <a:rPr lang="ar-OM" sz="1100" dirty="0">
                <a:solidFill>
                  <a:srgbClr val="000000"/>
                </a:solidFill>
                <a:latin typeface="Calibri" panose="020F0502020204030204" pitchFamily="34" charset="0"/>
              </a:rPr>
              <a:t> وأثناء خفض مشغل الونش للأنبوب فتح الهوك ، مما أدى إلى إسقاط الأنبوب.</a:t>
            </a:r>
          </a:p>
          <a:p>
            <a:pPr marL="171446" marR="0" lvl="0" indent="-171446"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lang="ar-OM" sz="1100" dirty="0">
                <a:solidFill>
                  <a:srgbClr val="000000"/>
                </a:solidFill>
                <a:latin typeface="Calibri" panose="020F0502020204030204" pitchFamily="34" charset="0"/>
              </a:rPr>
              <a:t>تم استخدام هوك في الونش على الرغم من أنه من غير المسموح استخدامه في عمليات ونش الحفر وفقًا ل </a:t>
            </a:r>
            <a:r>
              <a:rPr lang="en-US" sz="1100" dirty="0">
                <a:solidFill>
                  <a:srgbClr val="000000"/>
                </a:solidFill>
                <a:latin typeface="Calibri" panose="020F0502020204030204" pitchFamily="34" charset="0"/>
              </a:rPr>
              <a:t>SP-2079</a:t>
            </a:r>
            <a:r>
              <a:rPr lang="ar-OM" sz="1100" dirty="0">
                <a:solidFill>
                  <a:srgbClr val="000000"/>
                </a:solidFill>
                <a:latin typeface="Calibri" panose="020F0502020204030204" pitchFamily="34" charset="0"/>
              </a:rPr>
              <a:t>.</a:t>
            </a:r>
            <a:endParaRPr lang="en-US" sz="1100" dirty="0">
              <a:solidFill>
                <a:srgbClr val="000000"/>
              </a:solidFill>
              <a:latin typeface="Calibri" panose="020F0502020204030204" pitchFamily="34" charset="0"/>
            </a:endParaRPr>
          </a:p>
          <a:p>
            <a:pPr marL="171446" marR="0" lvl="0" indent="-171446"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lang="ar-OM" sz="1100" dirty="0">
                <a:solidFill>
                  <a:srgbClr val="000000"/>
                </a:solidFill>
                <a:latin typeface="Calibri" panose="020F0502020204030204" pitchFamily="34" charset="0"/>
              </a:rPr>
              <a:t>لم يكن هناك تواصل مناسب بين مشغل ونش الحفر والفلور مان الذين يدفعون الأنبوب.</a:t>
            </a:r>
            <a:endParaRPr lang="en-US" sz="1100" dirty="0">
              <a:solidFill>
                <a:srgbClr val="000000"/>
              </a:solidFill>
              <a:latin typeface="Calibri" panose="020F0502020204030204" pitchFamily="34" charset="0"/>
            </a:endParaRPr>
          </a:p>
          <a:p>
            <a:pPr marL="171446" marR="0" lvl="0" indent="-171446"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lang="ar-OM" sz="1100" dirty="0">
                <a:solidFill>
                  <a:srgbClr val="000000"/>
                </a:solidFill>
                <a:latin typeface="Calibri" panose="020F0502020204030204" pitchFamily="34" charset="0"/>
              </a:rPr>
              <a:t>لا تحتوي إجراءات العمل القياسية لوضع الأنابيب على استخدام اصفاد ذات أربعة أجزاء. وكذلك لا تحدد مشغل ونش مؤهل.</a:t>
            </a:r>
          </a:p>
          <a:p>
            <a:pPr marL="171446" marR="0" lvl="0" indent="-171446"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lang="ar-OM" sz="1100" dirty="0">
                <a:solidFill>
                  <a:srgbClr val="000000"/>
                </a:solidFill>
                <a:latin typeface="Calibri" panose="020F0502020204030204" pitchFamily="34" charset="0"/>
              </a:rPr>
              <a:t>كان مشغل الونش مشغلًا غير كفء، رستباوت مع خبرة 6 أشهر.</a:t>
            </a:r>
          </a:p>
          <a:p>
            <a:pPr marL="171446" marR="0" lvl="0" indent="-171446" algn="r" defTabSz="914400" rtl="1" eaLnBrk="1" fontAlgn="auto" latinLnBrk="0" hangingPunct="1">
              <a:lnSpc>
                <a:spcPct val="90000"/>
              </a:lnSpc>
              <a:spcBef>
                <a:spcPts val="1000"/>
              </a:spcBef>
              <a:spcAft>
                <a:spcPts val="0"/>
              </a:spcAft>
              <a:buClrTx/>
              <a:buSzTx/>
              <a:buFont typeface="Arial" panose="020B0604020202020204" pitchFamily="34" charset="0"/>
              <a:buChar char="•"/>
              <a:tabLst/>
              <a:defRPr/>
            </a:pPr>
            <a:r>
              <a:rPr lang="ar-OM" sz="1100" dirty="0">
                <a:solidFill>
                  <a:srgbClr val="000000"/>
                </a:solidFill>
                <a:latin typeface="Calibri" panose="020F0502020204030204" pitchFamily="34" charset="0"/>
              </a:rPr>
              <a:t>تم تحديد الهوك مسبقًا كأداة محظورة لاستخدامها في خطوط ونش الحفر. ومع ذلك، تم تثبيته مرة أخرى.</a:t>
            </a:r>
            <a:endParaRPr lang="en-US" sz="1100" dirty="0">
              <a:solidFill>
                <a:srgbClr val="000000"/>
              </a:solidFill>
              <a:latin typeface="Calibri" panose="020F0502020204030204" pitchFamily="34" charset="0"/>
            </a:endParaRPr>
          </a:p>
          <a:p>
            <a:pPr marR="0" lvl="0" algn="r" defTabSz="914400" rtl="1" eaLnBrk="1" fontAlgn="auto" latinLnBrk="0" hangingPunct="1">
              <a:lnSpc>
                <a:spcPct val="90000"/>
              </a:lnSpc>
              <a:spcBef>
                <a:spcPts val="1000"/>
              </a:spcBef>
              <a:spcAft>
                <a:spcPts val="0"/>
              </a:spcAft>
              <a:buClrTx/>
              <a:buSzTx/>
              <a:tabLst/>
              <a:defRPr/>
            </a:pPr>
            <a:endParaRPr lang="en-US" sz="1100" dirty="0">
              <a:solidFill>
                <a:prstClr val="black"/>
              </a:solidFill>
              <a:latin typeface="Calibri" panose="020F0502020204030204" pitchFamily="34" charset="0"/>
              <a:cs typeface="Tahoma" pitchFamily="34" charset="0"/>
            </a:endParaRPr>
          </a:p>
          <a:p>
            <a:pPr marL="114300" indent="-114300" algn="just" rtl="1">
              <a:defRPr/>
            </a:pPr>
            <a:r>
              <a:rPr lang="ar-OM" sz="1400" b="1" dirty="0">
                <a:solidFill>
                  <a:prstClr val="black"/>
                </a:solidFill>
                <a:latin typeface="Tahoma" pitchFamily="34" charset="0"/>
              </a:rPr>
              <a:t>الدروس المستفادة من الحادثة</a:t>
            </a:r>
            <a:r>
              <a:rPr lang="en-US" sz="1400" b="1" dirty="0">
                <a:solidFill>
                  <a:prstClr val="black"/>
                </a:solidFill>
                <a:latin typeface="Tahoma" pitchFamily="34" charset="0"/>
              </a:rPr>
              <a:t>..</a:t>
            </a:r>
          </a:p>
          <a:p>
            <a:pPr marL="114300" indent="-114300" algn="just">
              <a:defRPr/>
            </a:pPr>
            <a:endParaRPr lang="en-US" sz="200" dirty="0">
              <a:solidFill>
                <a:srgbClr val="000000"/>
              </a:solidFill>
              <a:latin typeface="Calibri" panose="020F0502020204030204" pitchFamily="34" charset="0"/>
            </a:endParaRPr>
          </a:p>
          <a:p>
            <a:pPr marL="171446" indent="-171446" algn="r" rtl="1">
              <a:lnSpc>
                <a:spcPct val="90000"/>
              </a:lnSpc>
              <a:spcBef>
                <a:spcPts val="1000"/>
              </a:spcBef>
              <a:buFont typeface="Arial" panose="020B0604020202020204" pitchFamily="34" charset="0"/>
              <a:buChar char="•"/>
              <a:defRPr/>
            </a:pPr>
            <a:r>
              <a:rPr lang="ar-OM" sz="1100" dirty="0">
                <a:solidFill>
                  <a:srgbClr val="000000"/>
                </a:solidFill>
                <a:latin typeface="Calibri" panose="020F0502020204030204" pitchFamily="34" charset="0"/>
              </a:rPr>
              <a:t>دائمًا تأكد من التدخل وإيقاف العمل عند الحاجة.</a:t>
            </a:r>
          </a:p>
          <a:p>
            <a:pPr marL="171446" indent="-171446" algn="r" rtl="1">
              <a:lnSpc>
                <a:spcPct val="90000"/>
              </a:lnSpc>
              <a:spcBef>
                <a:spcPts val="1000"/>
              </a:spcBef>
              <a:buFont typeface="Arial" panose="020B0604020202020204" pitchFamily="34" charset="0"/>
              <a:buChar char="•"/>
              <a:defRPr/>
            </a:pPr>
            <a:r>
              <a:rPr lang="ar-OM" sz="1100" dirty="0">
                <a:solidFill>
                  <a:srgbClr val="000000"/>
                </a:solidFill>
                <a:latin typeface="Calibri" panose="020F0502020204030204" pitchFamily="34" charset="0"/>
              </a:rPr>
              <a:t>يجب استخدام اصفاد من أربعة أجزاء فقط مع خطوط ونش الحفارات.</a:t>
            </a:r>
          </a:p>
          <a:p>
            <a:pPr marL="171446" indent="-171446" algn="r" rtl="1">
              <a:lnSpc>
                <a:spcPct val="90000"/>
              </a:lnSpc>
              <a:spcBef>
                <a:spcPts val="1000"/>
              </a:spcBef>
              <a:buFont typeface="Arial" panose="020B0604020202020204" pitchFamily="34" charset="0"/>
              <a:buChar char="•"/>
              <a:defRPr/>
            </a:pPr>
            <a:r>
              <a:rPr lang="ar-OM" sz="1100" dirty="0">
                <a:solidFill>
                  <a:srgbClr val="000000"/>
                </a:solidFill>
                <a:latin typeface="Calibri" panose="020F0502020204030204" pitchFamily="34" charset="0"/>
              </a:rPr>
              <a:t>تأكد دائمًا من تفتيش الأدوات بشكل صحيح قبل الاستخدام.</a:t>
            </a:r>
          </a:p>
          <a:p>
            <a:pPr marL="171446" indent="-171446" algn="r" rtl="1">
              <a:lnSpc>
                <a:spcPct val="90000"/>
              </a:lnSpc>
              <a:spcBef>
                <a:spcPts val="1000"/>
              </a:spcBef>
              <a:buFont typeface="Arial" panose="020B0604020202020204" pitchFamily="34" charset="0"/>
              <a:buChar char="•"/>
              <a:defRPr/>
            </a:pPr>
            <a:r>
              <a:rPr lang="ar-OM" sz="1100" dirty="0">
                <a:solidFill>
                  <a:srgbClr val="000000"/>
                </a:solidFill>
                <a:latin typeface="Calibri" panose="020F0502020204030204" pitchFamily="34" charset="0"/>
              </a:rPr>
              <a:t>تأكد دائمًا من التخطيط الملائم للعمل وضمان أن جميع أفراد الطاقم على دراية بالخطة.</a:t>
            </a:r>
          </a:p>
          <a:p>
            <a:pPr marL="171446" indent="-171446" algn="r" rtl="1">
              <a:lnSpc>
                <a:spcPct val="90000"/>
              </a:lnSpc>
              <a:spcBef>
                <a:spcPts val="1000"/>
              </a:spcBef>
              <a:buFont typeface="Arial" panose="020B0604020202020204" pitchFamily="34" charset="0"/>
              <a:buChar char="•"/>
              <a:defRPr/>
            </a:pPr>
            <a:r>
              <a:rPr lang="ar-OM" sz="1100" dirty="0">
                <a:solidFill>
                  <a:srgbClr val="000000"/>
                </a:solidFill>
                <a:latin typeface="Calibri" panose="020F0502020204030204" pitchFamily="34" charset="0"/>
              </a:rPr>
              <a:t>تأكد دائمًا من توفير مشغل مؤهل لتشغيل الونش.</a:t>
            </a:r>
          </a:p>
          <a:p>
            <a:pPr marL="171446" indent="-171446" algn="r" rtl="1">
              <a:lnSpc>
                <a:spcPct val="90000"/>
              </a:lnSpc>
              <a:spcBef>
                <a:spcPts val="1000"/>
              </a:spcBef>
              <a:buFont typeface="Arial" panose="020B0604020202020204" pitchFamily="34" charset="0"/>
              <a:buChar char="•"/>
              <a:defRPr/>
            </a:pPr>
            <a:r>
              <a:rPr lang="ar-OM" sz="1100" dirty="0">
                <a:solidFill>
                  <a:srgbClr val="000000"/>
                </a:solidFill>
                <a:latin typeface="Calibri" panose="020F0502020204030204" pitchFamily="34" charset="0"/>
              </a:rPr>
              <a:t>تأكد دائمًا من أن إجراءات التشغيل القياسية تغطي جميع الخطوات الخاصة بالنشاط المنفذ.</a:t>
            </a:r>
            <a:endParaRPr lang="en-US" sz="1100" dirty="0">
              <a:solidFill>
                <a:srgbClr val="000000"/>
              </a:solidFill>
              <a:latin typeface="Calibri" panose="020F0502020204030204" pitchFamily="34" charset="0"/>
            </a:endParaRPr>
          </a:p>
        </p:txBody>
      </p:sp>
      <p:sp>
        <p:nvSpPr>
          <p:cNvPr id="7" name="Rectangle 6">
            <a:extLst>
              <a:ext uri="{FF2B5EF4-FFF2-40B4-BE49-F238E27FC236}">
                <a16:creationId xmlns:a16="http://schemas.microsoft.com/office/drawing/2014/main" id="{C9406DC3-6140-45AE-93A8-1D6947A73029}"/>
              </a:ext>
            </a:extLst>
          </p:cNvPr>
          <p:cNvSpPr/>
          <p:nvPr/>
        </p:nvSpPr>
        <p:spPr>
          <a:xfrm>
            <a:off x="8294647" y="1295352"/>
            <a:ext cx="3748669" cy="2286000"/>
          </a:xfrm>
          <a:prstGeom prst="rect">
            <a:avLst/>
          </a:prstGeom>
          <a:solidFill>
            <a:srgbClr val="C0000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8" name="Rectangle 7">
            <a:extLst>
              <a:ext uri="{FF2B5EF4-FFF2-40B4-BE49-F238E27FC236}">
                <a16:creationId xmlns:a16="http://schemas.microsoft.com/office/drawing/2014/main" id="{AA16C3A5-10F2-408B-9D18-ED534C5F017C}"/>
              </a:ext>
            </a:extLst>
          </p:cNvPr>
          <p:cNvSpPr/>
          <p:nvPr/>
        </p:nvSpPr>
        <p:spPr>
          <a:xfrm>
            <a:off x="8294647" y="3808612"/>
            <a:ext cx="3748668" cy="2286000"/>
          </a:xfrm>
          <a:prstGeom prst="rect">
            <a:avLst/>
          </a:prstGeom>
          <a:solidFill>
            <a:srgbClr val="00B050"/>
          </a:solidFill>
          <a:ln w="25400" cap="flat" cmpd="sng" algn="ctr">
            <a:solidFill>
              <a:srgbClr val="00CC99">
                <a:shade val="50000"/>
              </a:srgbClr>
            </a:solidFill>
            <a:prstDash val="solid"/>
          </a:ln>
          <a:effectLst/>
        </p:spPr>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srgbClr val="FFFFFF"/>
              </a:solidFill>
              <a:effectLst/>
              <a:uLnTx/>
              <a:uFillTx/>
              <a:latin typeface="Calibri" panose="020F0502020204030204" pitchFamily="34" charset="0"/>
              <a:ea typeface="+mn-ea"/>
              <a:cs typeface="+mn-cs"/>
            </a:endParaRPr>
          </a:p>
        </p:txBody>
      </p:sp>
      <p:sp>
        <p:nvSpPr>
          <p:cNvPr id="15" name="Title 1">
            <a:extLst>
              <a:ext uri="{FF2B5EF4-FFF2-40B4-BE49-F238E27FC236}">
                <a16:creationId xmlns:a16="http://schemas.microsoft.com/office/drawing/2014/main" id="{8C774F04-A5A4-4EBD-93B5-DF1F74CE87CA}"/>
              </a:ext>
            </a:extLst>
          </p:cNvPr>
          <p:cNvSpPr txBox="1">
            <a:spLocks/>
          </p:cNvSpPr>
          <p:nvPr/>
        </p:nvSpPr>
        <p:spPr>
          <a:xfrm>
            <a:off x="339530"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GB" sz="3600" b="1" i="0" u="none" strike="noStrike" kern="1200" cap="none" spc="0" normalizeH="0" baseline="0" noProof="0" dirty="0">
                <a:ln>
                  <a:noFill/>
                </a:ln>
                <a:solidFill>
                  <a:srgbClr val="24A316"/>
                </a:solidFill>
                <a:effectLst/>
                <a:uLnTx/>
                <a:uFillTx/>
                <a:latin typeface="Calibri" panose="020F0502020204030204" pitchFamily="34" charset="0"/>
                <a:ea typeface="Tahoma" panose="020B0604030504040204" pitchFamily="34" charset="0"/>
                <a:cs typeface="Calibri" panose="020F0502020204030204" pitchFamily="34" charset="0"/>
              </a:rPr>
              <a:t>PDO </a:t>
            </a:r>
            <a:r>
              <a:rPr lang="ar-OM" sz="3600" b="1" dirty="0">
                <a:solidFill>
                  <a:srgbClr val="24A316"/>
                </a:solidFill>
                <a:latin typeface="Calibri" panose="020F0502020204030204" pitchFamily="34" charset="0"/>
                <a:ea typeface="Tahoma" panose="020B0604030504040204" pitchFamily="34" charset="0"/>
                <a:cs typeface="Calibri" panose="020F0502020204030204" pitchFamily="34" charset="0"/>
              </a:rPr>
              <a:t>التنبية الثاني</a:t>
            </a: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Tahoma" panose="020B0604030504040204" pitchFamily="34" charset="0"/>
                <a:ea typeface="Tahoma" panose="020B0604030504040204" pitchFamily="34" charset="0"/>
                <a:cs typeface="Tahoma" panose="020B0604030504040204" pitchFamily="34" charset="0"/>
              </a:rPr>
              <a:t>     </a:t>
            </a:r>
          </a:p>
        </p:txBody>
      </p:sp>
      <p:pic>
        <p:nvPicPr>
          <p:cNvPr id="18" name="Picture 17">
            <a:extLst>
              <a:ext uri="{FF2B5EF4-FFF2-40B4-BE49-F238E27FC236}">
                <a16:creationId xmlns:a16="http://schemas.microsoft.com/office/drawing/2014/main" id="{4EB5C5A4-34C7-8A46-A1A7-7FF9FB4A8633}"/>
              </a:ext>
            </a:extLst>
          </p:cNvPr>
          <p:cNvPicPr>
            <a:picLocks noChangeAspect="1"/>
          </p:cNvPicPr>
          <p:nvPr/>
        </p:nvPicPr>
        <p:blipFill>
          <a:blip r:embed="rId3"/>
          <a:stretch>
            <a:fillRect/>
          </a:stretch>
        </p:blipFill>
        <p:spPr>
          <a:xfrm>
            <a:off x="8328709" y="1295352"/>
            <a:ext cx="3714605" cy="227511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grpSp>
        <p:nvGrpSpPr>
          <p:cNvPr id="10" name="Group 131">
            <a:extLst>
              <a:ext uri="{FF2B5EF4-FFF2-40B4-BE49-F238E27FC236}">
                <a16:creationId xmlns:a16="http://schemas.microsoft.com/office/drawing/2014/main" id="{AB7F76C3-B921-4139-99D6-E25E2E64024C}"/>
              </a:ext>
            </a:extLst>
          </p:cNvPr>
          <p:cNvGrpSpPr>
            <a:grpSpLocks/>
          </p:cNvGrpSpPr>
          <p:nvPr/>
        </p:nvGrpSpPr>
        <p:grpSpPr bwMode="auto">
          <a:xfrm>
            <a:off x="11071848" y="2799919"/>
            <a:ext cx="336550" cy="544513"/>
            <a:chOff x="3504" y="544"/>
            <a:chExt cx="2287" cy="1855"/>
          </a:xfrm>
        </p:grpSpPr>
        <p:sp>
          <p:nvSpPr>
            <p:cNvPr id="11" name="Line 129">
              <a:extLst>
                <a:ext uri="{FF2B5EF4-FFF2-40B4-BE49-F238E27FC236}">
                  <a16:creationId xmlns:a16="http://schemas.microsoft.com/office/drawing/2014/main" id="{7C9DB3BB-4C45-4E1C-8153-70932167E504}"/>
                </a:ext>
              </a:extLst>
            </p:cNvPr>
            <p:cNvSpPr>
              <a:spLocks noChangeShapeType="1"/>
            </p:cNvSpPr>
            <p:nvPr/>
          </p:nvSpPr>
          <p:spPr bwMode="auto">
            <a:xfrm>
              <a:off x="3504" y="568"/>
              <a:ext cx="2287" cy="1831"/>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12" name="Line 130">
              <a:extLst>
                <a:ext uri="{FF2B5EF4-FFF2-40B4-BE49-F238E27FC236}">
                  <a16:creationId xmlns:a16="http://schemas.microsoft.com/office/drawing/2014/main" id="{7E9AC540-A978-46C0-A6CF-A0428D4BD327}"/>
                </a:ext>
              </a:extLst>
            </p:cNvPr>
            <p:cNvSpPr>
              <a:spLocks noChangeShapeType="1"/>
            </p:cNvSpPr>
            <p:nvPr/>
          </p:nvSpPr>
          <p:spPr bwMode="auto">
            <a:xfrm flipV="1">
              <a:off x="3528" y="544"/>
              <a:ext cx="2144" cy="1807"/>
            </a:xfrm>
            <a:prstGeom prst="line">
              <a:avLst/>
            </a:prstGeom>
            <a:noFill/>
            <a:ln w="133350">
              <a:solidFill>
                <a:srgbClr val="FF00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grpSp>
      <p:pic>
        <p:nvPicPr>
          <p:cNvPr id="19" name="Picture 18">
            <a:extLst>
              <a:ext uri="{FF2B5EF4-FFF2-40B4-BE49-F238E27FC236}">
                <a16:creationId xmlns:a16="http://schemas.microsoft.com/office/drawing/2014/main" id="{AAE81782-2F82-8FB0-1B42-0213BE466828}"/>
              </a:ext>
            </a:extLst>
          </p:cNvPr>
          <p:cNvPicPr>
            <a:picLocks noChangeAspect="1"/>
          </p:cNvPicPr>
          <p:nvPr/>
        </p:nvPicPr>
        <p:blipFill>
          <a:blip r:embed="rId4"/>
          <a:stretch>
            <a:fillRect/>
          </a:stretch>
        </p:blipFill>
        <p:spPr>
          <a:xfrm>
            <a:off x="8294647" y="3812641"/>
            <a:ext cx="3748668" cy="226817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9" name="Freeform 132">
            <a:extLst>
              <a:ext uri="{FF2B5EF4-FFF2-40B4-BE49-F238E27FC236}">
                <a16:creationId xmlns:a16="http://schemas.microsoft.com/office/drawing/2014/main" id="{A68310E0-CF63-4276-BC7B-52B36A6230C6}"/>
              </a:ext>
            </a:extLst>
          </p:cNvPr>
          <p:cNvSpPr>
            <a:spLocks/>
          </p:cNvSpPr>
          <p:nvPr/>
        </p:nvSpPr>
        <p:spPr bwMode="auto">
          <a:xfrm>
            <a:off x="11063399" y="5419577"/>
            <a:ext cx="457200" cy="45720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headEnd/>
            <a:tailEnd/>
          </a:ln>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2400" b="0" i="0" u="none" strike="noStrike" kern="1200" cap="none" spc="0" normalizeH="0" baseline="0" noProof="0" dirty="0">
              <a:ln>
                <a:noFill/>
              </a:ln>
              <a:solidFill>
                <a:srgbClr val="000000"/>
              </a:solidFill>
              <a:effectLst/>
              <a:uLnTx/>
              <a:uFillTx/>
              <a:latin typeface="Times New Roman" pitchFamily="18" charset="0"/>
              <a:ea typeface="+mn-ea"/>
              <a:cs typeface="+mn-cs"/>
            </a:endParaRPr>
          </a:p>
        </p:txBody>
      </p:sp>
      <p:sp>
        <p:nvSpPr>
          <p:cNvPr id="21" name="Rectangle 20">
            <a:extLst>
              <a:ext uri="{FF2B5EF4-FFF2-40B4-BE49-F238E27FC236}">
                <a16:creationId xmlns:a16="http://schemas.microsoft.com/office/drawing/2014/main" id="{8FD8900D-BD87-A4D9-E3B4-FBD312ADA654}"/>
              </a:ext>
            </a:extLst>
          </p:cNvPr>
          <p:cNvSpPr/>
          <p:nvPr/>
        </p:nvSpPr>
        <p:spPr>
          <a:xfrm>
            <a:off x="3163077" y="6369570"/>
            <a:ext cx="4473080" cy="369332"/>
          </a:xfrm>
          <a:prstGeom prst="rect">
            <a:avLst/>
          </a:prstGeom>
          <a:solidFill>
            <a:srgbClr val="FFC000"/>
          </a:solidFill>
        </p:spPr>
        <p:txBody>
          <a:bodyPr wrap="square">
            <a:spAutoFit/>
          </a:bodyPr>
          <a:lstStyle/>
          <a:p>
            <a:pPr marL="0" marR="0" lvl="0" indent="0" algn="r" defTabSz="914400" rtl="1" eaLnBrk="1" fontAlgn="auto" latinLnBrk="0" hangingPunct="1">
              <a:lnSpc>
                <a:spcPct val="100000"/>
              </a:lnSpc>
              <a:spcBef>
                <a:spcPts val="0"/>
              </a:spcBef>
              <a:spcAft>
                <a:spcPts val="0"/>
              </a:spcAft>
              <a:buClrTx/>
              <a:buSzTx/>
              <a:buFontTx/>
              <a:buNone/>
              <a:tabLst/>
              <a:defRPr/>
            </a:pPr>
            <a:r>
              <a:rPr lang="ar-OM" b="1" dirty="0">
                <a:solidFill>
                  <a:schemeClr val="accent1"/>
                </a:solidFill>
                <a:latin typeface="Sakkal Majalla" panose="02000000000000000000" pitchFamily="2" charset="-78"/>
                <a:cs typeface="Sakkal Majalla" panose="02000000000000000000" pitchFamily="2" charset="-78"/>
              </a:rPr>
              <a:t>احرص دائمًا على إجراء فحص مناسب للأدوات قبل استخدامها</a:t>
            </a:r>
            <a:r>
              <a:rPr lang="en-US" b="1" dirty="0">
                <a:solidFill>
                  <a:srgbClr val="FF0000"/>
                </a:solidFill>
                <a:latin typeface="Sakkal Majalla" panose="02000000000000000000" pitchFamily="2" charset="-78"/>
                <a:cs typeface="Sakkal Majalla" panose="02000000000000000000" pitchFamily="2" charset="-78"/>
              </a:rPr>
              <a:t>.</a:t>
            </a:r>
            <a:endParaRPr kumimoji="0" lang="en-US" sz="1800" b="1" i="0" u="none" strike="noStrike" kern="1200" cap="none" spc="0" normalizeH="0" baseline="0" noProof="0" dirty="0">
              <a:ln>
                <a:noFill/>
              </a:ln>
              <a:solidFill>
                <a:srgbClr val="FF0000"/>
              </a:solidFill>
              <a:effectLst/>
              <a:uLnTx/>
              <a:uFillTx/>
              <a:latin typeface="Sakkal Majalla" panose="02000000000000000000" pitchFamily="2" charset="-78"/>
              <a:cs typeface="Sakkal Majalla" panose="02000000000000000000" pitchFamily="2" charset="-78"/>
            </a:endParaRPr>
          </a:p>
        </p:txBody>
      </p:sp>
      <p:sp>
        <p:nvSpPr>
          <p:cNvPr id="3" name="Rectangle 8">
            <a:extLst>
              <a:ext uri="{FF2B5EF4-FFF2-40B4-BE49-F238E27FC236}">
                <a16:creationId xmlns:a16="http://schemas.microsoft.com/office/drawing/2014/main" id="{38C8C664-2D76-1E06-9006-9C88291BC318}"/>
              </a:ext>
            </a:extLst>
          </p:cNvPr>
          <p:cNvSpPr>
            <a:spLocks noChangeArrowheads="1"/>
          </p:cNvSpPr>
          <p:nvPr/>
        </p:nvSpPr>
        <p:spPr bwMode="auto">
          <a:xfrm>
            <a:off x="416361" y="630421"/>
            <a:ext cx="11626955" cy="338554"/>
          </a:xfrm>
          <a:prstGeom prst="rect">
            <a:avLst/>
          </a:prstGeom>
          <a:noFill/>
          <a:ln w="9525">
            <a:noFill/>
            <a:miter lim="800000"/>
            <a:headEnd/>
            <a:tailEnd/>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prstClr val="black"/>
                </a:solidFill>
                <a:effectLst/>
                <a:uLnTx/>
                <a:uFillTx/>
                <a:latin typeface="Tahoma" pitchFamily="34" charset="0"/>
                <a:ea typeface="+mn-ea"/>
                <a:cs typeface="+mn-cs"/>
              </a:rPr>
              <a:t>Date:</a:t>
            </a:r>
            <a:r>
              <a:rPr lang="en-GB" sz="1200" b="1" dirty="0">
                <a:solidFill>
                  <a:srgbClr val="4472C4"/>
                </a:solidFill>
                <a:latin typeface="Tahoma" pitchFamily="34" charset="0"/>
              </a:rPr>
              <a:t>27</a:t>
            </a:r>
            <a:r>
              <a:rPr kumimoji="0" lang="en-GB" sz="1200" b="1" i="0" u="none" strike="noStrike" kern="1200" cap="none" spc="0" normalizeH="0" baseline="0" noProof="0" dirty="0">
                <a:ln>
                  <a:noFill/>
                </a:ln>
                <a:solidFill>
                  <a:srgbClr val="4472C4"/>
                </a:solidFill>
                <a:effectLst/>
                <a:uLnTx/>
                <a:uFillTx/>
                <a:latin typeface="Tahoma" pitchFamily="34" charset="0"/>
                <a:ea typeface="+mn-ea"/>
                <a:cs typeface="+mn-cs"/>
              </a:rPr>
              <a:t>/02/2024</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Incident title: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HiPo#10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Pattern:</a:t>
            </a:r>
            <a:r>
              <a:rPr kumimoji="0" lang="en-US" sz="1200" b="1" i="0" u="none" strike="noStrike" kern="1200" cap="none" spc="0" normalizeH="0" baseline="0" noProof="0" dirty="0">
                <a:ln>
                  <a:noFill/>
                </a:ln>
                <a:solidFill>
                  <a:prstClr val="black"/>
                </a:solidFill>
                <a:effectLst/>
                <a:uLnTx/>
                <a:uFillTx/>
                <a:latin typeface="Tahoma" pitchFamily="34" charset="0"/>
                <a:ea typeface="+mn-ea"/>
                <a:cs typeface="+mn-cs"/>
              </a:rPr>
              <a:t> </a:t>
            </a:r>
            <a:r>
              <a:rPr kumimoji="0" lang="en-US" sz="1200" b="1" i="0" u="none" strike="noStrike" kern="1200" cap="none" spc="0" normalizeH="0" baseline="0" noProof="0" dirty="0">
                <a:ln>
                  <a:noFill/>
                </a:ln>
                <a:solidFill>
                  <a:srgbClr val="4472C4"/>
                </a:solidFill>
                <a:effectLst/>
                <a:uLnTx/>
                <a:uFillTx/>
                <a:latin typeface="Tahoma" pitchFamily="34" charset="0"/>
                <a:ea typeface="+mn-ea"/>
                <a:cs typeface="+mn-cs"/>
              </a:rPr>
              <a:t>Drops</a:t>
            </a:r>
            <a:r>
              <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rPr>
              <a:t>           </a:t>
            </a:r>
            <a:r>
              <a:rPr kumimoji="0" lang="en-US" sz="1400" b="1" i="0" u="none" strike="noStrike" kern="1200" cap="none" spc="0" normalizeH="0" baseline="0" noProof="0" dirty="0">
                <a:ln>
                  <a:noFill/>
                </a:ln>
                <a:solidFill>
                  <a:prstClr val="black"/>
                </a:solidFill>
                <a:effectLst/>
                <a:uLnTx/>
                <a:uFillTx/>
                <a:latin typeface="Tahoma" pitchFamily="34" charset="0"/>
                <a:ea typeface="+mn-ea"/>
                <a:cs typeface="+mn-cs"/>
              </a:rPr>
              <a:t>Potential severity: </a:t>
            </a:r>
            <a:r>
              <a:rPr lang="en-US" sz="1200" b="1" dirty="0">
                <a:solidFill>
                  <a:srgbClr val="4472C4"/>
                </a:solidFill>
                <a:latin typeface="Tahoma" pitchFamily="34" charset="0"/>
              </a:rPr>
              <a:t>C4P </a:t>
            </a:r>
            <a:r>
              <a:rPr lang="en-US" sz="1200" b="1" dirty="0">
                <a:latin typeface="Tahoma" pitchFamily="34" charset="0"/>
              </a:rPr>
              <a:t>Activity</a:t>
            </a:r>
            <a:r>
              <a:rPr lang="en-US" sz="1200" b="1" dirty="0">
                <a:solidFill>
                  <a:srgbClr val="4472C4"/>
                </a:solidFill>
                <a:latin typeface="Tahoma" pitchFamily="34" charset="0"/>
              </a:rPr>
              <a:t>: Laying down HWDP</a:t>
            </a:r>
            <a:endParaRPr kumimoji="0" lang="en-US" sz="1600" b="1" i="0" u="none" strike="noStrike" kern="1200" cap="none" spc="0" normalizeH="0" baseline="0" noProof="0" dirty="0">
              <a:ln>
                <a:noFill/>
              </a:ln>
              <a:solidFill>
                <a:srgbClr val="4472C4"/>
              </a:solidFill>
              <a:effectLst/>
              <a:uLnTx/>
              <a:uFillTx/>
              <a:latin typeface="Tahoma" pitchFamily="34" charset="0"/>
              <a:ea typeface="+mn-ea"/>
              <a:cs typeface="+mn-cs"/>
            </a:endParaRPr>
          </a:p>
        </p:txBody>
      </p:sp>
    </p:spTree>
    <p:extLst>
      <p:ext uri="{BB962C8B-B14F-4D97-AF65-F5344CB8AC3E}">
        <p14:creationId xmlns:p14="http://schemas.microsoft.com/office/powerpoint/2010/main" val="16113451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tx1"/>
          </a:solidFill>
          <a:tailEnd type="triangle"/>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93007</DocId>
    <ImageCreateDate xmlns="4880E4F8-4B7D-4BDD-91E3-E10D47036ECA" xsi:nil="true"/>
    <wic_System_Copyright xmlns="http://schemas.microsoft.com/sharepoint/v3/fields"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CEB1FCF-0E89-482E-A62E-598FF58845D8}">
  <ds:schemaRefs>
    <ds:schemaRef ds:uri="http://purl.org/dc/elements/1.1/"/>
    <ds:schemaRef ds:uri="http://www.w3.org/XML/1998/namespace"/>
    <ds:schemaRef ds:uri="http://purl.org/dc/dcmitype/"/>
    <ds:schemaRef ds:uri="http://purl.org/dc/terms/"/>
    <ds:schemaRef ds:uri="http://schemas.microsoft.com/office/2006/metadata/properties"/>
    <ds:schemaRef ds:uri="http://schemas.microsoft.com/office/2006/documentManagement/types"/>
    <ds:schemaRef ds:uri="http://schemas.microsoft.com/office/infopath/2007/PartnerControls"/>
    <ds:schemaRef ds:uri="http://schemas.openxmlformats.org/package/2006/metadata/core-properties"/>
    <ds:schemaRef ds:uri="3ad483c2-a27c-44cd-acb6-8713d8ff8005"/>
    <ds:schemaRef ds:uri="a75c729a-0eea-4d6c-828f-d8c14091e2e9"/>
    <ds:schemaRef ds:uri="46e7fae3-7013-469e-947f-e8bc8b665910"/>
  </ds:schemaRefs>
</ds:datastoreItem>
</file>

<file path=customXml/itemProps2.xml><?xml version="1.0" encoding="utf-8"?>
<ds:datastoreItem xmlns:ds="http://schemas.openxmlformats.org/officeDocument/2006/customXml" ds:itemID="{5643A46C-72B3-4012-8CB2-E0E23D8B71D1}">
  <ds:schemaRefs>
    <ds:schemaRef ds:uri="http://schemas.microsoft.com/sharepoint/v3/contenttype/forms"/>
  </ds:schemaRefs>
</ds:datastoreItem>
</file>

<file path=customXml/itemProps3.xml><?xml version="1.0" encoding="utf-8"?>
<ds:datastoreItem xmlns:ds="http://schemas.openxmlformats.org/officeDocument/2006/customXml" ds:itemID="{431867F2-0670-43E1-B5AC-1696C8053A84}"/>
</file>

<file path=docProps/app.xml><?xml version="1.0" encoding="utf-8"?>
<Properties xmlns="http://schemas.openxmlformats.org/officeDocument/2006/extended-properties" xmlns:vt="http://schemas.openxmlformats.org/officeDocument/2006/docPropsVTypes">
  <Template>TM02892315[[fn=Wisp]]</Template>
  <TotalTime>7531</TotalTime>
  <Words>1343</Words>
  <Application>Microsoft Office PowerPoint</Application>
  <PresentationFormat>Widescreen</PresentationFormat>
  <Paragraphs>94</Paragraphs>
  <Slides>3</Slides>
  <Notes>3</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vt:i4>
      </vt:variant>
    </vt:vector>
  </HeadingPairs>
  <TitlesOfParts>
    <vt:vector size="13" baseType="lpstr">
      <vt:lpstr>MS PGothic</vt:lpstr>
      <vt:lpstr>Aptos</vt:lpstr>
      <vt:lpstr>Arial</vt:lpstr>
      <vt:lpstr>Calibri</vt:lpstr>
      <vt:lpstr>Sakkal Majalla</vt:lpstr>
      <vt:lpstr>Segoe UI</vt:lpstr>
      <vt:lpstr>Tahoma</vt:lpstr>
      <vt:lpstr>Times New Roman</vt:lpstr>
      <vt:lpstr>Wingdings</vt:lpstr>
      <vt:lpstr>Office Theme</vt:lpstr>
      <vt:lpstr>PowerPoint Presentation</vt:lpstr>
      <vt:lpstr>   Effective Learning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HIPO_10  Dropped HWDP _ 1163381.pptx  -  Repaired</dc:title>
  <dc:creator>nazar@umsoman.com</dc:creator>
  <cp:lastModifiedBy>Masroori, Ahmed MSE31</cp:lastModifiedBy>
  <cp:revision>312</cp:revision>
  <dcterms:created xsi:type="dcterms:W3CDTF">2018-09-24T07:27:56Z</dcterms:created>
  <dcterms:modified xsi:type="dcterms:W3CDTF">2026-06-23T10:12:18Z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ies>
</file>