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7"/>
  </p:notesMasterIdLst>
  <p:handoutMasterIdLst>
    <p:handoutMasterId r:id="rId8"/>
  </p:handoutMasterIdLst>
  <p:sldIdLst>
    <p:sldId id="356" r:id="rId5"/>
    <p:sldId id="35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EF5965-7C91-1432-FD05-DF42F418AFB1}" name="Rashid Al Gharibi" initials="RA" userId="S::rashid.algharibi@shaleem.co::0e4ca820-9deb-44f6-abf5-da3eb08446a9" providerId="AD"/>
  <p188:author id="{E9A3B76B-E886-630D-7167-6D6F47492107}" name="Dohani, Saud UWN5" initials="DSU" userId="S::Saud.Dohani@pdo.co.om::76361e99-5d33-41fc-8390-9b26defd3717" providerId="AD"/>
  <p188:author id="{DDC630C6-0AB5-B2C9-FB07-6ABFA395E3A3}" name="AbduAlraheem Al-Ghailani" initials="AAG" userId="S::abdualraheem.alghailani@shaleem.co::fc589ed9-3398-458a-bde7-9a12694ec7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 id="2" name="Shaleem HSE"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DED"/>
    <a:srgbClr val="0000FF"/>
    <a:srgbClr val="16942A"/>
    <a:srgbClr val="00B050"/>
    <a:srgbClr val="FFC715"/>
    <a:srgbClr val="24A316"/>
    <a:srgbClr val="FFCB25"/>
    <a:srgbClr val="FFFC00"/>
    <a:srgbClr val="EAEAEA"/>
    <a:srgbClr val="F2F3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2" autoAdjust="0"/>
    <p:restoredTop sz="96512" autoAdjust="0"/>
  </p:normalViewPr>
  <p:slideViewPr>
    <p:cSldViewPr snapToGrid="0" snapToObjects="1">
      <p:cViewPr varScale="1">
        <p:scale>
          <a:sx n="111" d="100"/>
          <a:sy n="111" d="100"/>
        </p:scale>
        <p:origin x="744" y="108"/>
      </p:cViewPr>
      <p:guideLst/>
    </p:cSldViewPr>
  </p:slideViewPr>
  <p:notesTextViewPr>
    <p:cViewPr>
      <p:scale>
        <a:sx n="140" d="100"/>
        <a:sy n="140" d="100"/>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t>‹#›</a:t>
            </a:fld>
            <a:endParaRPr lang="en-US" dirty="0"/>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24/06/2026</a:t>
            </a:fld>
            <a:endParaRPr lang="en-US" dirty="0"/>
          </a:p>
        </p:txBody>
      </p:sp>
      <p:sp>
        <p:nvSpPr>
          <p:cNvPr id="8" name="Footer Placeholder 7"/>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5"/>
            <a:stretch>
              <a:fillRect/>
            </a:stretch>
          </p:blipFill>
          <p:spPr>
            <a:xfrm>
              <a:off x="9289915" y="6671146"/>
              <a:ext cx="2340722" cy="187258"/>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7483" y="1313036"/>
            <a:ext cx="7755039" cy="485517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What happened?</a:t>
            </a:r>
          </a:p>
          <a:p>
            <a:pPr marL="114300" marR="0" lvl="0" indent="-114300" algn="just" defTabSz="914400" rtl="0" eaLnBrk="1" fontAlgn="auto" latinLnBrk="0" hangingPunct="1">
              <a:spcBef>
                <a:spcPts val="0"/>
              </a:spcBef>
              <a:spcAft>
                <a:spcPts val="0"/>
              </a:spcAft>
              <a:buClrTx/>
              <a:buSzTx/>
              <a:buFontTx/>
              <a:buNone/>
              <a:tabLst/>
              <a:defRPr/>
            </a:pPr>
            <a:endParaRPr kumimoji="0" lang="en-US" sz="9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a:p>
            <a:r>
              <a:rPr lang="en-US" sz="1200" b="0" i="1" kern="1200" dirty="0">
                <a:solidFill>
                  <a:schemeClr val="tx1"/>
                </a:solidFill>
                <a:effectLst/>
                <a:latin typeface="+mn-lt"/>
                <a:ea typeface="+mn-ea"/>
                <a:cs typeface="+mn-cs"/>
              </a:rPr>
              <a:t>At 9:30 am on September 8, 2024, the driller was pulling 1" sucker rod (SR) completion string out of the hole. As the string was </a:t>
            </a:r>
            <a:r>
              <a:rPr lang="en-US" sz="1200" i="1" dirty="0"/>
              <a:t>stuck, the driller was trying to release the SR by moving it up and down. While working on the SR to free it, the SR elevator bails disconnected from one side of the elevator and slipped through the sucker rod hook. Then the bails, along with the elevator attached to the sucker rod, swung to the ground near the beam pump &amp; bounced back to the well center, hitting the Xmas tree.</a:t>
            </a:r>
          </a:p>
          <a:p>
            <a:pPr algn="just"/>
            <a:r>
              <a:rPr lang="en-US" sz="1200" i="1" dirty="0"/>
              <a:t>This resulted in the bails getting disconnected from the elevator and landing next to the cellar. No one was hurt during this event. </a:t>
            </a:r>
            <a:endPar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Why it happened</a:t>
            </a:r>
            <a:r>
              <a:rPr lang="en-GB" altLang="zh-CN" sz="16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 </a:t>
            </a:r>
            <a:r>
              <a:rPr kumimoji="0" lang="en-GB" altLang="zh-CN" sz="16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Finding:</a:t>
            </a:r>
          </a:p>
          <a:p>
            <a:pPr marL="290322" indent="-171450" algn="just">
              <a:buFont typeface="Arial" panose="020B0604020202020204" pitchFamily="34" charset="0"/>
              <a:buChar char="•"/>
            </a:pPr>
            <a:r>
              <a:rPr lang="en-US" sz="1200" dirty="0">
                <a:solidFill>
                  <a:srgbClr val="000000"/>
                </a:solidFill>
                <a:latin typeface="Calibri" panose="020F0502020204030204" pitchFamily="34" charset="0"/>
                <a:sym typeface="+mn-ea"/>
              </a:rPr>
              <a:t>Maximum allowable limit to pull Sucker rod was exceeded.</a:t>
            </a:r>
            <a:endParaRPr lang="en-US" sz="1200" dirty="0">
              <a:solidFill>
                <a:srgbClr val="000000"/>
              </a:solidFill>
              <a:latin typeface="Calibri" panose="020F0502020204030204" pitchFamily="34" charset="0"/>
            </a:endParaRPr>
          </a:p>
          <a:p>
            <a:pPr marL="290322" marR="0" indent="-171450" algn="just" rtl="0" latinLnBrk="0">
              <a:spcBef>
                <a:spcPts val="0"/>
              </a:spcBef>
              <a:spcAft>
                <a:spcPts val="0"/>
              </a:spcAft>
              <a:buFont typeface="Arial" panose="020B0604020202020204" pitchFamily="34" charset="0"/>
              <a:buChar char="•"/>
            </a:pPr>
            <a:r>
              <a:rPr lang="en-US" sz="1200" dirty="0">
                <a:solidFill>
                  <a:srgbClr val="000000"/>
                </a:solidFill>
                <a:latin typeface="Calibri" panose="020F0502020204030204" pitchFamily="34" charset="0"/>
              </a:rPr>
              <a:t>Inadequate planning and preparation for SR operation, the back-off tool was not available at the site. </a:t>
            </a:r>
          </a:p>
          <a:p>
            <a:pPr marL="290322" indent="-171450" algn="just">
              <a:spcBef>
                <a:spcPts val="264"/>
              </a:spcBef>
              <a:buFont typeface="Arial" panose="020B0604020202020204" pitchFamily="34" charset="0"/>
              <a:buChar char="•"/>
            </a:pPr>
            <a:r>
              <a:rPr lang="en-US" sz="1200" dirty="0">
                <a:solidFill>
                  <a:srgbClr val="000000"/>
                </a:solidFill>
                <a:latin typeface="Calibri" panose="020F0502020204030204" pitchFamily="34" charset="0"/>
              </a:rPr>
              <a:t>Risk Normalization: </a:t>
            </a:r>
            <a:r>
              <a:rPr lang="en-US" sz="1200" dirty="0">
                <a:solidFill>
                  <a:srgbClr val="000000"/>
                </a:solidFill>
                <a:latin typeface="Calibri" panose="020F0502020204030204" pitchFamily="34" charset="0"/>
                <a:sym typeface="+mn-ea"/>
              </a:rPr>
              <a:t>The Over-Pull task was not considered as dynamic risk.</a:t>
            </a:r>
          </a:p>
          <a:p>
            <a:pPr marL="290322" indent="-171450" algn="just" rtl="0" latinLnBrk="0">
              <a:spcBef>
                <a:spcPts val="264"/>
              </a:spcBef>
              <a:spcAft>
                <a:spcPts val="0"/>
              </a:spcAft>
              <a:buFont typeface="Arial" panose="020B0604020202020204" pitchFamily="34" charset="0"/>
              <a:buChar char="•"/>
            </a:pPr>
            <a:r>
              <a:rPr lang="en-US" sz="1200" dirty="0">
                <a:solidFill>
                  <a:srgbClr val="000000"/>
                </a:solidFill>
                <a:latin typeface="Calibri" panose="020F0502020204030204" pitchFamily="34" charset="0"/>
              </a:rPr>
              <a:t>Zone management (hard barrier) was not implemented during POOH Sucker rod.</a:t>
            </a:r>
          </a:p>
          <a:p>
            <a:pPr marL="290322" indent="-171450" algn="just">
              <a:spcBef>
                <a:spcPts val="264"/>
              </a:spcBef>
              <a:buFont typeface="Arial" panose="020B0604020202020204" pitchFamily="34" charset="0"/>
              <a:buChar char="•"/>
            </a:pPr>
            <a:r>
              <a:rPr lang="en-GB" sz="1200" dirty="0">
                <a:solidFill>
                  <a:srgbClr val="000000"/>
                </a:solidFill>
                <a:latin typeface="Calibri" panose="020F0502020204030204" pitchFamily="34" charset="0"/>
              </a:rPr>
              <a:t>Inadequate process implementation on adherence to SOP &amp; MOC.</a:t>
            </a:r>
          </a:p>
          <a:p>
            <a:pPr marL="290322" indent="-171450" algn="just">
              <a:spcBef>
                <a:spcPts val="264"/>
              </a:spcBef>
              <a:buFont typeface="Arial" panose="020B0604020202020204" pitchFamily="34" charset="0"/>
              <a:buChar char="•"/>
            </a:pPr>
            <a:r>
              <a:rPr lang="en-GB" sz="1200" dirty="0" err="1">
                <a:solidFill>
                  <a:srgbClr val="000000"/>
                </a:solidFill>
                <a:latin typeface="Calibri" panose="020F0502020204030204" pitchFamily="34" charset="0"/>
              </a:rPr>
              <a:t>Musta’ed</a:t>
            </a:r>
            <a:r>
              <a:rPr lang="en-GB" sz="1200" dirty="0">
                <a:solidFill>
                  <a:srgbClr val="000000"/>
                </a:solidFill>
                <a:latin typeface="Calibri" panose="020F0502020204030204" pitchFamily="34" charset="0"/>
              </a:rPr>
              <a:t> steps were not followed. </a:t>
            </a:r>
          </a:p>
          <a:p>
            <a:pPr marL="290322" indent="-171450" algn="just">
              <a:spcBef>
                <a:spcPts val="264"/>
              </a:spcBef>
              <a:buFont typeface="Arial" panose="020B0604020202020204" pitchFamily="34" charset="0"/>
              <a:buChar char="•"/>
            </a:pPr>
            <a:endParaRPr lang="en-GB" sz="1200" dirty="0"/>
          </a:p>
          <a:p>
            <a:pPr marL="114300" indent="-114300" algn="just">
              <a:defRPr/>
            </a:pPr>
            <a:r>
              <a:rPr lang="en-US" sz="1600" b="1" dirty="0">
                <a:solidFill>
                  <a:srgbClr val="0070C0"/>
                </a:solidFill>
                <a:latin typeface="Times New Roman" panose="02020603050405020304" pitchFamily="18" charset="0"/>
                <a:ea typeface="宋体" panose="02010600030101010101" pitchFamily="2" charset="-122"/>
                <a:cs typeface="Times New Roman" panose="02020603050405020304" pitchFamily="18" charset="0"/>
              </a:rPr>
              <a:t>Your learning from this incident:</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Ensure that the Over-pull minimum and maximum limitations are set and clearly understood by the crew.</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Implement Zone management (Hard Barriers) for Sucker rod operations.</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Ensure Operating envelop is clearly understood and adhered to.</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If the sucker rod gets stuck, follow each step of the procedure.</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Confirm that the crew understands dynamic risk assessment and recognize change management.</a:t>
            </a:r>
          </a:p>
          <a:p>
            <a:pPr marL="345186" indent="-171450" algn="just">
              <a:buFont typeface="Arial" panose="020B0604020202020204" pitchFamily="34" charset="0"/>
              <a:buChar char="•"/>
            </a:pPr>
            <a:r>
              <a:rPr lang="en-US" sz="1200" dirty="0">
                <a:solidFill>
                  <a:srgbClr val="000000"/>
                </a:solidFill>
                <a:latin typeface="Calibri" panose="020F0502020204030204" pitchFamily="34" charset="0"/>
              </a:rPr>
              <a:t>Ensure that assurance checks are carried out to confirm adherence to SOP.</a:t>
            </a: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144494"/>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379290" y="494494"/>
            <a:ext cx="11812710"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 8 Sep 2024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100" b="1" i="0" u="none" strike="noStrike" kern="1200" cap="none" spc="0" normalizeH="0" baseline="0" noProof="0" dirty="0">
                <a:ln>
                  <a:noFill/>
                </a:ln>
                <a:solidFill>
                  <a:prstClr val="black"/>
                </a:solidFill>
                <a:effectLst/>
                <a:uLnTx/>
                <a:uFillTx/>
                <a:latin typeface="Tahoma" pitchFamily="34" charset="0"/>
                <a:ea typeface="+mn-ea"/>
                <a:cs typeface="+mn-cs"/>
              </a:rPr>
              <a:t>Sucker Rod Release Hit on the ground </a:t>
            </a:r>
            <a:r>
              <a:rPr lang="en-US" sz="1400" b="1" dirty="0">
                <a:solidFill>
                  <a:prstClr val="black"/>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   HIPO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p>
        </p:txBody>
      </p:sp>
      <p:sp>
        <p:nvSpPr>
          <p:cNvPr id="14" name="Rectangle 13">
            <a:extLst>
              <a:ext uri="{FF2B5EF4-FFF2-40B4-BE49-F238E27FC236}">
                <a16:creationId xmlns:a16="http://schemas.microsoft.com/office/drawing/2014/main" id="{27AC772E-6015-4076-A0DC-005445BF4556}"/>
              </a:ext>
            </a:extLst>
          </p:cNvPr>
          <p:cNvSpPr/>
          <p:nvPr/>
        </p:nvSpPr>
        <p:spPr>
          <a:xfrm>
            <a:off x="397788" y="811962"/>
            <a:ext cx="79153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Derrickman,</a:t>
            </a:r>
            <a:r>
              <a:rPr lang="en-US" b="1" dirty="0">
                <a:solidFill>
                  <a:srgbClr val="FF0000"/>
                </a:solidFill>
                <a:latin typeface="Calibri" panose="020F0502020204030204"/>
              </a:rPr>
              <a:t>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Drillers, NTP &amp; Rig Manager</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483223"/>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18" name="TextBox 17">
            <a:extLst>
              <a:ext uri="{FF2B5EF4-FFF2-40B4-BE49-F238E27FC236}">
                <a16:creationId xmlns:a16="http://schemas.microsoft.com/office/drawing/2014/main" id="{1E582979-7573-A1DF-2384-7C7F4C03C51B}"/>
              </a:ext>
            </a:extLst>
          </p:cNvPr>
          <p:cNvSpPr txBox="1"/>
          <p:nvPr/>
        </p:nvSpPr>
        <p:spPr>
          <a:xfrm>
            <a:off x="584878" y="6441910"/>
            <a:ext cx="7512141" cy="400110"/>
          </a:xfrm>
          <a:prstGeom prst="rect">
            <a:avLst/>
          </a:prstGeom>
          <a:solidFill>
            <a:schemeClr val="accent1"/>
          </a:solidFill>
        </p:spPr>
        <p:txBody>
          <a:bodyPr wrap="square" rtlCol="0">
            <a:spAutoFit/>
          </a:bodyPr>
          <a:lstStyle/>
          <a:p>
            <a:pPr algn="ctr"/>
            <a:r>
              <a:rPr lang="en-US" sz="2000" b="1" dirty="0">
                <a:solidFill>
                  <a:srgbClr val="FFFF00"/>
                </a:solidFill>
              </a:rPr>
              <a:t>Do not exceed Over pull limitation.</a:t>
            </a: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27636" y="2654858"/>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88240" y="604603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2" name="Picture 1">
            <a:extLst>
              <a:ext uri="{FF2B5EF4-FFF2-40B4-BE49-F238E27FC236}">
                <a16:creationId xmlns:a16="http://schemas.microsoft.com/office/drawing/2014/main" id="{B9DCD956-4435-CE79-E4D6-2BAF3B2DA0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94646" y="811962"/>
            <a:ext cx="3748669" cy="2799877"/>
          </a:xfrm>
          <a:prstGeom prst="rect">
            <a:avLst/>
          </a:prstGeom>
          <a:ln>
            <a:solidFill>
              <a:srgbClr val="FF0000"/>
            </a:solidFill>
          </a:ln>
        </p:spPr>
      </p:pic>
      <p:sp>
        <p:nvSpPr>
          <p:cNvPr id="3" name="TextBox 2">
            <a:extLst>
              <a:ext uri="{FF2B5EF4-FFF2-40B4-BE49-F238E27FC236}">
                <a16:creationId xmlns:a16="http://schemas.microsoft.com/office/drawing/2014/main" id="{2602D1F9-B2B9-CE9E-DA05-D0A5B458A5BB}"/>
              </a:ext>
            </a:extLst>
          </p:cNvPr>
          <p:cNvSpPr txBox="1"/>
          <p:nvPr/>
        </p:nvSpPr>
        <p:spPr>
          <a:xfrm>
            <a:off x="8313144" y="3282833"/>
            <a:ext cx="3730171" cy="307777"/>
          </a:xfrm>
          <a:prstGeom prst="rect">
            <a:avLst/>
          </a:prstGeom>
          <a:solidFill>
            <a:schemeClr val="bg1"/>
          </a:solidFill>
        </p:spPr>
        <p:txBody>
          <a:bodyPr wrap="square" rtlCol="0">
            <a:spAutoFit/>
          </a:bodyPr>
          <a:lstStyle/>
          <a:p>
            <a:pPr algn="ctr"/>
            <a:r>
              <a:rPr lang="en-US" sz="1400" b="1" dirty="0">
                <a:solidFill>
                  <a:srgbClr val="C00000"/>
                </a:solidFill>
                <a:effectLst/>
              </a:rPr>
              <a:t>Sucker rod fall in thi</a:t>
            </a:r>
            <a:r>
              <a:rPr lang="en-US" sz="1400" b="1" dirty="0">
                <a:solidFill>
                  <a:srgbClr val="C00000"/>
                </a:solidFill>
              </a:rPr>
              <a:t>s area.</a:t>
            </a:r>
            <a:endParaRPr lang="en-US" b="1" dirty="0">
              <a:solidFill>
                <a:srgbClr val="C00000"/>
              </a:solidFill>
            </a:endParaRPr>
          </a:p>
        </p:txBody>
      </p:sp>
      <p:cxnSp>
        <p:nvCxnSpPr>
          <p:cNvPr id="5" name="Straight Arrow Connector 4">
            <a:extLst>
              <a:ext uri="{FF2B5EF4-FFF2-40B4-BE49-F238E27FC236}">
                <a16:creationId xmlns:a16="http://schemas.microsoft.com/office/drawing/2014/main" id="{ADEA3A10-ABD1-2599-5D15-171E5DFD81BE}"/>
              </a:ext>
            </a:extLst>
          </p:cNvPr>
          <p:cNvCxnSpPr>
            <a:cxnSpLocks/>
          </p:cNvCxnSpPr>
          <p:nvPr/>
        </p:nvCxnSpPr>
        <p:spPr>
          <a:xfrm flipV="1">
            <a:off x="9693570" y="2237362"/>
            <a:ext cx="336550" cy="1045904"/>
          </a:xfrm>
          <a:prstGeom prst="straightConnector1">
            <a:avLst/>
          </a:prstGeom>
          <a:ln w="127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17" name="Picture 16">
            <a:extLst>
              <a:ext uri="{FF2B5EF4-FFF2-40B4-BE49-F238E27FC236}">
                <a16:creationId xmlns:a16="http://schemas.microsoft.com/office/drawing/2014/main" id="{9BB619DE-DFE5-464D-625A-5B31761B2E9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0210359" y="3796268"/>
            <a:ext cx="1870073" cy="2135610"/>
          </a:xfrm>
          <a:prstGeom prst="rect">
            <a:avLst/>
          </a:prstGeom>
        </p:spPr>
      </p:pic>
      <p:pic>
        <p:nvPicPr>
          <p:cNvPr id="19" name="Picture 18">
            <a:extLst>
              <a:ext uri="{FF2B5EF4-FFF2-40B4-BE49-F238E27FC236}">
                <a16:creationId xmlns:a16="http://schemas.microsoft.com/office/drawing/2014/main" id="{C82475DB-1530-30B9-05E2-6DE9DAE5AF21}"/>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8276070" y="3787384"/>
            <a:ext cx="1952642" cy="2144494"/>
          </a:xfrm>
          <a:prstGeom prst="rect">
            <a:avLst/>
          </a:prstGeom>
        </p:spPr>
      </p:pic>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626954" cy="3354765"/>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marL="342900" indent="-342900">
              <a:buFont typeface="+mj-lt"/>
              <a:buAutoNum type="arabicPeriod"/>
              <a:defRPr/>
            </a:pPr>
            <a:r>
              <a:rPr lang="en-US" sz="1600" b="0" i="0" dirty="0">
                <a:solidFill>
                  <a:srgbClr val="000000"/>
                </a:solidFill>
                <a:effectLst/>
                <a:latin typeface="Calibri" panose="020F0502020204030204" pitchFamily="34" charset="0"/>
              </a:rPr>
              <a:t>Explore engineering solutions to install a cut-off system when exceeding the overpull limit. </a:t>
            </a:r>
          </a:p>
          <a:p>
            <a:pPr marL="342900" indent="-342900">
              <a:buFont typeface="+mj-lt"/>
              <a:buAutoNum type="arabicPeriod"/>
              <a:defRPr/>
            </a:pPr>
            <a:r>
              <a:rPr lang="en-US" sz="1600" b="0" i="0" kern="1200" dirty="0">
                <a:solidFill>
                  <a:schemeClr val="tx1"/>
                </a:solidFill>
                <a:effectLst/>
                <a:latin typeface="Calibri" panose="020F0502020204030204" pitchFamily="34" charset="0"/>
                <a:ea typeface="+mn-ea"/>
                <a:cs typeface="Calibri" panose="020F0502020204030204" pitchFamily="34" charset="0"/>
              </a:rPr>
              <a:t>Enhance implementation of 48hrs look ahead: </a:t>
            </a:r>
            <a:r>
              <a:rPr lang="en-US" sz="1600" b="0" kern="1200" dirty="0">
                <a:solidFill>
                  <a:schemeClr val="tx1"/>
                </a:solidFill>
                <a:effectLst/>
                <a:latin typeface="Calibri" panose="020F0502020204030204" pitchFamily="34" charset="0"/>
                <a:ea typeface="+mn-ea"/>
                <a:cs typeface="Calibri" panose="020F0502020204030204" pitchFamily="34" charset="0"/>
              </a:rPr>
              <a:t>Review the background details of proposal and well history and prepare work plan for the well.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600" i="0" kern="1200" dirty="0">
                <a:solidFill>
                  <a:schemeClr val="tx1"/>
                </a:solidFill>
                <a:latin typeface="+mn-lt"/>
                <a:ea typeface="+mn-ea"/>
                <a:cs typeface="Times New Roman" panose="02020603050405020304" pitchFamily="18" charset="0"/>
              </a:rPr>
              <a:t>Update SOP and Risk Assessment for Zone management for SR operation (add hard barrier and dynamic risk factors)</a:t>
            </a:r>
          </a:p>
          <a:p>
            <a:pPr marL="342900" indent="-342900">
              <a:buFont typeface="+mj-lt"/>
              <a:buAutoNum type="arabicPeriod"/>
              <a:defRPr/>
            </a:pPr>
            <a:r>
              <a:rPr lang="en-US" sz="1600" i="0" kern="1200" dirty="0">
                <a:solidFill>
                  <a:schemeClr val="tx1"/>
                </a:solidFill>
                <a:latin typeface="+mn-lt"/>
                <a:ea typeface="+mn-ea"/>
                <a:cs typeface="Times New Roman" panose="02020603050405020304" pitchFamily="18" charset="0"/>
              </a:rPr>
              <a:t>Perform Campaign on </a:t>
            </a:r>
          </a:p>
          <a:p>
            <a:pPr marL="742950" lvl="1" indent="-285750">
              <a:buFont typeface="Arial" panose="020B0604020202020204" pitchFamily="34" charset="0"/>
              <a:buChar char="•"/>
              <a:defRPr/>
            </a:pPr>
            <a:r>
              <a:rPr lang="en-US" sz="1600" i="0" kern="1200" dirty="0">
                <a:solidFill>
                  <a:schemeClr val="tx1"/>
                </a:solidFill>
                <a:latin typeface="+mn-lt"/>
                <a:ea typeface="+mn-ea"/>
                <a:cs typeface="Times New Roman" panose="02020603050405020304" pitchFamily="18" charset="0"/>
              </a:rPr>
              <a:t>Hoist Operational Limit &amp; </a:t>
            </a:r>
          </a:p>
          <a:p>
            <a:pPr marL="742950" lvl="1" indent="-285750">
              <a:buFont typeface="Arial" panose="020B0604020202020204" pitchFamily="34" charset="0"/>
              <a:buChar char="•"/>
              <a:defRPr/>
            </a:pPr>
            <a:r>
              <a:rPr lang="en-US" sz="1600" dirty="0">
                <a:cs typeface="Times New Roman" panose="02020603050405020304" pitchFamily="18" charset="0"/>
              </a:rPr>
              <a:t>Management of change.</a:t>
            </a:r>
            <a:endParaRPr lang="en-US" sz="1600" dirty="0">
              <a:solidFill>
                <a:srgbClr val="000000"/>
              </a:solidFill>
              <a:latin typeface="Calibri" panose="020F0502020204030204"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i="0" kern="1200" dirty="0">
                <a:latin typeface="+mn-lt"/>
                <a:ea typeface="+mn-ea"/>
                <a:cs typeface="Times New Roman" panose="02020603050405020304" pitchFamily="18" charset="0"/>
              </a:rPr>
              <a:t>Perform L2, L3 verification checks in MOC &amp; SOP adherence. </a:t>
            </a:r>
            <a:endParaRPr lang="en-US" sz="1600" b="1" dirty="0">
              <a:highlight>
                <a:srgbClr val="FFFF00"/>
              </a:highlight>
              <a:cs typeface="Times New Roman" panose="02020603050405020304" pitchFamily="18" charset="0"/>
            </a:endParaRPr>
          </a:p>
          <a:p>
            <a:pPr marL="342900" indent="-342900">
              <a:buFont typeface="+mj-lt"/>
              <a:buAutoNum type="arabicPeriod"/>
              <a:defRPr/>
            </a:pPr>
            <a:r>
              <a:rPr lang="en-US" sz="1600" dirty="0">
                <a:latin typeface="Calibri" panose="020F0502020204030204" pitchFamily="34" charset="0"/>
              </a:rPr>
              <a:t>Perform schedule competency assessment on Hoist Operational Limit.</a:t>
            </a:r>
          </a:p>
        </p:txBody>
      </p:sp>
      <p:sp>
        <p:nvSpPr>
          <p:cNvPr id="4" name="Rectangle 8">
            <a:extLst>
              <a:ext uri="{FF2B5EF4-FFF2-40B4-BE49-F238E27FC236}">
                <a16:creationId xmlns:a16="http://schemas.microsoft.com/office/drawing/2014/main" id="{B28D2167-3723-0EEF-6005-3CD70FDEDB39}"/>
              </a:ext>
            </a:extLst>
          </p:cNvPr>
          <p:cNvSpPr>
            <a:spLocks noChangeArrowheads="1"/>
          </p:cNvSpPr>
          <p:nvPr/>
        </p:nvSpPr>
        <p:spPr bwMode="auto">
          <a:xfrm>
            <a:off x="282522" y="589760"/>
            <a:ext cx="11626955" cy="307777"/>
          </a:xfrm>
          <a:prstGeom prst="rect">
            <a:avLst/>
          </a:prstGeom>
          <a:noFill/>
          <a:ln w="9525">
            <a:noFill/>
            <a:miter lim="800000"/>
          </a:ln>
        </p:spPr>
        <p:txBody>
          <a:bodyPr wrap="square">
            <a:spAutoFit/>
          </a:bodyPr>
          <a:lstStyle/>
          <a:p>
            <a:pPr marL="114300" marR="0" lvl="0" indent="-114300" algn="just" defTabSz="457200" rtl="0" eaLnBrk="1" fontAlgn="auto" latinLnBrk="0" hangingPunct="1">
              <a:lnSpc>
                <a:spcPct val="100000"/>
              </a:lnSpc>
              <a:spcBef>
                <a:spcPts val="0"/>
              </a:spcBef>
              <a:spcAft>
                <a:spcPts val="0"/>
              </a:spcAft>
              <a:buClrTx/>
              <a:buSzTx/>
              <a:buFontTx/>
              <a:buNone/>
              <a:defRPr/>
            </a:pP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Date: </a:t>
            </a:r>
            <a:r>
              <a:rPr lang="en-US" sz="1400" b="1" dirty="0">
                <a:solidFill>
                  <a:srgbClr val="0000FF"/>
                </a:solidFill>
                <a:latin typeface="Tahoma" panose="020B0604030504040204" pitchFamily="34" charset="0"/>
              </a:rPr>
              <a:t>08 Sep 2024  </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Incident title: Sucker Rod Release Hit on the ground</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Pattern: </a:t>
            </a:r>
            <a:r>
              <a:rPr lang="en-US" sz="1400" b="1" dirty="0">
                <a:solidFill>
                  <a:srgbClr val="0000FF"/>
                </a:solidFill>
                <a:latin typeface="Tahoma" panose="020B0604030504040204" pitchFamily="34" charset="0"/>
              </a:rPr>
              <a:t>     </a:t>
            </a:r>
            <a:r>
              <a:rPr kumimoji="0" lang="en-US" sz="12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lang="en-US" sz="1400" b="1">
                <a:solidFill>
                  <a:srgbClr val="0000FF"/>
                </a:solidFill>
                <a:latin typeface="Tahoma" panose="020B0604030504040204" pitchFamily="34" charset="0"/>
              </a:rPr>
              <a:t>HIPO </a:t>
            </a:r>
            <a:r>
              <a:rPr kumimoji="0" lang="en-US" sz="1400" b="1" i="0" u="none" strike="noStrike" kern="1200" cap="none" spc="0" normalizeH="0" baseline="0" noProof="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Potential severity: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C4P</a:t>
            </a:r>
            <a:endParaRPr kumimoji="0" lang="ar-OM"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endParaRPr>
          </a:p>
        </p:txBody>
      </p:sp>
      <p:sp>
        <p:nvSpPr>
          <p:cNvPr id="3" name="Rectangle 2">
            <a:extLst>
              <a:ext uri="{FF2B5EF4-FFF2-40B4-BE49-F238E27FC236}">
                <a16:creationId xmlns:a16="http://schemas.microsoft.com/office/drawing/2014/main" id="{70CF134A-E1ED-D825-C473-8709A8989EDF}"/>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93019</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datastoreItem>
</file>

<file path=customXml/itemProps2.xml><?xml version="1.0" encoding="utf-8"?>
<ds:datastoreItem xmlns:ds="http://schemas.openxmlformats.org/officeDocument/2006/customXml" ds:itemID="{15B686B8-29B8-4FFE-A72B-1F511FB5B928}"/>
</file>

<file path=customXml/itemProps3.xml><?xml version="1.0" encoding="utf-8"?>
<ds:datastoreItem xmlns:ds="http://schemas.openxmlformats.org/officeDocument/2006/customXml" ds:itemID="{5643A46C-72B3-4012-8CB2-E0E23D8B71D1}">
  <ds:schemaRefs/>
</ds:datastoreItem>
</file>

<file path=docProps/app.xml><?xml version="1.0" encoding="utf-8"?>
<Properties xmlns="http://schemas.openxmlformats.org/officeDocument/2006/extended-properties" xmlns:vt="http://schemas.openxmlformats.org/officeDocument/2006/docPropsVTypes">
  <Template>TM02892315[[fn=Wisp]]</Template>
  <TotalTime>7664</TotalTime>
  <Words>813</Words>
  <Application>Microsoft Office PowerPoint</Application>
  <PresentationFormat>Widescreen</PresentationFormat>
  <Paragraphs>61</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Aptos</vt:lpstr>
      <vt:lpstr>Arial</vt:lpstr>
      <vt:lpstr>Calibri</vt:lpstr>
      <vt:lpstr>Calibri Light</vt:lpstr>
      <vt:lpstr>Segoe UI</vt:lpstr>
      <vt:lpstr>Tahoma</vt:lpstr>
      <vt:lpstr>Times New Roman</vt:lpstr>
      <vt:lpstr>Office Theme</vt:lpstr>
      <vt:lpstr>PowerPoint Presentation</vt:lpstr>
      <vt:lpstr>   Effective Learning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HIPO_26  Near Miss SR Release and hit on the ground</dc:title>
  <dc:creator>nazar@umsoman.com</dc:creator>
  <cp:lastModifiedBy>Masroori, Ahmed MSE31</cp:lastModifiedBy>
  <cp:revision>733</cp:revision>
  <cp:lastPrinted>2024-09-23T06:11:27Z</cp:lastPrinted>
  <dcterms:created xsi:type="dcterms:W3CDTF">2018-09-24T07:27:00Z</dcterms:created>
  <dcterms:modified xsi:type="dcterms:W3CDTF">2026-06-24T10:14:09Z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ICV">
    <vt:lpwstr>580231E499304AEB8098728CA1564324_12</vt:lpwstr>
  </property>
  <property fmtid="{D5CDD505-2E9C-101B-9397-08002B2CF9AE}" pid="4" name="KSOProductBuildVer">
    <vt:lpwstr>1033-12.2.0.13489</vt:lpwstr>
  </property>
</Properties>
</file>