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79331E-BC60-668B-EE8E-13934B3B4E59}" name="Morrow, Fulton UIL65" initials="MFU" userId="S::Fulton.FM.Morrow@pdo.co.om::762b87f7-294e-43d9-b010-4ff454107df7" providerId="AD"/>
  <p188:author id="{2B86B03B-DAFB-DA1C-6DBF-35D47CA3C9F2}" name="Naamani, Ahlam UIL66" initials="NAU" userId="S::Ahlam.AHH.Naamani@pdo.co.om::e7d5be3b-2fb7-4e01-8846-576afffbab78" providerId="AD"/>
  <p188:author id="{31CF01AF-C96A-98CA-DAEB-B2E7C437713D}" name="office pack" initials="op" userId="S::officepack@alsumri.com::3060fbdf-78b0-4c1e-a1c0-47c2070f1c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16942A"/>
    <a:srgbClr val="FFC91D"/>
    <a:srgbClr val="FFFC00"/>
    <a:srgbClr val="EAEAEA"/>
    <a:srgbClr val="F2F3D7"/>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5E0F5-8177-42E8-A863-B2C8BDB39562}" v="1" dt="2023-11-14T09:40:36.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6357" autoAdjust="0"/>
  </p:normalViewPr>
  <p:slideViewPr>
    <p:cSldViewPr snapToGrid="0" snapToObjects="1">
      <p:cViewPr varScale="1">
        <p:scale>
          <a:sx n="67" d="100"/>
          <a:sy n="67" d="100"/>
        </p:scale>
        <p:origin x="624" y="5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21/02/2024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21/02/2024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 Inspection of The Station Detects Faults, Draws up a Checklist of All  Breakdowns, Repair and Analysis Transport in Flat Cartoon Illustration  11990735 Vector Art at Vecteezy">
            <a:extLst>
              <a:ext uri="{FF2B5EF4-FFF2-40B4-BE49-F238E27FC236}">
                <a16:creationId xmlns:a16="http://schemas.microsoft.com/office/drawing/2014/main" id="{EBA8AE49-96AB-D3BD-0744-AF2E30120E5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632"/>
          <a:stretch/>
        </p:blipFill>
        <p:spPr bwMode="auto">
          <a:xfrm>
            <a:off x="7945822" y="3574989"/>
            <a:ext cx="3980774" cy="2347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1" y="1557280"/>
            <a:ext cx="7268019" cy="390876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hub of a commuting bus rear right side wheel caught a minor fire just before reaching its destination</a:t>
            </a:r>
            <a:r>
              <a:rPr lang="en-US" sz="1600" dirty="0">
                <a:solidFill>
                  <a:srgbClr val="000000"/>
                </a:solidFill>
                <a:latin typeface="Calibri" panose="020F0502020204030204" pitchFamily="34" charset="0"/>
              </a:rPr>
              <a:t>. The drivers noticed the smoke when at halt at the traffic light. The drivers rushed to put out the fire, and then led the passengers to disembark from the vehicle to a safe place.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solidFill>
                  <a:prstClr val="black"/>
                </a:solidFill>
                <a:latin typeface="Calibri" panose="020F0502020204030204" pitchFamily="34" charset="0"/>
                <a:cs typeface="Tahoma" pitchFamily="34" charset="0"/>
              </a:rPr>
              <a:t>High &amp; extreme temperature after a long route driven.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Vehicle </a:t>
            </a:r>
            <a:r>
              <a:rPr lang="en-US" sz="1600" dirty="0">
                <a:solidFill>
                  <a:prstClr val="black"/>
                </a:solidFill>
                <a:latin typeface="Calibri" panose="020F0502020204030204" pitchFamily="34" charset="0"/>
                <a:cs typeface="Tahoma" pitchFamily="34" charset="0"/>
              </a:rPr>
              <a:t>part was damaged causing a leak which led to friction igniting a small fire in the breaks.</a:t>
            </a:r>
          </a:p>
          <a:p>
            <a:pPr marL="0" marR="0" lvl="0" indent="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buFont typeface="Arial" pitchFamily="34" charset="0"/>
              <a:buChar char="•"/>
              <a:defRPr/>
            </a:pPr>
            <a:r>
              <a:rPr lang="en-US" sz="1600" dirty="0">
                <a:latin typeface="Calibri" panose="020F0502020204030204" pitchFamily="34" charset="0"/>
                <a:cs typeface="Tahoma" pitchFamily="34" charset="0"/>
              </a:rPr>
              <a:t>Enhance inspections in vehicles.</a:t>
            </a:r>
          </a:p>
          <a:p>
            <a:pPr>
              <a:buFont typeface="Arial" pitchFamily="34" charset="0"/>
              <a:buChar char="•"/>
              <a:defRPr/>
            </a:pPr>
            <a:r>
              <a:rPr lang="en-US" sz="1600" dirty="0">
                <a:latin typeface="Calibri" panose="020F0502020204030204" pitchFamily="34" charset="0"/>
                <a:cs typeface="Tahoma" pitchFamily="34" charset="0"/>
              </a:rPr>
              <a:t>Look for innovative ways/technological innovations made for inspections.</a:t>
            </a:r>
          </a:p>
          <a:p>
            <a:pPr>
              <a:buFont typeface="Arial" pitchFamily="34" charset="0"/>
              <a:buChar char="•"/>
              <a:defRPr/>
            </a:pPr>
            <a:r>
              <a:rPr lang="en-US" sz="1600" dirty="0">
                <a:latin typeface="Calibri" panose="020F0502020204030204" pitchFamily="34" charset="0"/>
                <a:cs typeface="Tahoma" pitchFamily="34" charset="0"/>
              </a:rPr>
              <a:t>Inspecting vehicles before departure is a very effective process.</a:t>
            </a: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00839" y="53340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Ensure to follow </a:t>
            </a:r>
            <a:r>
              <a:rPr lang="en-US" sz="1600" b="1" dirty="0" err="1">
                <a:solidFill>
                  <a:srgbClr val="FFFF00"/>
                </a:solidFill>
                <a:latin typeface="Tahoma" pitchFamily="34" charset="0"/>
                <a:ea typeface="MS PGothic" pitchFamily="34" charset="-128"/>
              </a:rPr>
              <a:t>Musta’ed</a:t>
            </a:r>
            <a:r>
              <a:rPr lang="en-US" sz="1600" b="1" dirty="0">
                <a:solidFill>
                  <a:srgbClr val="FFFF00"/>
                </a:solidFill>
                <a:latin typeface="Tahoma" pitchFamily="34" charset="0"/>
                <a:ea typeface="MS PGothic" pitchFamily="34" charset="-128"/>
              </a:rPr>
              <a:t> 7 steps before your journey</a:t>
            </a:r>
          </a:p>
        </p:txBody>
      </p:sp>
      <p:pic>
        <p:nvPicPr>
          <p:cNvPr id="5" name="Picture 2">
            <a:extLst>
              <a:ext uri="{FF2B5EF4-FFF2-40B4-BE49-F238E27FC236}">
                <a16:creationId xmlns:a16="http://schemas.microsoft.com/office/drawing/2014/main" id="{9AF48B92-B304-03E2-094F-16C310B377E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45821" y="1081242"/>
            <a:ext cx="4019956" cy="22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90045" y="299855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3" name="Rectangle 8">
            <a:extLst>
              <a:ext uri="{FF2B5EF4-FFF2-40B4-BE49-F238E27FC236}">
                <a16:creationId xmlns:a16="http://schemas.microsoft.com/office/drawing/2014/main" id="{CEDF850C-12D3-2C66-C17E-E701B55B7E5D}"/>
              </a:ext>
            </a:extLst>
          </p:cNvPr>
          <p:cNvSpPr>
            <a:spLocks noChangeArrowheads="1"/>
          </p:cNvSpPr>
          <p:nvPr/>
        </p:nvSpPr>
        <p:spPr bwMode="auto">
          <a:xfrm>
            <a:off x="42560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HiPo#41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Fire</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B5(P)</a:t>
            </a:r>
            <a:r>
              <a:rPr lang="en-US" sz="1600" b="1" dirty="0">
                <a:solidFill>
                  <a:srgbClr val="4472C4"/>
                </a:solidFill>
                <a:latin typeface="Tahoma" pitchFamily="34" charset="0"/>
              </a:rPr>
              <a:t>  </a:t>
            </a:r>
            <a:r>
              <a:rPr lang="en-US" sz="1400" b="1" dirty="0">
                <a:solidFill>
                  <a:prstClr val="black"/>
                </a:solidFill>
                <a:latin typeface="Tahoma" pitchFamily="34" charset="0"/>
              </a:rPr>
              <a:t>Activity: </a:t>
            </a:r>
            <a:r>
              <a:rPr lang="en-US" sz="1200" b="1" dirty="0">
                <a:solidFill>
                  <a:schemeClr val="accent1"/>
                </a:solidFill>
                <a:latin typeface="Tahoma" pitchFamily="34" charset="0"/>
              </a:rPr>
              <a:t>Driving</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585597"/>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400" b="1" dirty="0">
                <a:solidFill>
                  <a:srgbClr val="0066FF"/>
                </a:solidFill>
                <a:latin typeface="Calibri" panose="020F0502020204030204" pitchFamily="34" charset="0"/>
                <a:sym typeface="Wingdings" pitchFamily="2" charset="2"/>
              </a:rPr>
              <a:t>Do you ensure the drivers check the vehicles before departing?</a:t>
            </a:r>
          </a:p>
          <a:p>
            <a:pPr marL="342900" indent="-342900">
              <a:buFont typeface="+mj-lt"/>
              <a:buAutoNum type="arabicPeriod"/>
              <a:defRPr/>
            </a:pPr>
            <a:r>
              <a:rPr lang="en-US" sz="1400" b="1" dirty="0">
                <a:solidFill>
                  <a:srgbClr val="0066FF"/>
                </a:solidFill>
                <a:latin typeface="Calibri" panose="020F0502020204030204" pitchFamily="34" charset="0"/>
                <a:sym typeface="Wingdings" pitchFamily="2" charset="2"/>
              </a:rPr>
              <a:t>Do you ensure the drivers are aware of basic fire response?</a:t>
            </a:r>
          </a:p>
          <a:p>
            <a:pPr marL="342900" indent="-342900">
              <a:buFont typeface="+mj-lt"/>
              <a:buAutoNum type="arabicPeriod"/>
              <a:defRPr/>
            </a:pPr>
            <a:r>
              <a:rPr lang="en-US" sz="1400" b="1" dirty="0">
                <a:solidFill>
                  <a:srgbClr val="0066FF"/>
                </a:solidFill>
                <a:latin typeface="Calibri" panose="020F0502020204030204" pitchFamily="34" charset="0"/>
                <a:sym typeface="Wingdings" pitchFamily="2" charset="2"/>
              </a:rPr>
              <a:t>Do you ensure all vehicles have the PDO/ROP emergency numbers available every time? And Visible?</a:t>
            </a:r>
          </a:p>
          <a:p>
            <a:pPr marL="342900" indent="-342900">
              <a:buFont typeface="+mj-lt"/>
              <a:buAutoNum type="arabicPeriod"/>
              <a:defRPr/>
            </a:pPr>
            <a:r>
              <a:rPr lang="en-US" sz="1400" b="1" dirty="0">
                <a:solidFill>
                  <a:srgbClr val="0066FF"/>
                </a:solidFill>
                <a:latin typeface="Calibri" panose="020F0502020204030204" pitchFamily="34" charset="0"/>
                <a:sym typeface="Wingdings" pitchFamily="2" charset="2"/>
              </a:rPr>
              <a:t>Do you ensure that inspections are conducted by a competent person?</a:t>
            </a:r>
          </a:p>
          <a:p>
            <a:pPr marL="342900" indent="-342900">
              <a:buFont typeface="+mj-lt"/>
              <a:buAutoNum type="arabicPeriod"/>
              <a:defRPr/>
            </a:pPr>
            <a:r>
              <a:rPr lang="en-US" sz="1400" b="1" dirty="0">
                <a:solidFill>
                  <a:srgbClr val="0066FF"/>
                </a:solidFill>
                <a:latin typeface="Calibri" panose="020F0502020204030204" pitchFamily="34" charset="0"/>
                <a:sym typeface="Wingdings" pitchFamily="2" charset="2"/>
              </a:rPr>
              <a:t>Do you ensure maintenance of vehicles are done up to the level of bus usage?</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HiPo#41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Fire</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B5(P)</a:t>
            </a:r>
            <a:r>
              <a:rPr lang="en-US" sz="1600" b="1" dirty="0">
                <a:solidFill>
                  <a:srgbClr val="4472C4"/>
                </a:solidFill>
                <a:latin typeface="Tahoma" pitchFamily="34" charset="0"/>
              </a:rPr>
              <a:t>  </a:t>
            </a:r>
            <a:r>
              <a:rPr lang="en-US" sz="1400" b="1" dirty="0">
                <a:solidFill>
                  <a:prstClr val="black"/>
                </a:solidFill>
                <a:latin typeface="Tahoma" pitchFamily="34" charset="0"/>
              </a:rPr>
              <a:t>Activity: </a:t>
            </a:r>
            <a:r>
              <a:rPr lang="en-US" sz="1200" b="1" dirty="0">
                <a:solidFill>
                  <a:schemeClr val="accent1"/>
                </a:solidFill>
                <a:latin typeface="Tahoma" pitchFamily="34" charset="0"/>
              </a:rPr>
              <a:t>Driving</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E57EAA-4E37-49E8-99C1-D3E83FD96041}"/>
</file>

<file path=customXml/itemProps2.xml><?xml version="1.0" encoding="utf-8"?>
<ds:datastoreItem xmlns:ds="http://schemas.openxmlformats.org/officeDocument/2006/customXml" ds:itemID="{ECEB1FCF-0E89-482E-A62E-598FF58845D8}">
  <ds:schemaRefs>
    <ds:schemaRef ds:uri="http://schemas.microsoft.com/office/2006/metadata/properties"/>
    <ds:schemaRef ds:uri="http://purl.org/dc/dcmitype/"/>
    <ds:schemaRef ds:uri="11131ebc-0fa4-44a0-9901-6593fb73269a"/>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13795</TotalTime>
  <Words>552</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 #41 Fire on the rear wheel of the bus</dc:title>
  <dc:creator>nazar@umsoman.com</dc:creator>
  <cp:lastModifiedBy>Zakwani, Salim MSE36</cp:lastModifiedBy>
  <cp:revision>403</cp:revision>
  <dcterms:created xsi:type="dcterms:W3CDTF">2018-09-24T07:27:56Z</dcterms:created>
  <dcterms:modified xsi:type="dcterms:W3CDTF">2024-02-21T10:12:50Z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