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badi, Nasser UWCM4" initials="ANU" lastIdx="1" clrIdx="0">
    <p:extLst>
      <p:ext uri="{19B8F6BF-5375-455C-9EA6-DF929625EA0E}">
        <p15:presenceInfo xmlns:p15="http://schemas.microsoft.com/office/powerpoint/2012/main" userId="S::Nasser.Abbadi@pdo.co.om::e7b9b60d-76fa-4f89-baaa-522f375be0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6357" autoAdjust="0"/>
  </p:normalViewPr>
  <p:slideViewPr>
    <p:cSldViewPr>
      <p:cViewPr varScale="1">
        <p:scale>
          <a:sx n="93" d="100"/>
          <a:sy n="93" d="100"/>
        </p:scale>
        <p:origin x="942" y="96"/>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7FDA8E11-E53C-4FA4-B1A4-5697EFD8056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83064" y="3991987"/>
            <a:ext cx="2653614" cy="1863317"/>
          </a:xfrm>
          <a:prstGeom prst="rect">
            <a:avLst/>
          </a:prstGeom>
        </p:spPr>
      </p:pic>
      <p:pic>
        <p:nvPicPr>
          <p:cNvPr id="17" name="Picture 16">
            <a:extLst>
              <a:ext uri="{FF2B5EF4-FFF2-40B4-BE49-F238E27FC236}">
                <a16:creationId xmlns:a16="http://schemas.microsoft.com/office/drawing/2014/main" id="{F6A4956C-DD8F-43E4-B0AB-FF0EC4A5D49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14470" y="1686766"/>
            <a:ext cx="2590801" cy="2018673"/>
          </a:xfrm>
          <a:prstGeom prst="rect">
            <a:avLst/>
          </a:prstGeom>
        </p:spPr>
      </p:pic>
      <p:sp>
        <p:nvSpPr>
          <p:cNvPr id="14339" name="Text Box 2"/>
          <p:cNvSpPr txBox="1">
            <a:spLocks noChangeArrowheads="1"/>
          </p:cNvSpPr>
          <p:nvPr/>
        </p:nvSpPr>
        <p:spPr bwMode="auto">
          <a:xfrm>
            <a:off x="59888" y="1050745"/>
            <a:ext cx="6202305" cy="4932119"/>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400" b="1" dirty="0">
                <a:solidFill>
                  <a:srgbClr val="333399"/>
                </a:solidFill>
                <a:latin typeface="Tahoma" pitchFamily="34" charset="0"/>
              </a:rPr>
              <a:t>02.01.2021</a:t>
            </a:r>
            <a:r>
              <a:rPr lang="en-US" sz="1600" b="1" dirty="0">
                <a:solidFill>
                  <a:srgbClr val="333399"/>
                </a:solidFill>
                <a:latin typeface="Tahoma" pitchFamily="34" charset="0"/>
              </a:rPr>
              <a:t>                  Incident: </a:t>
            </a:r>
            <a:r>
              <a:rPr lang="en-US" sz="1400" b="1" dirty="0">
                <a:solidFill>
                  <a:srgbClr val="333399"/>
                </a:solidFill>
                <a:latin typeface="Tahoma" pitchFamily="34" charset="0"/>
              </a:rPr>
              <a:t>HiPo#02 Drops</a:t>
            </a:r>
          </a:p>
          <a:p>
            <a:pPr marL="114300" indent="-114300" algn="just">
              <a:defRPr/>
            </a:pPr>
            <a:endParaRPr lang="en-US" sz="16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marL="114300" indent="-114300" algn="just">
              <a:defRPr/>
            </a:pPr>
            <a:endParaRPr lang="en-US" sz="1600" dirty="0">
              <a:solidFill>
                <a:srgbClr val="FF0000"/>
              </a:solidFill>
              <a:latin typeface="Tahoma" pitchFamily="34" charset="0"/>
            </a:endParaRPr>
          </a:p>
          <a:p>
            <a:pPr marL="342900" indent="-342900" eaLnBrk="1" hangingPunct="1">
              <a:defRPr/>
            </a:pPr>
            <a:r>
              <a:rPr lang="en-US" sz="1400" dirty="0">
                <a:solidFill>
                  <a:srgbClr val="000000"/>
                </a:solidFill>
                <a:latin typeface="Calibri" panose="020F0502020204030204" pitchFamily="34" charset="0"/>
                <a:cs typeface="Calibri" panose="020F0502020204030204" pitchFamily="34" charset="0"/>
              </a:rPr>
              <a:t>On the last run after the prong was set @ 80 m +/-; The slickline supervisor started POOH, and reduced the speed once close to surface.  At 4 m below the rotary table, the slickline supervisor kept POOH while trying to reach the Assistant Operator via Walkie Talkie to give him signals to stop, meanwhile the tool string went out of the landing joint and hit the upper sheave causing the slickline wire to be parted and the tool string fell on the Rig Floor. </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71450" indent="-171450">
              <a:buFont typeface="Arial" panose="020B0604020202020204" pitchFamily="34" charset="0"/>
              <a:buChar char="•"/>
              <a:defRPr/>
            </a:pPr>
            <a:endParaRPr lang="en-US" sz="800" dirty="0">
              <a:solidFill>
                <a:srgbClr val="000000"/>
              </a:solidFill>
              <a:latin typeface="Arial" charset="0"/>
            </a:endParaRPr>
          </a:p>
          <a:p>
            <a:pPr marL="171450" indent="-171450">
              <a:buFont typeface="Arial" panose="020B0604020202020204" pitchFamily="34" charset="0"/>
              <a:buChar char="•"/>
              <a:defRPr/>
            </a:pPr>
            <a:r>
              <a:rPr lang="en-US" sz="1400" dirty="0">
                <a:solidFill>
                  <a:srgbClr val="000000"/>
                </a:solidFill>
                <a:latin typeface="Calibri" panose="020F0502020204030204" pitchFamily="34" charset="0"/>
                <a:cs typeface="Calibri" panose="020F0502020204030204" pitchFamily="34" charset="0"/>
              </a:rPr>
              <a:t>Ensure winch is stopped when at surface and signals confirmed before continuing operation.</a:t>
            </a:r>
          </a:p>
          <a:p>
            <a:pPr marL="171450" indent="-171450">
              <a:buFont typeface="Arial" panose="020B0604020202020204" pitchFamily="34" charset="0"/>
              <a:buChar char="•"/>
              <a:defRPr/>
            </a:pPr>
            <a:r>
              <a:rPr lang="en-US" sz="1400" dirty="0">
                <a:solidFill>
                  <a:srgbClr val="000000"/>
                </a:solidFill>
                <a:latin typeface="Calibri" panose="020F0502020204030204" pitchFamily="34" charset="0"/>
                <a:cs typeface="Calibri" panose="020F0502020204030204" pitchFamily="34" charset="0"/>
              </a:rPr>
              <a:t>Always ensure proper communication and clear signaling between winch operator and operator on rig floor.</a:t>
            </a:r>
          </a:p>
          <a:p>
            <a:pPr marL="171450" indent="-171450">
              <a:buFont typeface="Arial" panose="020B0604020202020204" pitchFamily="34" charset="0"/>
              <a:buChar char="•"/>
              <a:defRPr/>
            </a:pPr>
            <a:r>
              <a:rPr lang="en-US" sz="1400" dirty="0">
                <a:solidFill>
                  <a:srgbClr val="000000"/>
                </a:solidFill>
                <a:latin typeface="Calibri" panose="020F0502020204030204" pitchFamily="34" charset="0"/>
                <a:cs typeface="Calibri" panose="020F0502020204030204" pitchFamily="34" charset="0"/>
              </a:rPr>
              <a:t>Always ensure Drops red zones are well managed and followed. If in doubt STOP the job.</a:t>
            </a:r>
          </a:p>
          <a:p>
            <a:pPr marL="171450" indent="-171450">
              <a:buFont typeface="Arial" panose="020B0604020202020204" pitchFamily="34" charset="0"/>
              <a:buChar char="•"/>
              <a:defRPr/>
            </a:pPr>
            <a:r>
              <a:rPr lang="en-US" sz="1400" dirty="0">
                <a:solidFill>
                  <a:srgbClr val="000000"/>
                </a:solidFill>
                <a:latin typeface="Calibri" panose="020F0502020204030204" pitchFamily="34" charset="0"/>
                <a:cs typeface="Calibri" panose="020F0502020204030204" pitchFamily="34" charset="0"/>
              </a:rPr>
              <a:t>Always set winch alarm &amp; shutdown and update it periodically throughout of operation.</a:t>
            </a: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6633" name="Group 131"/>
          <p:cNvGrpSpPr>
            <a:grpSpLocks/>
          </p:cNvGrpSpPr>
          <p:nvPr/>
        </p:nvGrpSpPr>
        <p:grpSpPr bwMode="auto">
          <a:xfrm>
            <a:off x="8759633" y="3516805"/>
            <a:ext cx="260350" cy="331908"/>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672397" y="5687771"/>
            <a:ext cx="327665" cy="300305"/>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8" name="TextBox 16">
            <a:extLst>
              <a:ext uri="{FF2B5EF4-FFF2-40B4-BE49-F238E27FC236}">
                <a16:creationId xmlns:a16="http://schemas.microsoft.com/office/drawing/2014/main" id="{CC5F4B8C-9AFE-422C-92A9-5137734A8DD3}"/>
              </a:ext>
            </a:extLst>
          </p:cNvPr>
          <p:cNvSpPr txBox="1">
            <a:spLocks noChangeArrowheads="1"/>
          </p:cNvSpPr>
          <p:nvPr/>
        </p:nvSpPr>
        <p:spPr bwMode="auto">
          <a:xfrm>
            <a:off x="1045931" y="5946014"/>
            <a:ext cx="4800600"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Always adhere strictly to job procedures  </a:t>
            </a:r>
          </a:p>
        </p:txBody>
      </p:sp>
      <p:sp>
        <p:nvSpPr>
          <p:cNvPr id="2" name="Oval 1">
            <a:extLst>
              <a:ext uri="{FF2B5EF4-FFF2-40B4-BE49-F238E27FC236}">
                <a16:creationId xmlns:a16="http://schemas.microsoft.com/office/drawing/2014/main" id="{6D769D55-7326-47F8-9679-00377A9D126B}"/>
              </a:ext>
            </a:extLst>
          </p:cNvPr>
          <p:cNvSpPr/>
          <p:nvPr/>
        </p:nvSpPr>
        <p:spPr bwMode="auto">
          <a:xfrm>
            <a:off x="8426450" y="4070348"/>
            <a:ext cx="553964" cy="587856"/>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5" name="Oval 14">
            <a:extLst>
              <a:ext uri="{FF2B5EF4-FFF2-40B4-BE49-F238E27FC236}">
                <a16:creationId xmlns:a16="http://schemas.microsoft.com/office/drawing/2014/main" id="{E7222A2A-E759-44B6-BF94-C305C8F63269}"/>
              </a:ext>
            </a:extLst>
          </p:cNvPr>
          <p:cNvSpPr/>
          <p:nvPr/>
        </p:nvSpPr>
        <p:spPr bwMode="auto">
          <a:xfrm>
            <a:off x="8330437" y="1799504"/>
            <a:ext cx="553963" cy="556097"/>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721998" cy="3016210"/>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your Operators are competent in operating equipment?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in TBT all aspect of hazards are covered and discussed before the job? </a:t>
            </a:r>
          </a:p>
          <a:p>
            <a:pPr marL="342900" indent="-342900" eaLnBrk="1" hangingPunct="1">
              <a:buFontTx/>
              <a:buAutoNum type="arabicPeriod" startAt="3"/>
              <a:defRPr/>
            </a:pPr>
            <a:r>
              <a:rPr lang="en-US" sz="1400" dirty="0">
                <a:solidFill>
                  <a:srgbClr val="0033CC"/>
                </a:solidFill>
                <a:latin typeface="+mj-lt"/>
                <a:sym typeface="Wingdings" pitchFamily="2" charset="2"/>
              </a:rPr>
              <a:t>Do you have an assurance system is in place for your equipment preventive maintenance programs? </a:t>
            </a:r>
          </a:p>
          <a:p>
            <a:pPr marL="342900" indent="-342900" eaLnBrk="1" hangingPunct="1">
              <a:buFontTx/>
              <a:buAutoNum type="arabicPeriod" startAt="3"/>
              <a:defRPr/>
            </a:pPr>
            <a:r>
              <a:rPr lang="en-US" sz="1400" dirty="0">
                <a:solidFill>
                  <a:srgbClr val="0033CC"/>
                </a:solidFill>
                <a:latin typeface="+mj-lt"/>
              </a:rPr>
              <a:t>Do you ensure HEMPs are updated to reflect changes in SOPs? </a:t>
            </a:r>
          </a:p>
          <a:p>
            <a:pPr marL="342900" indent="-342900" eaLnBrk="1" hangingPunct="1">
              <a:buFontTx/>
              <a:buAutoNum type="arabicPeriod" startAt="3"/>
              <a:defRPr/>
            </a:pPr>
            <a:r>
              <a:rPr lang="en-US" sz="1400" dirty="0">
                <a:solidFill>
                  <a:srgbClr val="0033CC"/>
                </a:solidFill>
                <a:latin typeface="+mj-lt"/>
              </a:rPr>
              <a:t>Do you ensure procedural adherence is a part of your Assurance plan?</a:t>
            </a:r>
          </a:p>
          <a:p>
            <a:pPr marL="342900" indent="-342900" eaLnBrk="1" hangingPunct="1">
              <a:buAutoNum type="arabicPeriod" startAt="3"/>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2700" y="821323"/>
            <a:ext cx="6921500" cy="338554"/>
          </a:xfrm>
          <a:prstGeom prst="rect">
            <a:avLst/>
          </a:prstGeom>
          <a:noFill/>
          <a:ln w="9525">
            <a:noFill/>
            <a:miter lim="800000"/>
            <a:headEnd/>
            <a:tailEnd/>
          </a:ln>
        </p:spPr>
        <p:txBody>
          <a:bodyPr wrap="square">
            <a:spAutoFit/>
          </a:bodyPr>
          <a:lstStyle/>
          <a:p>
            <a:pPr marL="114300" indent="-114300" algn="just">
              <a:defRPr/>
            </a:pPr>
            <a:r>
              <a:rPr lang="en-US" sz="1600" b="1" dirty="0">
                <a:solidFill>
                  <a:srgbClr val="333399"/>
                </a:solidFill>
                <a:latin typeface="Tahoma" pitchFamily="34" charset="0"/>
              </a:rPr>
              <a:t>Date: 02.01.2021                                  Incident: HiPo#02 Drops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92681</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7CDCFD-C2C6-4ECC-85D9-E8AEE3BFF834}">
  <ds:schemaRefs>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 ds:uri="http://schemas.microsoft.com/office/2006/documentManagement/types"/>
    <ds:schemaRef ds:uri="http://purl.org/dc/terms/"/>
    <ds:schemaRef ds:uri="http://purl.org/dc/elements/1.1/"/>
    <ds:schemaRef ds:uri="http://schemas.microsoft.com/sharepoint/v3"/>
    <ds:schemaRef ds:uri="http://purl.org/dc/dcmitype/"/>
  </ds:schemaRefs>
</ds:datastoreItem>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D0AD908A-A614-4278-A933-BED8CA74EA37}"/>
</file>

<file path=docProps/app.xml><?xml version="1.0" encoding="utf-8"?>
<Properties xmlns="http://schemas.openxmlformats.org/officeDocument/2006/extended-properties" xmlns:vt="http://schemas.openxmlformats.org/officeDocument/2006/docPropsVTypes">
  <Template/>
  <TotalTime>20938</TotalTime>
  <Words>518</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HiPO#02 Falcon Final with PIm nos</dc:title>
  <dc:creator>MU93647</dc:creator>
  <cp:lastModifiedBy>Balushi, Sumaiya MSE36</cp:lastModifiedBy>
  <cp:revision>645</cp:revision>
  <dcterms:created xsi:type="dcterms:W3CDTF">2001-05-03T06:07:08Z</dcterms:created>
  <dcterms:modified xsi:type="dcterms:W3CDTF">2022-07-26T03:37:57Z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85f1f62-8d2b-4457-869c-0a13c6549635_Enabled">
    <vt:lpwstr>True</vt:lpwstr>
  </property>
  <property fmtid="{D5CDD505-2E9C-101B-9397-08002B2CF9AE}" pid="3" name="MSIP_Label_585f1f62-8d2b-4457-869c-0a13c6549635_SiteId">
    <vt:lpwstr>41ff26dc-250f-4b13-8981-739be8610c21</vt:lpwstr>
  </property>
  <property fmtid="{D5CDD505-2E9C-101B-9397-08002B2CF9AE}" pid="4" name="MSIP_Label_585f1f62-8d2b-4457-869c-0a13c6549635_Owner">
    <vt:lpwstr>thunaiyan1@slb.com</vt:lpwstr>
  </property>
  <property fmtid="{D5CDD505-2E9C-101B-9397-08002B2CF9AE}" pid="5" name="MSIP_Label_585f1f62-8d2b-4457-869c-0a13c6549635_SetDate">
    <vt:lpwstr>2021-01-13T08:30:30.9758601Z</vt:lpwstr>
  </property>
  <property fmtid="{D5CDD505-2E9C-101B-9397-08002B2CF9AE}" pid="6" name="MSIP_Label_585f1f62-8d2b-4457-869c-0a13c6549635_Name">
    <vt:lpwstr>Private</vt:lpwstr>
  </property>
  <property fmtid="{D5CDD505-2E9C-101B-9397-08002B2CF9AE}" pid="7" name="MSIP_Label_585f1f62-8d2b-4457-869c-0a13c6549635_Application">
    <vt:lpwstr>Microsoft Azure Information Protection</vt:lpwstr>
  </property>
  <property fmtid="{D5CDD505-2E9C-101B-9397-08002B2CF9AE}" pid="8" name="MSIP_Label_585f1f62-8d2b-4457-869c-0a13c6549635_ActionId">
    <vt:lpwstr>dafc2cb6-dda4-4113-ba9c-156f9a69b7fc</vt:lpwstr>
  </property>
  <property fmtid="{D5CDD505-2E9C-101B-9397-08002B2CF9AE}" pid="9" name="MSIP_Label_585f1f62-8d2b-4457-869c-0a13c6549635_Extended_MSFT_Method">
    <vt:lpwstr>Automatic</vt:lpwstr>
  </property>
  <property fmtid="{D5CDD505-2E9C-101B-9397-08002B2CF9AE}" pid="10" name="MSIP_Label_8bb759f6-5337-4dc5-b19b-e74b6da11f8f_Enabled">
    <vt:lpwstr>True</vt:lpwstr>
  </property>
  <property fmtid="{D5CDD505-2E9C-101B-9397-08002B2CF9AE}" pid="11" name="MSIP_Label_8bb759f6-5337-4dc5-b19b-e74b6da11f8f_SiteId">
    <vt:lpwstr>41ff26dc-250f-4b13-8981-739be8610c21</vt:lpwstr>
  </property>
  <property fmtid="{D5CDD505-2E9C-101B-9397-08002B2CF9AE}" pid="12" name="MSIP_Label_8bb759f6-5337-4dc5-b19b-e74b6da11f8f_Owner">
    <vt:lpwstr>thunaiyan1@slb.com</vt:lpwstr>
  </property>
  <property fmtid="{D5CDD505-2E9C-101B-9397-08002B2CF9AE}" pid="13" name="MSIP_Label_8bb759f6-5337-4dc5-b19b-e74b6da11f8f_SetDate">
    <vt:lpwstr>2021-01-13T08:30:30.9758601Z</vt:lpwstr>
  </property>
  <property fmtid="{D5CDD505-2E9C-101B-9397-08002B2CF9AE}" pid="14" name="MSIP_Label_8bb759f6-5337-4dc5-b19b-e74b6da11f8f_Name">
    <vt:lpwstr>Internal</vt:lpwstr>
  </property>
  <property fmtid="{D5CDD505-2E9C-101B-9397-08002B2CF9AE}" pid="15" name="MSIP_Label_8bb759f6-5337-4dc5-b19b-e74b6da11f8f_Application">
    <vt:lpwstr>Microsoft Azure Information Protection</vt:lpwstr>
  </property>
  <property fmtid="{D5CDD505-2E9C-101B-9397-08002B2CF9AE}" pid="16" name="MSIP_Label_8bb759f6-5337-4dc5-b19b-e74b6da11f8f_ActionId">
    <vt:lpwstr>dafc2cb6-dda4-4113-ba9c-156f9a69b7fc</vt:lpwstr>
  </property>
  <property fmtid="{D5CDD505-2E9C-101B-9397-08002B2CF9AE}" pid="17" name="MSIP_Label_8bb759f6-5337-4dc5-b19b-e74b6da11f8f_Parent">
    <vt:lpwstr>585f1f62-8d2b-4457-869c-0a13c6549635</vt:lpwstr>
  </property>
  <property fmtid="{D5CDD505-2E9C-101B-9397-08002B2CF9AE}" pid="18" name="MSIP_Label_8bb759f6-5337-4dc5-b19b-e74b6da11f8f_Extended_MSFT_Method">
    <vt:lpwstr>Automatic</vt:lpwstr>
  </property>
  <property fmtid="{D5CDD505-2E9C-101B-9397-08002B2CF9AE}" pid="19" name="Sensitivity">
    <vt:lpwstr>Private Internal</vt:lpwstr>
  </property>
  <property fmtid="{D5CDD505-2E9C-101B-9397-08002B2CF9AE}" pid="20" name="ContentTypeId">
    <vt:lpwstr>0x0101009148F5A04DDD49CBA7127AADA5FB792B00AADE34325A8B49CDA8BB4DB53328F214009C4067D375EDA046866D1CFD34BA6725</vt:lpwstr>
  </property>
</Properties>
</file>